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9" r:id="rId6"/>
    <p:sldMasterId id="2147483710" r:id="rId7"/>
    <p:sldMasterId id="2147483727" r:id="rId8"/>
    <p:sldMasterId id="2147483731" r:id="rId9"/>
    <p:sldMasterId id="2147483745" r:id="rId10"/>
    <p:sldMasterId id="2147483757" r:id="rId11"/>
    <p:sldMasterId id="2147483760" r:id="rId12"/>
    <p:sldMasterId id="2147483772" r:id="rId13"/>
  </p:sldMasterIdLst>
  <p:notesMasterIdLst>
    <p:notesMasterId r:id="rId128"/>
  </p:notesMasterIdLst>
  <p:handoutMasterIdLst>
    <p:handoutMasterId r:id="rId129"/>
  </p:handoutMasterIdLst>
  <p:sldIdLst>
    <p:sldId id="297" r:id="rId14"/>
    <p:sldId id="298" r:id="rId15"/>
    <p:sldId id="409" r:id="rId16"/>
    <p:sldId id="410" r:id="rId17"/>
    <p:sldId id="411" r:id="rId18"/>
    <p:sldId id="412" r:id="rId19"/>
    <p:sldId id="413" r:id="rId20"/>
    <p:sldId id="414" r:id="rId21"/>
    <p:sldId id="415" r:id="rId22"/>
    <p:sldId id="416" r:id="rId23"/>
    <p:sldId id="417" r:id="rId24"/>
    <p:sldId id="418" r:id="rId25"/>
    <p:sldId id="424" r:id="rId26"/>
    <p:sldId id="42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 id="438"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447" r:id="rId63"/>
    <p:sldId id="448"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390" r:id="rId81"/>
    <p:sldId id="391" r:id="rId82"/>
    <p:sldId id="392" r:id="rId83"/>
    <p:sldId id="393" r:id="rId84"/>
    <p:sldId id="394" r:id="rId85"/>
    <p:sldId id="395" r:id="rId86"/>
    <p:sldId id="396" r:id="rId87"/>
    <p:sldId id="397" r:id="rId88"/>
    <p:sldId id="303" r:id="rId89"/>
    <p:sldId id="304" r:id="rId90"/>
    <p:sldId id="305" r:id="rId91"/>
    <p:sldId id="306" r:id="rId92"/>
    <p:sldId id="307" r:id="rId93"/>
    <p:sldId id="308" r:id="rId94"/>
    <p:sldId id="309" r:id="rId95"/>
    <p:sldId id="310" r:id="rId96"/>
    <p:sldId id="311" r:id="rId97"/>
    <p:sldId id="312" r:id="rId98"/>
    <p:sldId id="313" r:id="rId99"/>
    <p:sldId id="314" r:id="rId100"/>
    <p:sldId id="316" r:id="rId101"/>
    <p:sldId id="315" r:id="rId102"/>
    <p:sldId id="317" r:id="rId103"/>
    <p:sldId id="318" r:id="rId104"/>
    <p:sldId id="319" r:id="rId105"/>
    <p:sldId id="320" r:id="rId106"/>
    <p:sldId id="321" r:id="rId107"/>
    <p:sldId id="322" r:id="rId108"/>
    <p:sldId id="323" r:id="rId109"/>
    <p:sldId id="324" r:id="rId110"/>
    <p:sldId id="299" r:id="rId111"/>
    <p:sldId id="300" r:id="rId112"/>
    <p:sldId id="301" r:id="rId113"/>
    <p:sldId id="439" r:id="rId114"/>
    <p:sldId id="440" r:id="rId115"/>
    <p:sldId id="441" r:id="rId116"/>
    <p:sldId id="442" r:id="rId117"/>
    <p:sldId id="443" r:id="rId118"/>
    <p:sldId id="444" r:id="rId119"/>
    <p:sldId id="445" r:id="rId120"/>
    <p:sldId id="446" r:id="rId121"/>
    <p:sldId id="419" r:id="rId122"/>
    <p:sldId id="420" r:id="rId123"/>
    <p:sldId id="421" r:id="rId124"/>
    <p:sldId id="422" r:id="rId125"/>
    <p:sldId id="423" r:id="rId126"/>
    <p:sldId id="302" r:id="rId127"/>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600"/>
    <a:srgbClr val="00FF0E"/>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0" autoAdjust="0"/>
    <p:restoredTop sz="94660"/>
  </p:normalViewPr>
  <p:slideViewPr>
    <p:cSldViewPr snapToGrid="0" snapToObjects="1">
      <p:cViewPr varScale="1">
        <p:scale>
          <a:sx n="70" d="100"/>
          <a:sy n="70" d="100"/>
        </p:scale>
        <p:origin x="1314"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tableStyles" Target="tableStyle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hmt-shares.hmt.local\UserProfiles\RHMTJWhite\Desktop\Infrastructure%20Data\151202%20&#163;100bn%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mt-shares.hmt.local\UserProfiles\RHMTJWhite\Desktop\Infrastructure%20Data\UK%20Infra%20Spending%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mt-shares.hmt.local\UserProfiles\RHMTJWhite\Desktop\Infrastructure%20Data\UK%20Infra%20Spending%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b="1" dirty="0"/>
              <a:t>Public economic infrastructure spending 2015-21</a:t>
            </a:r>
          </a:p>
        </c:rich>
      </c:tx>
      <c:layout>
        <c:manualLayout>
          <c:xMode val="edge"/>
          <c:yMode val="edge"/>
          <c:x val="0.11001266782366269"/>
          <c:y val="1.664787245861570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150737753440715"/>
          <c:y val="9.9939451172091992E-2"/>
          <c:w val="0.84516362039761872"/>
          <c:h val="0.62357599155649368"/>
        </c:manualLayout>
      </c:layout>
      <c:areaChart>
        <c:grouping val="stacked"/>
        <c:varyColors val="0"/>
        <c:ser>
          <c:idx val="8"/>
          <c:order val="0"/>
          <c:tx>
            <c:strRef>
              <c:f>Output!$A$86</c:f>
              <c:strCache>
                <c:ptCount val="1"/>
                <c:pt idx="0">
                  <c:v>Transport - Network Rail</c:v>
                </c:pt>
              </c:strCache>
            </c:strRef>
          </c:tx>
          <c:spPr>
            <a:solidFill>
              <a:schemeClr val="accent1">
                <a:lumMod val="75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Output!$B$86:$G$86</c:f>
              <c:numCache>
                <c:formatCode>#,##0.00</c:formatCode>
                <c:ptCount val="6"/>
                <c:pt idx="0">
                  <c:v>6.8339999999999996</c:v>
                </c:pt>
                <c:pt idx="1">
                  <c:v>7.3659999999999997</c:v>
                </c:pt>
                <c:pt idx="2">
                  <c:v>5.5970000000000004</c:v>
                </c:pt>
                <c:pt idx="3">
                  <c:v>4.3250000000000002</c:v>
                </c:pt>
                <c:pt idx="4">
                  <c:v>5.0430000000000001</c:v>
                </c:pt>
                <c:pt idx="5">
                  <c:v>5.2939999999999996</c:v>
                </c:pt>
              </c:numCache>
            </c:numRef>
          </c:val>
          <c:extLst xmlns:c16r2="http://schemas.microsoft.com/office/drawing/2015/06/chart">
            <c:ext xmlns:c16="http://schemas.microsoft.com/office/drawing/2014/chart" uri="{C3380CC4-5D6E-409C-BE32-E72D297353CC}">
              <c16:uniqueId val="{00000000-C8A8-4469-859E-98DF7BE0A5D2}"/>
            </c:ext>
          </c:extLst>
        </c:ser>
        <c:ser>
          <c:idx val="7"/>
          <c:order val="1"/>
          <c:tx>
            <c:strRef>
              <c:f>Output!$A$85</c:f>
              <c:strCache>
                <c:ptCount val="1"/>
                <c:pt idx="0">
                  <c:v>Transport - other</c:v>
                </c:pt>
              </c:strCache>
            </c:strRef>
          </c:tx>
          <c:spPr>
            <a:solidFill>
              <a:schemeClr val="accent1">
                <a:lumMod val="60000"/>
                <a:lumOff val="40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Output!$B$85:$G$85</c:f>
              <c:numCache>
                <c:formatCode>#,##0.00</c:formatCode>
                <c:ptCount val="6"/>
                <c:pt idx="0">
                  <c:v>4.0030000000000001</c:v>
                </c:pt>
                <c:pt idx="1">
                  <c:v>3.6219999999999999</c:v>
                </c:pt>
                <c:pt idx="2">
                  <c:v>3.468</c:v>
                </c:pt>
                <c:pt idx="3">
                  <c:v>3.4209999999999998</c:v>
                </c:pt>
                <c:pt idx="4">
                  <c:v>3.488</c:v>
                </c:pt>
                <c:pt idx="5">
                  <c:v>3.69</c:v>
                </c:pt>
              </c:numCache>
            </c:numRef>
          </c:val>
          <c:extLst xmlns:c16r2="http://schemas.microsoft.com/office/drawing/2015/06/chart">
            <c:ext xmlns:c16="http://schemas.microsoft.com/office/drawing/2014/chart" uri="{C3380CC4-5D6E-409C-BE32-E72D297353CC}">
              <c16:uniqueId val="{00000001-C8A8-4469-859E-98DF7BE0A5D2}"/>
            </c:ext>
          </c:extLst>
        </c:ser>
        <c:ser>
          <c:idx val="5"/>
          <c:order val="2"/>
          <c:tx>
            <c:strRef>
              <c:f>Output!$A$83</c:f>
              <c:strCache>
                <c:ptCount val="1"/>
                <c:pt idx="0">
                  <c:v>Transport - Highways England</c:v>
                </c:pt>
              </c:strCache>
            </c:strRef>
          </c:tx>
          <c:spPr>
            <a:solidFill>
              <a:schemeClr val="accent1">
                <a:lumMod val="40000"/>
                <a:lumOff val="60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Output!$B$83:$G$83</c:f>
              <c:numCache>
                <c:formatCode>#,##0.00</c:formatCode>
                <c:ptCount val="6"/>
                <c:pt idx="0">
                  <c:v>1.782</c:v>
                </c:pt>
                <c:pt idx="1">
                  <c:v>1.827</c:v>
                </c:pt>
                <c:pt idx="2">
                  <c:v>2.2410000000000001</c:v>
                </c:pt>
                <c:pt idx="3">
                  <c:v>2.5270000000000001</c:v>
                </c:pt>
                <c:pt idx="4">
                  <c:v>2.9740000000000002</c:v>
                </c:pt>
                <c:pt idx="5">
                  <c:v>3.8639999999999999</c:v>
                </c:pt>
              </c:numCache>
            </c:numRef>
          </c:val>
          <c:extLst xmlns:c16r2="http://schemas.microsoft.com/office/drawing/2015/06/chart">
            <c:ext xmlns:c16="http://schemas.microsoft.com/office/drawing/2014/chart" uri="{C3380CC4-5D6E-409C-BE32-E72D297353CC}">
              <c16:uniqueId val="{00000002-C8A8-4469-859E-98DF7BE0A5D2}"/>
            </c:ext>
          </c:extLst>
        </c:ser>
        <c:ser>
          <c:idx val="6"/>
          <c:order val="3"/>
          <c:tx>
            <c:strRef>
              <c:f>Output!$A$84</c:f>
              <c:strCache>
                <c:ptCount val="1"/>
                <c:pt idx="0">
                  <c:v>Transport - HS2</c:v>
                </c:pt>
              </c:strCache>
            </c:strRef>
          </c:tx>
          <c:spPr>
            <a:solidFill>
              <a:schemeClr val="accent1">
                <a:lumMod val="20000"/>
                <a:lumOff val="80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Output!$B$84:$G$84</c:f>
              <c:numCache>
                <c:formatCode>#,##0.00</c:formatCode>
                <c:ptCount val="6"/>
                <c:pt idx="0">
                  <c:v>2.06</c:v>
                </c:pt>
                <c:pt idx="1">
                  <c:v>0.77800000000000002</c:v>
                </c:pt>
                <c:pt idx="2">
                  <c:v>1.6739999999999999</c:v>
                </c:pt>
                <c:pt idx="3">
                  <c:v>2.8580000000000001</c:v>
                </c:pt>
                <c:pt idx="4">
                  <c:v>4.7839999999999998</c:v>
                </c:pt>
                <c:pt idx="5">
                  <c:v>4.7919999999999998</c:v>
                </c:pt>
              </c:numCache>
            </c:numRef>
          </c:val>
          <c:extLst xmlns:c16r2="http://schemas.microsoft.com/office/drawing/2015/06/chart">
            <c:ext xmlns:c16="http://schemas.microsoft.com/office/drawing/2014/chart" uri="{C3380CC4-5D6E-409C-BE32-E72D297353CC}">
              <c16:uniqueId val="{00000003-C8A8-4469-859E-98DF7BE0A5D2}"/>
            </c:ext>
          </c:extLst>
        </c:ser>
        <c:ser>
          <c:idx val="4"/>
          <c:order val="4"/>
          <c:tx>
            <c:strRef>
              <c:f>Output!$A$82</c:f>
              <c:strCache>
                <c:ptCount val="1"/>
                <c:pt idx="0">
                  <c:v>Science &amp; research</c:v>
                </c:pt>
              </c:strCache>
            </c:strRef>
          </c:tx>
          <c:spPr>
            <a:solidFill>
              <a:schemeClr val="bg2">
                <a:lumMod val="60000"/>
                <a:lumOff val="40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Output!$B$82:$G$82</c:f>
              <c:numCache>
                <c:formatCode>#,##0.00</c:formatCode>
                <c:ptCount val="6"/>
                <c:pt idx="0">
                  <c:v>1.1539999999999999</c:v>
                </c:pt>
                <c:pt idx="1">
                  <c:v>1.1299999999999999</c:v>
                </c:pt>
                <c:pt idx="2">
                  <c:v>1.149</c:v>
                </c:pt>
                <c:pt idx="3">
                  <c:v>1.169</c:v>
                </c:pt>
                <c:pt idx="4">
                  <c:v>1.1890000000000001</c:v>
                </c:pt>
                <c:pt idx="5">
                  <c:v>1.2090000000000001</c:v>
                </c:pt>
              </c:numCache>
            </c:numRef>
          </c:val>
          <c:extLst xmlns:c16r2="http://schemas.microsoft.com/office/drawing/2015/06/chart">
            <c:ext xmlns:c16="http://schemas.microsoft.com/office/drawing/2014/chart" uri="{C3380CC4-5D6E-409C-BE32-E72D297353CC}">
              <c16:uniqueId val="{00000004-C8A8-4469-859E-98DF7BE0A5D2}"/>
            </c:ext>
          </c:extLst>
        </c:ser>
        <c:ser>
          <c:idx val="3"/>
          <c:order val="5"/>
          <c:tx>
            <c:strRef>
              <c:f>Output!$A$81</c:f>
              <c:strCache>
                <c:ptCount val="1"/>
                <c:pt idx="0">
                  <c:v>Nuclear decommissioning</c:v>
                </c:pt>
              </c:strCache>
            </c:strRef>
          </c:tx>
          <c:spPr>
            <a:solidFill>
              <a:schemeClr val="accent4"/>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Output!$B$81:$G$81</c:f>
              <c:numCache>
                <c:formatCode>#,##0.00</c:formatCode>
                <c:ptCount val="6"/>
                <c:pt idx="0">
                  <c:v>0.44800000000000001</c:v>
                </c:pt>
                <c:pt idx="1">
                  <c:v>0.60309999999999986</c:v>
                </c:pt>
                <c:pt idx="2">
                  <c:v>0.65090000000000015</c:v>
                </c:pt>
                <c:pt idx="3">
                  <c:v>0.61980000000000013</c:v>
                </c:pt>
                <c:pt idx="4">
                  <c:v>0.6493000000000001</c:v>
                </c:pt>
                <c:pt idx="5">
                  <c:v>0.74070000000000003</c:v>
                </c:pt>
              </c:numCache>
            </c:numRef>
          </c:val>
          <c:extLst xmlns:c16r2="http://schemas.microsoft.com/office/drawing/2015/06/chart">
            <c:ext xmlns:c16="http://schemas.microsoft.com/office/drawing/2014/chart" uri="{C3380CC4-5D6E-409C-BE32-E72D297353CC}">
              <c16:uniqueId val="{00000005-C8A8-4469-859E-98DF7BE0A5D2}"/>
            </c:ext>
          </c:extLst>
        </c:ser>
        <c:ser>
          <c:idx val="0"/>
          <c:order val="6"/>
          <c:tx>
            <c:strRef>
              <c:f>Output!$A$78</c:f>
              <c:strCache>
                <c:ptCount val="1"/>
                <c:pt idx="0">
                  <c:v>Energy</c:v>
                </c:pt>
              </c:strCache>
            </c:strRef>
          </c:tx>
          <c:spPr>
            <a:solidFill>
              <a:schemeClr val="accent6">
                <a:lumMod val="25000"/>
                <a:lumOff val="75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Output!$B$78:$G$78</c:f>
              <c:numCache>
                <c:formatCode>#,##0.00</c:formatCode>
                <c:ptCount val="6"/>
                <c:pt idx="0">
                  <c:v>5.0999999999999997E-2</c:v>
                </c:pt>
                <c:pt idx="1">
                  <c:v>0.05</c:v>
                </c:pt>
                <c:pt idx="2">
                  <c:v>7.4999999999999997E-2</c:v>
                </c:pt>
                <c:pt idx="3">
                  <c:v>0.11899999999999999</c:v>
                </c:pt>
                <c:pt idx="4">
                  <c:v>0.19900000000000001</c:v>
                </c:pt>
                <c:pt idx="5">
                  <c:v>0.24399999999999999</c:v>
                </c:pt>
              </c:numCache>
            </c:numRef>
          </c:val>
          <c:extLst xmlns:c16r2="http://schemas.microsoft.com/office/drawing/2015/06/chart">
            <c:ext xmlns:c16="http://schemas.microsoft.com/office/drawing/2014/chart" uri="{C3380CC4-5D6E-409C-BE32-E72D297353CC}">
              <c16:uniqueId val="{00000006-C8A8-4469-859E-98DF7BE0A5D2}"/>
            </c:ext>
          </c:extLst>
        </c:ser>
        <c:ser>
          <c:idx val="1"/>
          <c:order val="7"/>
          <c:tx>
            <c:strRef>
              <c:f>Output!$A$79</c:f>
              <c:strCache>
                <c:ptCount val="1"/>
                <c:pt idx="0">
                  <c:v>Digital Communications</c:v>
                </c:pt>
              </c:strCache>
            </c:strRef>
          </c:tx>
          <c:spPr>
            <a:solidFill>
              <a:schemeClr val="accent2"/>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Output!$B$79:$G$79</c:f>
              <c:numCache>
                <c:formatCode>#,##0.00</c:formatCode>
                <c:ptCount val="6"/>
                <c:pt idx="0">
                  <c:v>4.1000000000000002E-2</c:v>
                </c:pt>
                <c:pt idx="1">
                  <c:v>0.20899999999999999</c:v>
                </c:pt>
                <c:pt idx="2">
                  <c:v>0.187</c:v>
                </c:pt>
                <c:pt idx="3">
                  <c:v>0.18</c:v>
                </c:pt>
                <c:pt idx="4">
                  <c:v>0.16900000000000001</c:v>
                </c:pt>
                <c:pt idx="5">
                  <c:v>6.8000000000000005E-2</c:v>
                </c:pt>
              </c:numCache>
            </c:numRef>
          </c:val>
          <c:extLst xmlns:c16r2="http://schemas.microsoft.com/office/drawing/2015/06/chart">
            <c:ext xmlns:c16="http://schemas.microsoft.com/office/drawing/2014/chart" uri="{C3380CC4-5D6E-409C-BE32-E72D297353CC}">
              <c16:uniqueId val="{00000007-C8A8-4469-859E-98DF7BE0A5D2}"/>
            </c:ext>
          </c:extLst>
        </c:ser>
        <c:ser>
          <c:idx val="2"/>
          <c:order val="8"/>
          <c:tx>
            <c:strRef>
              <c:f>Output!$A$80</c:f>
              <c:strCache>
                <c:ptCount val="1"/>
                <c:pt idx="0">
                  <c:v>Flood defenses</c:v>
                </c:pt>
              </c:strCache>
            </c:strRef>
          </c:tx>
          <c:spPr>
            <a:solidFill>
              <a:schemeClr val="accent3">
                <a:lumMod val="75000"/>
              </a:schemeClr>
            </a:solidFill>
            <a:ln>
              <a:noFill/>
            </a:ln>
            <a:effectLst/>
          </c:spPr>
          <c:cat>
            <c:strRef>
              <c:f>Output!$B$1:$G$1</c:f>
              <c:strCache>
                <c:ptCount val="6"/>
                <c:pt idx="0">
                  <c:v>2015-16 </c:v>
                </c:pt>
                <c:pt idx="1">
                  <c:v>2016-17</c:v>
                </c:pt>
                <c:pt idx="2">
                  <c:v>2017-18 </c:v>
                </c:pt>
                <c:pt idx="3">
                  <c:v>2018-19</c:v>
                </c:pt>
                <c:pt idx="4">
                  <c:v>2019-20</c:v>
                </c:pt>
                <c:pt idx="5">
                  <c:v>2020-21 </c:v>
                </c:pt>
              </c:strCache>
            </c:strRef>
          </c:cat>
          <c:val>
            <c:numRef>
              <c:f>Output!$B$80:$G$80</c:f>
              <c:numCache>
                <c:formatCode>#,##0.00</c:formatCode>
                <c:ptCount val="6"/>
                <c:pt idx="0">
                  <c:v>0.38300000000000001</c:v>
                </c:pt>
                <c:pt idx="1">
                  <c:v>0.39500000000000002</c:v>
                </c:pt>
                <c:pt idx="2">
                  <c:v>0.40500000000000003</c:v>
                </c:pt>
                <c:pt idx="3">
                  <c:v>0.41</c:v>
                </c:pt>
                <c:pt idx="4">
                  <c:v>0.36499999999999999</c:v>
                </c:pt>
                <c:pt idx="5">
                  <c:v>0.375</c:v>
                </c:pt>
              </c:numCache>
            </c:numRef>
          </c:val>
          <c:extLst xmlns:c16r2="http://schemas.microsoft.com/office/drawing/2015/06/chart">
            <c:ext xmlns:c16="http://schemas.microsoft.com/office/drawing/2014/chart" uri="{C3380CC4-5D6E-409C-BE32-E72D297353CC}">
              <c16:uniqueId val="{00000008-C8A8-4469-859E-98DF7BE0A5D2}"/>
            </c:ext>
          </c:extLst>
        </c:ser>
        <c:dLbls>
          <c:showLegendKey val="0"/>
          <c:showVal val="0"/>
          <c:showCatName val="0"/>
          <c:showSerName val="0"/>
          <c:showPercent val="0"/>
          <c:showBubbleSize val="0"/>
        </c:dLbls>
        <c:axId val="186362912"/>
        <c:axId val="186323824"/>
      </c:areaChart>
      <c:catAx>
        <c:axId val="1863629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dirty="0"/>
                  <a:t>Source: NIDP</a:t>
                </a:r>
              </a:p>
            </c:rich>
          </c:tx>
          <c:layout>
            <c:manualLayout>
              <c:xMode val="edge"/>
              <c:yMode val="edge"/>
              <c:x val="0.88005451241671717"/>
              <c:y val="0.96296190439262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6323824"/>
        <c:crosses val="autoZero"/>
        <c:auto val="1"/>
        <c:lblAlgn val="ctr"/>
        <c:lblOffset val="100"/>
        <c:noMultiLvlLbl val="0"/>
      </c:catAx>
      <c:valAx>
        <c:axId val="18632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n-lt"/>
                    <a:ea typeface="+mn-ea"/>
                    <a:cs typeface="+mn-cs"/>
                  </a:defRPr>
                </a:pPr>
                <a:r>
                  <a:rPr lang="en-GB" dirty="0"/>
                  <a:t>£</a:t>
                </a:r>
                <a:r>
                  <a:rPr lang="en-GB" dirty="0" err="1"/>
                  <a:t>bn</a:t>
                </a:r>
                <a:endParaRPr lang="en-GB" dirty="0"/>
              </a:p>
            </c:rich>
          </c:tx>
          <c:layout>
            <c:manualLayout>
              <c:xMode val="edge"/>
              <c:yMode val="edge"/>
              <c:x val="0"/>
              <c:y val="0.3776181577309020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6362912"/>
        <c:crosses val="autoZero"/>
        <c:crossBetween val="midCat"/>
      </c:valAx>
      <c:spPr>
        <a:noFill/>
        <a:ln>
          <a:noFill/>
        </a:ln>
        <a:effectLst/>
      </c:spPr>
    </c:plotArea>
    <c:legend>
      <c:legendPos val="b"/>
      <c:layout>
        <c:manualLayout>
          <c:xMode val="edge"/>
          <c:yMode val="edge"/>
          <c:x val="2.7609637981122399E-3"/>
          <c:y val="0.79163976539294378"/>
          <c:w val="0.93207485559833236"/>
          <c:h val="0.2083602346070562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sz="1200" b="1" dirty="0">
                <a:solidFill>
                  <a:schemeClr val="tx1"/>
                </a:solidFill>
              </a:rPr>
              <a:t>Planned infrastructure investment by finance source (2015-2021)</a:t>
            </a:r>
          </a:p>
        </c:rich>
      </c:tx>
      <c:layout>
        <c:manualLayout>
          <c:xMode val="edge"/>
          <c:yMode val="edge"/>
          <c:x val="0.16050933066260611"/>
          <c:y val="1.33108899849702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29475728187064"/>
          <c:y val="0.13178016907974585"/>
          <c:w val="0.62605748054137778"/>
          <c:h val="0.71814373874600923"/>
        </c:manualLayout>
      </c:layout>
      <c:barChart>
        <c:barDir val="bar"/>
        <c:grouping val="percentStacked"/>
        <c:varyColors val="0"/>
        <c:ser>
          <c:idx val="0"/>
          <c:order val="0"/>
          <c:tx>
            <c:strRef>
              <c:f>'Public vs private'!$Q$1</c:f>
              <c:strCache>
                <c:ptCount val="1"/>
                <c:pt idx="0">
                  <c:v>Private</c:v>
                </c:pt>
              </c:strCache>
            </c:strRef>
          </c:tx>
          <c:spPr>
            <a:solidFill>
              <a:schemeClr val="accent1"/>
            </a:solidFill>
            <a:ln>
              <a:noFill/>
            </a:ln>
            <a:effectLst/>
          </c:spPr>
          <c:invertIfNegative val="0"/>
          <c:cat>
            <c:strRef>
              <c:f>'Public vs private'!$P$2:$P$10</c:f>
              <c:strCache>
                <c:ptCount val="9"/>
                <c:pt idx="0">
                  <c:v>Total (£287.5bn)</c:v>
                </c:pt>
                <c:pt idx="2">
                  <c:v>Waste (£1.0bn)</c:v>
                </c:pt>
                <c:pt idx="3">
                  <c:v>Flood (£3.2bn)</c:v>
                </c:pt>
                <c:pt idx="4">
                  <c:v>Science and Research (£6.4bn)</c:v>
                </c:pt>
                <c:pt idx="5">
                  <c:v>Communications (£9.8bn)</c:v>
                </c:pt>
                <c:pt idx="6">
                  <c:v>Water (£23.9bn)</c:v>
                </c:pt>
                <c:pt idx="7">
                  <c:v>Transport (£105.7bn)</c:v>
                </c:pt>
                <c:pt idx="8">
                  <c:v>Energy (£137.5bn)</c:v>
                </c:pt>
              </c:strCache>
            </c:strRef>
          </c:cat>
          <c:val>
            <c:numRef>
              <c:f>'Public vs private'!$Q$2:$Q$10</c:f>
              <c:numCache>
                <c:formatCode>General</c:formatCode>
                <c:ptCount val="9"/>
                <c:pt idx="0">
                  <c:v>165512.78615538459</c:v>
                </c:pt>
                <c:pt idx="2">
                  <c:v>0</c:v>
                </c:pt>
                <c:pt idx="3">
                  <c:v>0</c:v>
                </c:pt>
                <c:pt idx="4">
                  <c:v>0</c:v>
                </c:pt>
                <c:pt idx="5">
                  <c:v>2096.996610228578</c:v>
                </c:pt>
                <c:pt idx="6">
                  <c:v>23898.685533217715</c:v>
                </c:pt>
                <c:pt idx="7">
                  <c:v>7149.8114550917435</c:v>
                </c:pt>
                <c:pt idx="8">
                  <c:v>132367.29255684654</c:v>
                </c:pt>
              </c:numCache>
            </c:numRef>
          </c:val>
          <c:extLst xmlns:c16r2="http://schemas.microsoft.com/office/drawing/2015/06/chart">
            <c:ext xmlns:c16="http://schemas.microsoft.com/office/drawing/2014/chart" uri="{C3380CC4-5D6E-409C-BE32-E72D297353CC}">
              <c16:uniqueId val="{00000000-3E5D-4FEE-BD44-A35F161302E1}"/>
            </c:ext>
          </c:extLst>
        </c:ser>
        <c:ser>
          <c:idx val="1"/>
          <c:order val="1"/>
          <c:tx>
            <c:strRef>
              <c:f>'Public vs private'!$R$1</c:f>
              <c:strCache>
                <c:ptCount val="1"/>
                <c:pt idx="0">
                  <c:v>Public</c:v>
                </c:pt>
              </c:strCache>
            </c:strRef>
          </c:tx>
          <c:spPr>
            <a:solidFill>
              <a:schemeClr val="accent2"/>
            </a:solidFill>
            <a:ln>
              <a:noFill/>
            </a:ln>
            <a:effectLst/>
          </c:spPr>
          <c:invertIfNegative val="0"/>
          <c:cat>
            <c:strRef>
              <c:f>'Public vs private'!$P$2:$P$10</c:f>
              <c:strCache>
                <c:ptCount val="9"/>
                <c:pt idx="0">
                  <c:v>Total (£287.5bn)</c:v>
                </c:pt>
                <c:pt idx="2">
                  <c:v>Waste (£1.0bn)</c:v>
                </c:pt>
                <c:pt idx="3">
                  <c:v>Flood (£3.2bn)</c:v>
                </c:pt>
                <c:pt idx="4">
                  <c:v>Science and Research (£6.4bn)</c:v>
                </c:pt>
                <c:pt idx="5">
                  <c:v>Communications (£9.8bn)</c:v>
                </c:pt>
                <c:pt idx="6">
                  <c:v>Water (£23.9bn)</c:v>
                </c:pt>
                <c:pt idx="7">
                  <c:v>Transport (£105.7bn)</c:v>
                </c:pt>
                <c:pt idx="8">
                  <c:v>Energy (£137.5bn)</c:v>
                </c:pt>
              </c:strCache>
            </c:strRef>
          </c:cat>
          <c:val>
            <c:numRef>
              <c:f>'Public vs private'!$R$2:$R$10</c:f>
              <c:numCache>
                <c:formatCode>General</c:formatCode>
                <c:ptCount val="9"/>
                <c:pt idx="0">
                  <c:v>100708.73674609468</c:v>
                </c:pt>
                <c:pt idx="2">
                  <c:v>983.26386648424796</c:v>
                </c:pt>
                <c:pt idx="3">
                  <c:v>136.46347179793926</c:v>
                </c:pt>
                <c:pt idx="4">
                  <c:v>5631.9971071716118</c:v>
                </c:pt>
                <c:pt idx="5">
                  <c:v>90.206947210160962</c:v>
                </c:pt>
                <c:pt idx="6">
                  <c:v>0</c:v>
                </c:pt>
                <c:pt idx="7">
                  <c:v>88747.270793526535</c:v>
                </c:pt>
                <c:pt idx="8">
                  <c:v>5119.5345599041875</c:v>
                </c:pt>
              </c:numCache>
            </c:numRef>
          </c:val>
          <c:extLst xmlns:c16r2="http://schemas.microsoft.com/office/drawing/2015/06/chart">
            <c:ext xmlns:c16="http://schemas.microsoft.com/office/drawing/2014/chart" uri="{C3380CC4-5D6E-409C-BE32-E72D297353CC}">
              <c16:uniqueId val="{00000001-3E5D-4FEE-BD44-A35F161302E1}"/>
            </c:ext>
          </c:extLst>
        </c:ser>
        <c:ser>
          <c:idx val="2"/>
          <c:order val="2"/>
          <c:tx>
            <c:strRef>
              <c:f>'Public vs private'!$S$1</c:f>
              <c:strCache>
                <c:ptCount val="1"/>
                <c:pt idx="0">
                  <c:v>Public/Private</c:v>
                </c:pt>
              </c:strCache>
            </c:strRef>
          </c:tx>
          <c:spPr>
            <a:solidFill>
              <a:schemeClr val="accent5"/>
            </a:solidFill>
            <a:ln>
              <a:noFill/>
            </a:ln>
            <a:effectLst/>
          </c:spPr>
          <c:invertIfNegative val="0"/>
          <c:cat>
            <c:strRef>
              <c:f>'Public vs private'!$P$2:$P$10</c:f>
              <c:strCache>
                <c:ptCount val="9"/>
                <c:pt idx="0">
                  <c:v>Total (£287.5bn)</c:v>
                </c:pt>
                <c:pt idx="2">
                  <c:v>Waste (£1.0bn)</c:v>
                </c:pt>
                <c:pt idx="3">
                  <c:v>Flood (£3.2bn)</c:v>
                </c:pt>
                <c:pt idx="4">
                  <c:v>Science and Research (£6.4bn)</c:v>
                </c:pt>
                <c:pt idx="5">
                  <c:v>Communications (£9.8bn)</c:v>
                </c:pt>
                <c:pt idx="6">
                  <c:v>Water (£23.9bn)</c:v>
                </c:pt>
                <c:pt idx="7">
                  <c:v>Transport (£105.7bn)</c:v>
                </c:pt>
                <c:pt idx="8">
                  <c:v>Energy (£137.5bn)</c:v>
                </c:pt>
              </c:strCache>
            </c:strRef>
          </c:cat>
          <c:val>
            <c:numRef>
              <c:f>'Public vs private'!$S$2:$S$10</c:f>
              <c:numCache>
                <c:formatCode>General</c:formatCode>
                <c:ptCount val="9"/>
                <c:pt idx="0">
                  <c:v>21266.844085406439</c:v>
                </c:pt>
                <c:pt idx="2">
                  <c:v>0</c:v>
                </c:pt>
                <c:pt idx="3">
                  <c:v>3022.0997982738413</c:v>
                </c:pt>
                <c:pt idx="4">
                  <c:v>802.41077785746938</c:v>
                </c:pt>
                <c:pt idx="5">
                  <c:v>7595.4396800007362</c:v>
                </c:pt>
                <c:pt idx="6">
                  <c:v>0</c:v>
                </c:pt>
                <c:pt idx="7">
                  <c:v>9789.6946182290267</c:v>
                </c:pt>
                <c:pt idx="8">
                  <c:v>57.199211045364883</c:v>
                </c:pt>
              </c:numCache>
            </c:numRef>
          </c:val>
          <c:extLst xmlns:c16r2="http://schemas.microsoft.com/office/drawing/2015/06/chart">
            <c:ext xmlns:c16="http://schemas.microsoft.com/office/drawing/2014/chart" uri="{C3380CC4-5D6E-409C-BE32-E72D297353CC}">
              <c16:uniqueId val="{00000002-3E5D-4FEE-BD44-A35F161302E1}"/>
            </c:ext>
          </c:extLst>
        </c:ser>
        <c:dLbls>
          <c:showLegendKey val="0"/>
          <c:showVal val="0"/>
          <c:showCatName val="0"/>
          <c:showSerName val="0"/>
          <c:showPercent val="0"/>
          <c:showBubbleSize val="0"/>
        </c:dLbls>
        <c:gapWidth val="150"/>
        <c:overlap val="100"/>
        <c:axId val="177716480"/>
        <c:axId val="186527976"/>
      </c:barChart>
      <c:catAx>
        <c:axId val="17771648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6527976"/>
        <c:crosses val="autoZero"/>
        <c:auto val="1"/>
        <c:lblAlgn val="ctr"/>
        <c:lblOffset val="100"/>
        <c:noMultiLvlLbl val="0"/>
      </c:catAx>
      <c:valAx>
        <c:axId val="1865279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a:t>Source: NIDP</a:t>
                </a:r>
              </a:p>
            </c:rich>
          </c:tx>
          <c:layout>
            <c:manualLayout>
              <c:xMode val="edge"/>
              <c:yMode val="edge"/>
              <c:x val="0.88400588937779756"/>
              <c:y val="0.9265040828229804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7716480"/>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ysClr val="windowText" lastClr="000000"/>
                </a:solidFill>
                <a:latin typeface="+mn-lt"/>
                <a:ea typeface="+mn-ea"/>
                <a:cs typeface="+mn-cs"/>
              </a:defRPr>
            </a:pPr>
            <a:r>
              <a:rPr lang="en-GB" b="1" dirty="0"/>
              <a:t>UK infrastructure spending over this parliament (NIDP pipeline)</a:t>
            </a:r>
          </a:p>
        </c:rich>
      </c:tx>
      <c:layout>
        <c:manualLayout>
          <c:xMode val="edge"/>
          <c:yMode val="edge"/>
          <c:x val="0.13680352067362886"/>
          <c:y val="1.6754125020591582E-2"/>
        </c:manualLayout>
      </c:layout>
      <c:overlay val="0"/>
      <c:spPr>
        <a:noFill/>
        <a:ln>
          <a:noFill/>
        </a:ln>
        <a:effectLst/>
      </c:spPr>
      <c:txPr>
        <a:bodyPr rot="0" spcFirstLastPara="1" vertOverflow="ellipsis" vert="horz" wrap="square" anchor="ctr" anchorCtr="1"/>
        <a:lstStyle/>
        <a:p>
          <a:pPr>
            <a:defRPr sz="126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474840053863335"/>
          <c:y val="0.10601247500419116"/>
          <c:w val="0.709692991288005"/>
          <c:h val="0.6218682104936899"/>
        </c:manualLayout>
      </c:layout>
      <c:areaChart>
        <c:grouping val="stacked"/>
        <c:varyColors val="0"/>
        <c:ser>
          <c:idx val="0"/>
          <c:order val="0"/>
          <c:tx>
            <c:strRef>
              <c:f>NEW!$A$7</c:f>
              <c:strCache>
                <c:ptCount val="1"/>
                <c:pt idx="0">
                  <c:v>Public Economic</c:v>
                </c:pt>
              </c:strCache>
            </c:strRef>
          </c:tx>
          <c:spPr>
            <a:solidFill>
              <a:schemeClr val="accent2">
                <a:lumMod val="75000"/>
              </a:schemeClr>
            </a:solidFill>
            <a:ln>
              <a:noFill/>
            </a:ln>
            <a:effectLst/>
          </c:spPr>
          <c:cat>
            <c:strRef>
              <c:f>NEW!$C$1:$H$1</c:f>
              <c:strCache>
                <c:ptCount val="6"/>
                <c:pt idx="0">
                  <c:v>2015-16</c:v>
                </c:pt>
                <c:pt idx="1">
                  <c:v>2016-17</c:v>
                </c:pt>
                <c:pt idx="2">
                  <c:v>2017-18</c:v>
                </c:pt>
                <c:pt idx="3">
                  <c:v>2018-19</c:v>
                </c:pt>
                <c:pt idx="4">
                  <c:v>2019-20</c:v>
                </c:pt>
                <c:pt idx="5">
                  <c:v>2020-21</c:v>
                </c:pt>
              </c:strCache>
            </c:strRef>
          </c:cat>
          <c:val>
            <c:numRef>
              <c:f>NEW!$C$7:$H$7</c:f>
              <c:numCache>
                <c:formatCode>0.00%</c:formatCode>
                <c:ptCount val="6"/>
                <c:pt idx="0">
                  <c:v>7.5776765975365829E-3</c:v>
                </c:pt>
                <c:pt idx="1">
                  <c:v>7.565431038836422E-3</c:v>
                </c:pt>
                <c:pt idx="2">
                  <c:v>7.619753026634383E-3</c:v>
                </c:pt>
                <c:pt idx="3">
                  <c:v>7.5670068658378184E-3</c:v>
                </c:pt>
                <c:pt idx="4">
                  <c:v>8.5205517792882844E-3</c:v>
                </c:pt>
                <c:pt idx="5">
                  <c:v>8.5468120377454725E-3</c:v>
                </c:pt>
              </c:numCache>
            </c:numRef>
          </c:val>
          <c:extLst xmlns:c16r2="http://schemas.microsoft.com/office/drawing/2015/06/chart">
            <c:ext xmlns:c16="http://schemas.microsoft.com/office/drawing/2014/chart" uri="{C3380CC4-5D6E-409C-BE32-E72D297353CC}">
              <c16:uniqueId val="{00000000-6256-4E5D-909B-64AE4E343D69}"/>
            </c:ext>
          </c:extLst>
        </c:ser>
        <c:ser>
          <c:idx val="1"/>
          <c:order val="1"/>
          <c:tx>
            <c:strRef>
              <c:f>NEW!$A$8</c:f>
              <c:strCache>
                <c:ptCount val="1"/>
                <c:pt idx="0">
                  <c:v>Private Economic</c:v>
                </c:pt>
              </c:strCache>
            </c:strRef>
          </c:tx>
          <c:spPr>
            <a:solidFill>
              <a:schemeClr val="accent2">
                <a:lumMod val="60000"/>
                <a:lumOff val="40000"/>
              </a:schemeClr>
            </a:solidFill>
            <a:ln>
              <a:noFill/>
            </a:ln>
            <a:effectLst/>
          </c:spPr>
          <c:cat>
            <c:strRef>
              <c:f>NEW!$C$1:$H$1</c:f>
              <c:strCache>
                <c:ptCount val="6"/>
                <c:pt idx="0">
                  <c:v>2015-16</c:v>
                </c:pt>
                <c:pt idx="1">
                  <c:v>2016-17</c:v>
                </c:pt>
                <c:pt idx="2">
                  <c:v>2017-18</c:v>
                </c:pt>
                <c:pt idx="3">
                  <c:v>2018-19</c:v>
                </c:pt>
                <c:pt idx="4">
                  <c:v>2019-20</c:v>
                </c:pt>
                <c:pt idx="5">
                  <c:v>2020-21</c:v>
                </c:pt>
              </c:strCache>
            </c:strRef>
          </c:cat>
          <c:val>
            <c:numRef>
              <c:f>NEW!$C$8:$H$8</c:f>
              <c:numCache>
                <c:formatCode>0.00%</c:formatCode>
                <c:ptCount val="6"/>
                <c:pt idx="0">
                  <c:v>1.3944741551742289E-2</c:v>
                </c:pt>
                <c:pt idx="1">
                  <c:v>1.5674844704812889E-2</c:v>
                </c:pt>
                <c:pt idx="2">
                  <c:v>1.5822314769975789E-2</c:v>
                </c:pt>
                <c:pt idx="3">
                  <c:v>1.4529175171645946E-2</c:v>
                </c:pt>
                <c:pt idx="4">
                  <c:v>1.0668537029632592E-2</c:v>
                </c:pt>
                <c:pt idx="5">
                  <c:v>8.4913840006800995E-3</c:v>
                </c:pt>
              </c:numCache>
            </c:numRef>
          </c:val>
          <c:extLst xmlns:c16r2="http://schemas.microsoft.com/office/drawing/2015/06/chart">
            <c:ext xmlns:c16="http://schemas.microsoft.com/office/drawing/2014/chart" uri="{C3380CC4-5D6E-409C-BE32-E72D297353CC}">
              <c16:uniqueId val="{00000001-6256-4E5D-909B-64AE4E343D69}"/>
            </c:ext>
          </c:extLst>
        </c:ser>
        <c:ser>
          <c:idx val="2"/>
          <c:order val="2"/>
          <c:tx>
            <c:strRef>
              <c:f>NEW!$A$9</c:f>
              <c:strCache>
                <c:ptCount val="1"/>
                <c:pt idx="0">
                  <c:v>Public/private economic</c:v>
                </c:pt>
              </c:strCache>
            </c:strRef>
          </c:tx>
          <c:spPr>
            <a:solidFill>
              <a:schemeClr val="accent2">
                <a:lumMod val="20000"/>
                <a:lumOff val="80000"/>
              </a:schemeClr>
            </a:solidFill>
            <a:ln>
              <a:noFill/>
            </a:ln>
            <a:effectLst/>
          </c:spPr>
          <c:cat>
            <c:strRef>
              <c:f>NEW!$C$1:$H$1</c:f>
              <c:strCache>
                <c:ptCount val="6"/>
                <c:pt idx="0">
                  <c:v>2015-16</c:v>
                </c:pt>
                <c:pt idx="1">
                  <c:v>2016-17</c:v>
                </c:pt>
                <c:pt idx="2">
                  <c:v>2017-18</c:v>
                </c:pt>
                <c:pt idx="3">
                  <c:v>2018-19</c:v>
                </c:pt>
                <c:pt idx="4">
                  <c:v>2019-20</c:v>
                </c:pt>
                <c:pt idx="5">
                  <c:v>2020-21</c:v>
                </c:pt>
              </c:strCache>
            </c:strRef>
          </c:cat>
          <c:val>
            <c:numRef>
              <c:f>NEW!$C$9:$H$9</c:f>
              <c:numCache>
                <c:formatCode>0.00%</c:formatCode>
                <c:ptCount val="6"/>
                <c:pt idx="0">
                  <c:v>3.6580682177071271E-3</c:v>
                </c:pt>
                <c:pt idx="1">
                  <c:v>3.1052451896368869E-3</c:v>
                </c:pt>
                <c:pt idx="2">
                  <c:v>2.0891631961259083E-3</c:v>
                </c:pt>
                <c:pt idx="3">
                  <c:v>7.4754128780849883E-4</c:v>
                </c:pt>
                <c:pt idx="4">
                  <c:v>5.8760984495090851E-4</c:v>
                </c:pt>
                <c:pt idx="5">
                  <c:v>3.91216908951798E-4</c:v>
                </c:pt>
              </c:numCache>
            </c:numRef>
          </c:val>
          <c:extLst xmlns:c16r2="http://schemas.microsoft.com/office/drawing/2015/06/chart">
            <c:ext xmlns:c16="http://schemas.microsoft.com/office/drawing/2014/chart" uri="{C3380CC4-5D6E-409C-BE32-E72D297353CC}">
              <c16:uniqueId val="{00000002-6256-4E5D-909B-64AE4E343D69}"/>
            </c:ext>
          </c:extLst>
        </c:ser>
        <c:ser>
          <c:idx val="4"/>
          <c:order val="4"/>
          <c:tx>
            <c:strRef>
              <c:f>NEW!$A$13</c:f>
              <c:strCache>
                <c:ptCount val="1"/>
                <c:pt idx="0">
                  <c:v>Social Infra (N.B. excludes health)</c:v>
                </c:pt>
              </c:strCache>
            </c:strRef>
          </c:tx>
          <c:spPr>
            <a:solidFill>
              <a:schemeClr val="bg1">
                <a:lumMod val="75000"/>
              </a:schemeClr>
            </a:solidFill>
            <a:ln>
              <a:noFill/>
            </a:ln>
            <a:effectLst/>
          </c:spPr>
          <c:cat>
            <c:strRef>
              <c:f>NEW!$C$1:$H$1</c:f>
              <c:strCache>
                <c:ptCount val="6"/>
                <c:pt idx="0">
                  <c:v>2015-16</c:v>
                </c:pt>
                <c:pt idx="1">
                  <c:v>2016-17</c:v>
                </c:pt>
                <c:pt idx="2">
                  <c:v>2017-18</c:v>
                </c:pt>
                <c:pt idx="3">
                  <c:v>2018-19</c:v>
                </c:pt>
                <c:pt idx="4">
                  <c:v>2019-20</c:v>
                </c:pt>
                <c:pt idx="5">
                  <c:v>2020-21</c:v>
                </c:pt>
              </c:strCache>
            </c:strRef>
          </c:cat>
          <c:val>
            <c:numRef>
              <c:f>NEW!$C$13:$H$13</c:f>
              <c:numCache>
                <c:formatCode>0.00%</c:formatCode>
                <c:ptCount val="6"/>
                <c:pt idx="0">
                  <c:v>2.9476787030213707E-3</c:v>
                </c:pt>
                <c:pt idx="1">
                  <c:v>3.0806524922983689E-3</c:v>
                </c:pt>
                <c:pt idx="2">
                  <c:v>2.8571428571428571E-3</c:v>
                </c:pt>
                <c:pt idx="3">
                  <c:v>3.1081833364260533E-3</c:v>
                </c:pt>
                <c:pt idx="4">
                  <c:v>2.9321604691456751E-3</c:v>
                </c:pt>
                <c:pt idx="5">
                  <c:v>2.9754314375584458E-3</c:v>
                </c:pt>
              </c:numCache>
            </c:numRef>
          </c:val>
          <c:extLst xmlns:c16r2="http://schemas.microsoft.com/office/drawing/2015/06/chart">
            <c:ext xmlns:c16="http://schemas.microsoft.com/office/drawing/2014/chart" uri="{C3380CC4-5D6E-409C-BE32-E72D297353CC}">
              <c16:uniqueId val="{00000003-6256-4E5D-909B-64AE4E343D69}"/>
            </c:ext>
          </c:extLst>
        </c:ser>
        <c:dLbls>
          <c:showLegendKey val="0"/>
          <c:showVal val="0"/>
          <c:showCatName val="0"/>
          <c:showSerName val="0"/>
          <c:showPercent val="0"/>
          <c:showBubbleSize val="0"/>
        </c:dLbls>
        <c:axId val="186562352"/>
        <c:axId val="186610792"/>
      </c:areaChart>
      <c:lineChart>
        <c:grouping val="standard"/>
        <c:varyColors val="0"/>
        <c:ser>
          <c:idx val="3"/>
          <c:order val="3"/>
          <c:tx>
            <c:strRef>
              <c:f>NEW!$A$10</c:f>
              <c:strCache>
                <c:ptCount val="1"/>
                <c:pt idx="0">
                  <c:v>Total Economic</c:v>
                </c:pt>
              </c:strCache>
            </c:strRef>
          </c:tx>
          <c:spPr>
            <a:ln w="28575" cap="rnd">
              <a:solidFill>
                <a:schemeClr val="tx1"/>
              </a:solidFill>
              <a:prstDash val="dash"/>
              <a:round/>
            </a:ln>
            <a:effectLst/>
          </c:spPr>
          <c:marker>
            <c:symbol val="none"/>
          </c:marker>
          <c:cat>
            <c:strRef>
              <c:f>NEW!$C$1:$H$1</c:f>
              <c:strCache>
                <c:ptCount val="6"/>
                <c:pt idx="0">
                  <c:v>2015-16</c:v>
                </c:pt>
                <c:pt idx="1">
                  <c:v>2016-17</c:v>
                </c:pt>
                <c:pt idx="2">
                  <c:v>2017-18</c:v>
                </c:pt>
                <c:pt idx="3">
                  <c:v>2018-19</c:v>
                </c:pt>
                <c:pt idx="4">
                  <c:v>2019-20</c:v>
                </c:pt>
                <c:pt idx="5">
                  <c:v>2020-21</c:v>
                </c:pt>
              </c:strCache>
            </c:strRef>
          </c:cat>
          <c:val>
            <c:numRef>
              <c:f>NEW!$C$10:$H$10</c:f>
              <c:numCache>
                <c:formatCode>0.00%</c:formatCode>
                <c:ptCount val="6"/>
                <c:pt idx="0">
                  <c:v>2.5180486366985999E-2</c:v>
                </c:pt>
                <c:pt idx="1">
                  <c:v>2.6345520933286199E-2</c:v>
                </c:pt>
                <c:pt idx="2">
                  <c:v>2.5531230992736079E-2</c:v>
                </c:pt>
                <c:pt idx="3">
                  <c:v>2.2843723325292262E-2</c:v>
                </c:pt>
                <c:pt idx="4">
                  <c:v>1.9776698653871785E-2</c:v>
                </c:pt>
                <c:pt idx="5">
                  <c:v>1.7429412947377369E-2</c:v>
                </c:pt>
              </c:numCache>
            </c:numRef>
          </c:val>
          <c:smooth val="0"/>
          <c:extLst xmlns:c16r2="http://schemas.microsoft.com/office/drawing/2015/06/chart">
            <c:ext xmlns:c16="http://schemas.microsoft.com/office/drawing/2014/chart" uri="{C3380CC4-5D6E-409C-BE32-E72D297353CC}">
              <c16:uniqueId val="{00000004-6256-4E5D-909B-64AE4E343D69}"/>
            </c:ext>
          </c:extLst>
        </c:ser>
        <c:ser>
          <c:idx val="5"/>
          <c:order val="5"/>
          <c:tx>
            <c:strRef>
              <c:f>NEW!$A$14</c:f>
              <c:strCache>
                <c:ptCount val="1"/>
                <c:pt idx="0">
                  <c:v>Economic and Social</c:v>
                </c:pt>
              </c:strCache>
            </c:strRef>
          </c:tx>
          <c:spPr>
            <a:ln w="28575" cap="rnd">
              <a:solidFill>
                <a:schemeClr val="tx1"/>
              </a:solidFill>
              <a:round/>
            </a:ln>
            <a:effectLst/>
          </c:spPr>
          <c:marker>
            <c:symbol val="none"/>
          </c:marker>
          <c:cat>
            <c:strRef>
              <c:f>NEW!$C$1:$H$1</c:f>
              <c:strCache>
                <c:ptCount val="6"/>
                <c:pt idx="0">
                  <c:v>2015-16</c:v>
                </c:pt>
                <c:pt idx="1">
                  <c:v>2016-17</c:v>
                </c:pt>
                <c:pt idx="2">
                  <c:v>2017-18</c:v>
                </c:pt>
                <c:pt idx="3">
                  <c:v>2018-19</c:v>
                </c:pt>
                <c:pt idx="4">
                  <c:v>2019-20</c:v>
                </c:pt>
                <c:pt idx="5">
                  <c:v>2020-21</c:v>
                </c:pt>
              </c:strCache>
            </c:strRef>
          </c:cat>
          <c:val>
            <c:numRef>
              <c:f>NEW!$C$14:$H$14</c:f>
              <c:numCache>
                <c:formatCode>0.00%</c:formatCode>
                <c:ptCount val="6"/>
                <c:pt idx="0">
                  <c:v>2.8128165070007368E-2</c:v>
                </c:pt>
                <c:pt idx="1">
                  <c:v>2.9426173425584568E-2</c:v>
                </c:pt>
                <c:pt idx="2">
                  <c:v>2.8388373849878936E-2</c:v>
                </c:pt>
                <c:pt idx="3">
                  <c:v>2.5951906661718316E-2</c:v>
                </c:pt>
                <c:pt idx="4">
                  <c:v>2.2708859123017459E-2</c:v>
                </c:pt>
                <c:pt idx="5">
                  <c:v>2.0404844384935814E-2</c:v>
                </c:pt>
              </c:numCache>
            </c:numRef>
          </c:val>
          <c:smooth val="0"/>
          <c:extLst xmlns:c16r2="http://schemas.microsoft.com/office/drawing/2015/06/chart">
            <c:ext xmlns:c16="http://schemas.microsoft.com/office/drawing/2014/chart" uri="{C3380CC4-5D6E-409C-BE32-E72D297353CC}">
              <c16:uniqueId val="{00000005-6256-4E5D-909B-64AE4E343D69}"/>
            </c:ext>
          </c:extLst>
        </c:ser>
        <c:dLbls>
          <c:showLegendKey val="0"/>
          <c:showVal val="0"/>
          <c:showCatName val="0"/>
          <c:showSerName val="0"/>
          <c:showPercent val="0"/>
          <c:showBubbleSize val="0"/>
        </c:dLbls>
        <c:marker val="1"/>
        <c:smooth val="0"/>
        <c:axId val="186562352"/>
        <c:axId val="186610792"/>
      </c:lineChart>
      <c:catAx>
        <c:axId val="186562352"/>
        <c:scaling>
          <c:orientation val="minMax"/>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GB"/>
                  <a:t>Source: NIDP 2016, AS15</a:t>
                </a:r>
              </a:p>
            </c:rich>
          </c:tx>
          <c:layout>
            <c:manualLayout>
              <c:xMode val="edge"/>
              <c:yMode val="edge"/>
              <c:x val="0.76486842897085505"/>
              <c:y val="0.95183431768071725"/>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86610792"/>
        <c:crosses val="autoZero"/>
        <c:auto val="1"/>
        <c:lblAlgn val="ctr"/>
        <c:lblOffset val="100"/>
        <c:noMultiLvlLbl val="0"/>
      </c:catAx>
      <c:valAx>
        <c:axId val="186610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GB"/>
                  <a:t>% of GDP</a:t>
                </a:r>
              </a:p>
            </c:rich>
          </c:tx>
          <c:layout>
            <c:manualLayout>
              <c:xMode val="edge"/>
              <c:yMode val="edge"/>
              <c:x val="3.3069242306410396E-2"/>
              <c:y val="0.340004387549422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86562352"/>
        <c:crosses val="autoZero"/>
        <c:crossBetween val="midCat"/>
      </c:valAx>
      <c:spPr>
        <a:noFill/>
        <a:ln>
          <a:noFill/>
        </a:ln>
        <a:effectLst/>
      </c:spPr>
    </c:plotArea>
    <c:legend>
      <c:legendPos val="b"/>
      <c:layout>
        <c:manualLayout>
          <c:xMode val="edge"/>
          <c:yMode val="edge"/>
          <c:x val="1.9890151094322853E-2"/>
          <c:y val="0.7958302682543692"/>
          <c:w val="0.88090210156726445"/>
          <c:h val="0.20416981993171615"/>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44D8590-F962-470E-8FB0-1B79EA68C54F}" type="datetimeFigureOut">
              <a:rPr lang="en-GB" smtClean="0"/>
              <a:t>01/11/2016</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DAAD4BB-620D-49F5-A901-552A2FFBA3A7}" type="slidenum">
              <a:rPr lang="en-GB" smtClean="0"/>
              <a:t>‹#›</a:t>
            </a:fld>
            <a:endParaRPr lang="en-GB" dirty="0"/>
          </a:p>
        </p:txBody>
      </p:sp>
    </p:spTree>
    <p:extLst>
      <p:ext uri="{BB962C8B-B14F-4D97-AF65-F5344CB8AC3E}">
        <p14:creationId xmlns:p14="http://schemas.microsoft.com/office/powerpoint/2010/main" val="7525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AD4295D-FFD4-42F8-9035-4DF559DD3FD8}" type="datetimeFigureOut">
              <a:rPr lang="en-GB" smtClean="0"/>
              <a:t>01/11/2016</a:t>
            </a:fld>
            <a:endParaRPr lang="en-GB"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CB47B3D-1186-4226-9095-32297C366ED7}" type="slidenum">
              <a:rPr lang="en-GB" smtClean="0"/>
              <a:t>‹#›</a:t>
            </a:fld>
            <a:endParaRPr lang="en-GB" dirty="0"/>
          </a:p>
        </p:txBody>
      </p:sp>
    </p:spTree>
    <p:extLst>
      <p:ext uri="{BB962C8B-B14F-4D97-AF65-F5344CB8AC3E}">
        <p14:creationId xmlns:p14="http://schemas.microsoft.com/office/powerpoint/2010/main" val="317332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B47B3D-1186-4226-9095-32297C366ED7}" type="slidenum">
              <a:rPr lang="en-GB" smtClean="0"/>
              <a:t>1</a:t>
            </a:fld>
            <a:endParaRPr lang="en-GB" dirty="0"/>
          </a:p>
        </p:txBody>
      </p:sp>
    </p:spTree>
    <p:extLst>
      <p:ext uri="{BB962C8B-B14F-4D97-AF65-F5344CB8AC3E}">
        <p14:creationId xmlns:p14="http://schemas.microsoft.com/office/powerpoint/2010/main" val="306679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baseline="0" dirty="0">
                <a:latin typeface="Arial" panose="020B0604020202020204" pitchFamily="34" charset="0"/>
              </a:rPr>
              <a:t>Might be worth emphasizing that the downward trajectory </a:t>
            </a:r>
            <a:r>
              <a:rPr lang="en-GB" altLang="en-US" baseline="0" dirty="0">
                <a:latin typeface="Arial" panose="020B0604020202020204" pitchFamily="34" charset="0"/>
              </a:rPr>
              <a:t>over time is because the further into the future, the fewer projects are pinned down yet (i.e. it’s not that we’re actually forecasting spending to fall)</a:t>
            </a:r>
            <a:endParaRPr lang="en-US" altLang="en-US" baseline="0" dirty="0">
              <a:latin typeface="Arial" panose="020B0604020202020204" pitchFamily="34" charset="0"/>
            </a:endParaRPr>
          </a:p>
        </p:txBody>
      </p:sp>
      <p:sp>
        <p:nvSpPr>
          <p:cNvPr id="10244"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OFFICIAL - SENSITIVE</a:t>
            </a:r>
          </a:p>
        </p:txBody>
      </p:sp>
      <p:sp>
        <p:nvSpPr>
          <p:cNvPr id="102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5E86AA0F-2E23-4969-9B7F-5F1362D04B94}" type="slidenum">
              <a:rPr lang="en-GB" altLang="en-US" sz="1200" smtClean="0"/>
              <a:pPr/>
              <a:t>19</a:t>
            </a:fld>
            <a:endParaRPr lang="en-GB" altLang="en-US" sz="1200"/>
          </a:p>
        </p:txBody>
      </p:sp>
    </p:spTree>
    <p:extLst>
      <p:ext uri="{BB962C8B-B14F-4D97-AF65-F5344CB8AC3E}">
        <p14:creationId xmlns:p14="http://schemas.microsoft.com/office/powerpoint/2010/main" val="79002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http://blogs.spectator.co.uk/2016/10/full-text-philip-hammonds-conference-speech/</a:t>
            </a:r>
          </a:p>
          <a:p>
            <a:r>
              <a:rPr lang="en-US" altLang="en-US" dirty="0">
                <a:latin typeface="Arial" panose="020B0604020202020204" pitchFamily="34" charset="0"/>
              </a:rPr>
              <a:t>https://www.newcivilengineer.com/latest/chancellor-signals-infrastructure-policy/10010653.article</a:t>
            </a:r>
          </a:p>
          <a:p>
            <a:endParaRPr lang="en-US" altLang="en-US" dirty="0">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21</a:t>
            </a:fld>
            <a:endParaRPr lang="en-GB" altLang="en-US" sz="1200"/>
          </a:p>
        </p:txBody>
      </p:sp>
    </p:spTree>
    <p:extLst>
      <p:ext uri="{BB962C8B-B14F-4D97-AF65-F5344CB8AC3E}">
        <p14:creationId xmlns:p14="http://schemas.microsoft.com/office/powerpoint/2010/main" val="250069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http://webarchive.nationalarchives.gov.uk/20090104005813/http:/www.dft.gov.uk/162259/187604/206711/volume1.pdf (p.3)</a:t>
            </a:r>
          </a:p>
          <a:p>
            <a:endParaRPr lang="en-US" altLang="en-US" dirty="0">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22</a:t>
            </a:fld>
            <a:endParaRPr lang="en-GB" altLang="en-US" sz="1200"/>
          </a:p>
        </p:txBody>
      </p:sp>
    </p:spTree>
    <p:extLst>
      <p:ext uri="{BB962C8B-B14F-4D97-AF65-F5344CB8AC3E}">
        <p14:creationId xmlns:p14="http://schemas.microsoft.com/office/powerpoint/2010/main" val="277204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http://blogs.spectator.co.uk/2016/10/full-text-philip-hammonds-conference-speech/</a:t>
            </a: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23</a:t>
            </a:fld>
            <a:endParaRPr lang="en-GB" altLang="en-US" sz="1200"/>
          </a:p>
        </p:txBody>
      </p:sp>
    </p:spTree>
    <p:extLst>
      <p:ext uri="{BB962C8B-B14F-4D97-AF65-F5344CB8AC3E}">
        <p14:creationId xmlns:p14="http://schemas.microsoft.com/office/powerpoint/2010/main" val="2948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http://blogs.spectator.co.uk/2016/10/full-text-philip-hammonds-conference-speech/</a:t>
            </a: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24</a:t>
            </a:fld>
            <a:endParaRPr lang="en-GB" altLang="en-US" sz="1200"/>
          </a:p>
        </p:txBody>
      </p:sp>
    </p:spTree>
    <p:extLst>
      <p:ext uri="{BB962C8B-B14F-4D97-AF65-F5344CB8AC3E}">
        <p14:creationId xmlns:p14="http://schemas.microsoft.com/office/powerpoint/2010/main" val="178515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http://blogs.spectator.co.uk/2016/10/full-text-philip-hammonds-conference-speech/</a:t>
            </a: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25</a:t>
            </a:fld>
            <a:endParaRPr lang="en-GB" altLang="en-US" sz="1200"/>
          </a:p>
        </p:txBody>
      </p:sp>
    </p:spTree>
    <p:extLst>
      <p:ext uri="{BB962C8B-B14F-4D97-AF65-F5344CB8AC3E}">
        <p14:creationId xmlns:p14="http://schemas.microsoft.com/office/powerpoint/2010/main" val="1548106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http://blogs.spectator.co.uk/2016/10/full-text-philip-hammonds-conference-speech/</a:t>
            </a: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26</a:t>
            </a:fld>
            <a:endParaRPr lang="en-GB" altLang="en-US" sz="1200"/>
          </a:p>
        </p:txBody>
      </p:sp>
    </p:spTree>
    <p:extLst>
      <p:ext uri="{BB962C8B-B14F-4D97-AF65-F5344CB8AC3E}">
        <p14:creationId xmlns:p14="http://schemas.microsoft.com/office/powerpoint/2010/main" val="242723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27</a:t>
            </a:fld>
            <a:endParaRPr lang="en-GB" altLang="en-US" sz="1200"/>
          </a:p>
        </p:txBody>
      </p:sp>
    </p:spTree>
    <p:extLst>
      <p:ext uri="{BB962C8B-B14F-4D97-AF65-F5344CB8AC3E}">
        <p14:creationId xmlns:p14="http://schemas.microsoft.com/office/powerpoint/2010/main" val="220479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874713" eaLnBrk="0" hangingPunct="0">
              <a:spcBef>
                <a:spcPct val="30000"/>
              </a:spcBef>
              <a:defRPr sz="1200">
                <a:solidFill>
                  <a:schemeClr val="tx1"/>
                </a:solidFill>
                <a:latin typeface="Calibri" pitchFamily="34" charset="0"/>
                <a:ea typeface="MS PGothic" pitchFamily="34" charset="-128"/>
              </a:defRPr>
            </a:lvl1pPr>
            <a:lvl2pPr marL="37931725" indent="-37474525" defTabSz="874713" eaLnBrk="0" hangingPunct="0">
              <a:spcBef>
                <a:spcPct val="30000"/>
              </a:spcBef>
              <a:defRPr sz="1200">
                <a:solidFill>
                  <a:schemeClr val="tx1"/>
                </a:solidFill>
                <a:latin typeface="Calibri" pitchFamily="34" charset="0"/>
                <a:ea typeface="MS PGothic" pitchFamily="34" charset="-128"/>
              </a:defRPr>
            </a:lvl2pPr>
            <a:lvl3pPr marL="1143000" indent="-228600" defTabSz="874713" eaLnBrk="0" hangingPunct="0">
              <a:spcBef>
                <a:spcPct val="30000"/>
              </a:spcBef>
              <a:defRPr sz="1200">
                <a:solidFill>
                  <a:schemeClr val="tx1"/>
                </a:solidFill>
                <a:latin typeface="Calibri" pitchFamily="34" charset="0"/>
                <a:ea typeface="MS PGothic" pitchFamily="34" charset="-128"/>
              </a:defRPr>
            </a:lvl3pPr>
            <a:lvl4pPr marL="1600200" indent="-228600" defTabSz="874713" eaLnBrk="0" hangingPunct="0">
              <a:spcBef>
                <a:spcPct val="30000"/>
              </a:spcBef>
              <a:defRPr sz="1200">
                <a:solidFill>
                  <a:schemeClr val="tx1"/>
                </a:solidFill>
                <a:latin typeface="Calibri" pitchFamily="34" charset="0"/>
                <a:ea typeface="MS PGothic" pitchFamily="34" charset="-128"/>
              </a:defRPr>
            </a:lvl4pPr>
            <a:lvl5pPr marL="2057400" indent="-228600" defTabSz="874713" eaLnBrk="0" hangingPunct="0">
              <a:spcBef>
                <a:spcPct val="30000"/>
              </a:spcBef>
              <a:defRPr sz="1200">
                <a:solidFill>
                  <a:schemeClr val="tx1"/>
                </a:solidFill>
                <a:latin typeface="Calibri" pitchFamily="34" charset="0"/>
                <a:ea typeface="MS PGothic" pitchFamily="34" charset="-128"/>
              </a:defRPr>
            </a:lvl5pPr>
            <a:lvl6pPr marL="2514600" indent="-228600" defTabSz="8747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747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747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747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CFC944EF-AF05-400B-AEFC-8064255F059E}" type="slidenum">
              <a:rPr lang="en-GB" altLang="en-US">
                <a:solidFill>
                  <a:prstClr val="black"/>
                </a:solidFill>
                <a:latin typeface="Arial" pitchFamily="34" charset="0"/>
              </a:rPr>
              <a:pPr algn="r" eaLnBrk="1" hangingPunct="1">
                <a:spcBef>
                  <a:spcPct val="0"/>
                </a:spcBef>
              </a:pPr>
              <a:t>29</a:t>
            </a:fld>
            <a:endParaRPr lang="en-GB" altLang="en-US">
              <a:solidFill>
                <a:prstClr val="black"/>
              </a:solidFill>
              <a:latin typeface="Arial" pitchFamily="34"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59630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a:lstStyle/>
          <a:p>
            <a:pPr eaLnBrk="1" hangingPunct="1"/>
            <a:endParaRPr lang="en-GB" altLang="en-US">
              <a:ea typeface="MS PGothic"/>
            </a:endParaRPr>
          </a:p>
        </p:txBody>
      </p:sp>
      <p:sp>
        <p:nvSpPr>
          <p:cNvPr id="58371" name="Slide Number Placeholder 3"/>
          <p:cNvSpPr>
            <a:spLocks noGrp="1"/>
          </p:cNvSpPr>
          <p:nvPr>
            <p:ph type="sldNum" sz="quarter" idx="5"/>
          </p:nvPr>
        </p:nvSpPr>
        <p:spPr bwMode="auto">
          <a:noFill/>
          <a:ln>
            <a:miter lim="800000"/>
            <a:headEnd/>
            <a:tailEnd/>
          </a:ln>
        </p:spPr>
        <p:txBody>
          <a:bodyPr/>
          <a:lstStyle/>
          <a:p>
            <a:fld id="{D6BA2155-0D75-4B4C-AE0E-862A0AF49711}" type="slidenum">
              <a:rPr lang="en-US" altLang="en-US" smtClean="0">
                <a:solidFill>
                  <a:prstClr val="black"/>
                </a:solidFill>
                <a:ea typeface="MS PGothic"/>
                <a:cs typeface="MS PGothic"/>
              </a:rPr>
              <a:pPr/>
              <a:t>39</a:t>
            </a:fld>
            <a:endParaRPr lang="en-US" altLang="en-US">
              <a:solidFill>
                <a:prstClr val="black"/>
              </a:solidFill>
              <a:ea typeface="MS PGothic"/>
              <a:cs typeface="MS PGothic"/>
            </a:endParaRPr>
          </a:p>
        </p:txBody>
      </p:sp>
    </p:spTree>
    <p:extLst>
      <p:ext uri="{BB962C8B-B14F-4D97-AF65-F5344CB8AC3E}">
        <p14:creationId xmlns:p14="http://schemas.microsoft.com/office/powerpoint/2010/main" val="156205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B47B3D-1186-4226-9095-32297C366ED7}" type="slidenum">
              <a:rPr lang="en-GB" smtClean="0"/>
              <a:t>2</a:t>
            </a:fld>
            <a:endParaRPr lang="en-GB" dirty="0"/>
          </a:p>
        </p:txBody>
      </p:sp>
    </p:spTree>
    <p:extLst>
      <p:ext uri="{BB962C8B-B14F-4D97-AF65-F5344CB8AC3E}">
        <p14:creationId xmlns:p14="http://schemas.microsoft.com/office/powerpoint/2010/main" val="2112571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0DE5CB-D451-47F6-B067-EA387EEBEC5B}" type="slidenum">
              <a:rPr lang="en-AU" smtClean="0">
                <a:solidFill>
                  <a:prstClr val="black"/>
                </a:solidFill>
              </a:rPr>
              <a:pPr/>
              <a:t>66</a:t>
            </a:fld>
            <a:endParaRPr lang="en-AU" dirty="0">
              <a:solidFill>
                <a:prstClr val="black"/>
              </a:solidFill>
            </a:endParaRPr>
          </a:p>
        </p:txBody>
      </p:sp>
    </p:spTree>
    <p:extLst>
      <p:ext uri="{BB962C8B-B14F-4D97-AF65-F5344CB8AC3E}">
        <p14:creationId xmlns:p14="http://schemas.microsoft.com/office/powerpoint/2010/main" val="131898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5E1088-991C-4E21-A95D-A1ACB2437C87}" type="slidenum">
              <a:rPr lang="en-GB" smtClean="0">
                <a:solidFill>
                  <a:prstClr val="black"/>
                </a:solidFill>
              </a:rPr>
              <a:pPr/>
              <a:t>76</a:t>
            </a:fld>
            <a:endParaRPr lang="en-GB" dirty="0">
              <a:solidFill>
                <a:prstClr val="black"/>
              </a:solidFill>
            </a:endParaRPr>
          </a:p>
        </p:txBody>
      </p:sp>
    </p:spTree>
    <p:extLst>
      <p:ext uri="{BB962C8B-B14F-4D97-AF65-F5344CB8AC3E}">
        <p14:creationId xmlns:p14="http://schemas.microsoft.com/office/powerpoint/2010/main" val="266630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39BD3B-815B-4878-AFFB-3D88539CC517}" type="slidenum">
              <a:rPr lang="en-GB" altLang="en-US" smtClean="0">
                <a:solidFill>
                  <a:srgbClr val="000000"/>
                </a:solidFill>
              </a:rPr>
              <a:pPr/>
              <a:t>83</a:t>
            </a:fld>
            <a:endParaRPr lang="en-GB" altLang="en-US" dirty="0">
              <a:solidFill>
                <a:srgbClr val="000000"/>
              </a:solidFill>
            </a:endParaRPr>
          </a:p>
        </p:txBody>
      </p:sp>
    </p:spTree>
    <p:extLst>
      <p:ext uri="{BB962C8B-B14F-4D97-AF65-F5344CB8AC3E}">
        <p14:creationId xmlns:p14="http://schemas.microsoft.com/office/powerpoint/2010/main" val="345249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B47B3D-1186-4226-9095-32297C366ED7}" type="slidenum">
              <a:rPr lang="en-GB" smtClean="0"/>
              <a:t>100</a:t>
            </a:fld>
            <a:endParaRPr lang="en-GB" dirty="0"/>
          </a:p>
        </p:txBody>
      </p:sp>
    </p:spTree>
    <p:extLst>
      <p:ext uri="{BB962C8B-B14F-4D97-AF65-F5344CB8AC3E}">
        <p14:creationId xmlns:p14="http://schemas.microsoft.com/office/powerpoint/2010/main" val="3955668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ヒラギノ角ゴ Pro W3" pitchFamily="1" charset="-128"/>
              </a:defRPr>
            </a:lvl1pPr>
            <a:lvl2pPr marL="742950" indent="-285750" eaLnBrk="0" hangingPunct="0">
              <a:spcBef>
                <a:spcPct val="30000"/>
              </a:spcBef>
              <a:defRPr sz="1200">
                <a:solidFill>
                  <a:schemeClr val="tx1"/>
                </a:solidFill>
                <a:latin typeface="Arial" panose="020B0604020202020204" pitchFamily="34" charset="0"/>
                <a:ea typeface="ヒラギノ角ゴ Pro W3" pitchFamily="1" charset="-128"/>
              </a:defRPr>
            </a:lvl2pPr>
            <a:lvl3pPr marL="1143000" indent="-228600" eaLnBrk="0" hangingPunct="0">
              <a:spcBef>
                <a:spcPct val="30000"/>
              </a:spcBef>
              <a:defRPr sz="1200">
                <a:solidFill>
                  <a:schemeClr val="tx1"/>
                </a:solidFill>
                <a:latin typeface="Arial" panose="020B0604020202020204" pitchFamily="34" charset="0"/>
                <a:ea typeface="ヒラギノ角ゴ Pro W3" pitchFamily="1" charset="-128"/>
              </a:defRPr>
            </a:lvl3pPr>
            <a:lvl4pPr marL="1600200" indent="-228600" eaLnBrk="0" hangingPunct="0">
              <a:spcBef>
                <a:spcPct val="30000"/>
              </a:spcBef>
              <a:defRPr sz="1200">
                <a:solidFill>
                  <a:schemeClr val="tx1"/>
                </a:solidFill>
                <a:latin typeface="Arial" panose="020B0604020202020204" pitchFamily="34" charset="0"/>
                <a:ea typeface="ヒラギノ角ゴ Pro W3" pitchFamily="1" charset="-128"/>
              </a:defRPr>
            </a:lvl4pPr>
            <a:lvl5pPr marL="2057400" indent="-228600" eaLnBrk="0" hangingPunct="0">
              <a:spcBef>
                <a:spcPct val="30000"/>
              </a:spcBef>
              <a:defRPr sz="12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 charset="-128"/>
              </a:defRPr>
            </a:lvl9pPr>
          </a:lstStyle>
          <a:p>
            <a:pPr marL="0" marR="0" lvl="0" indent="0" defTabSz="914400" eaLnBrk="0" fontAlgn="auto" latinLnBrk="0" hangingPunct="0">
              <a:lnSpc>
                <a:spcPct val="100000"/>
              </a:lnSpc>
              <a:spcBef>
                <a:spcPct val="0"/>
              </a:spcBef>
              <a:spcAft>
                <a:spcPts val="0"/>
              </a:spcAft>
              <a:buClrTx/>
              <a:buSzTx/>
              <a:buFontTx/>
              <a:buNone/>
              <a:tabLst/>
              <a:defRPr/>
            </a:pPr>
            <a:fld id="{40C7F3C7-5FE9-426D-82E8-73342754A219}" type="slidenum">
              <a:rPr kumimoji="0" lang="en-GB" altLang="en-US" sz="1200" b="0" i="0" u="none" strike="noStrike" kern="0" cap="none" spc="0" normalizeH="0" baseline="0" noProof="0" smtClean="0">
                <a:ln>
                  <a:noFill/>
                </a:ln>
                <a:solidFill>
                  <a:schemeClr val="tx1"/>
                </a:solidFill>
                <a:effectLst/>
                <a:uLnTx/>
                <a:uFillTx/>
                <a:latin typeface="Arial" panose="020B0604020202020204" pitchFamily="34" charset="0"/>
                <a:ea typeface="ヒラギノ角ゴ Pro W3" pitchFamily="1" charset="-128"/>
              </a:rPr>
              <a:pPr marL="0" marR="0" lvl="0" indent="0" defTabSz="914400" eaLnBrk="0" fontAlgn="auto" latinLnBrk="0" hangingPunct="0">
                <a:lnSpc>
                  <a:spcPct val="100000"/>
                </a:lnSpc>
                <a:spcBef>
                  <a:spcPct val="0"/>
                </a:spcBef>
                <a:spcAft>
                  <a:spcPts val="0"/>
                </a:spcAft>
                <a:buClrTx/>
                <a:buSzTx/>
                <a:buFontTx/>
                <a:buNone/>
                <a:tabLst/>
                <a:defRPr/>
              </a:pPr>
              <a:t>101</a:t>
            </a:fld>
            <a:endParaRPr kumimoji="0" lang="en-GB"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 W3" pitchFamily="1"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Introduce myself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t>
            </a:r>
          </a:p>
        </p:txBody>
      </p:sp>
    </p:spTree>
    <p:extLst>
      <p:ext uri="{BB962C8B-B14F-4D97-AF65-F5344CB8AC3E}">
        <p14:creationId xmlns:p14="http://schemas.microsoft.com/office/powerpoint/2010/main" val="171928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This is what we’re known for – the New Measurement Train – keeping the spirit of IKB alive by developing innovative technology to let the railway prosper!</a:t>
            </a:r>
          </a:p>
        </p:txBody>
      </p:sp>
    </p:spTree>
    <p:extLst>
      <p:ext uri="{BB962C8B-B14F-4D97-AF65-F5344CB8AC3E}">
        <p14:creationId xmlns:p14="http://schemas.microsoft.com/office/powerpoint/2010/main" val="4108142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B47B3D-1186-4226-9095-32297C366ED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14050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368425" y="201613"/>
            <a:ext cx="4165600" cy="3125787"/>
          </a:xfrm>
          <a:ln/>
        </p:spPr>
      </p:sp>
      <p:sp>
        <p:nvSpPr>
          <p:cNvPr id="22531" name="Rectangle 3"/>
          <p:cNvSpPr>
            <a:spLocks noGrp="1" noChangeArrowheads="1"/>
          </p:cNvSpPr>
          <p:nvPr>
            <p:ph type="body" idx="1"/>
          </p:nvPr>
        </p:nvSpPr>
        <p:spPr>
          <a:xfrm>
            <a:off x="292100" y="3394076"/>
            <a:ext cx="6146800" cy="6532563"/>
          </a:xfrm>
          <a:noFill/>
          <a:ln w="9525"/>
        </p:spPr>
        <p:txBody>
          <a:bodyPr lIns="91440" tIns="45720" rIns="91440" bIns="45720"/>
          <a:lstStyle/>
          <a:p>
            <a:endParaRPr lang="en-GB" altLang="en-US">
              <a:latin typeface="Arial" pitchFamily="34" charset="0"/>
            </a:endParaRPr>
          </a:p>
        </p:txBody>
      </p:sp>
    </p:spTree>
    <p:extLst>
      <p:ext uri="{BB962C8B-B14F-4D97-AF65-F5344CB8AC3E}">
        <p14:creationId xmlns:p14="http://schemas.microsoft.com/office/powerpoint/2010/main" val="1444196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E2CFD4-8C31-4E34-85A9-C7A0D017DE5B}" type="slidenum">
              <a:rPr lang="en-GB" smtClean="0">
                <a:solidFill>
                  <a:prstClr val="black"/>
                </a:solidFill>
              </a:rPr>
              <a:pPr/>
              <a:t>110</a:t>
            </a:fld>
            <a:endParaRPr lang="en-GB">
              <a:solidFill>
                <a:prstClr val="black"/>
              </a:solidFill>
            </a:endParaRPr>
          </a:p>
        </p:txBody>
      </p:sp>
    </p:spTree>
    <p:extLst>
      <p:ext uri="{BB962C8B-B14F-4D97-AF65-F5344CB8AC3E}">
        <p14:creationId xmlns:p14="http://schemas.microsoft.com/office/powerpoint/2010/main" val="1980001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FDB89-D347-4A0F-ABD0-866D8122A666}" type="slidenum">
              <a:rPr lang="en-GB" smtClean="0">
                <a:solidFill>
                  <a:prstClr val="black"/>
                </a:solidFill>
              </a:rPr>
              <a:pPr/>
              <a:t>112</a:t>
            </a:fld>
            <a:endParaRPr lang="en-GB">
              <a:solidFill>
                <a:prstClr val="black"/>
              </a:solidFill>
            </a:endParaRPr>
          </a:p>
        </p:txBody>
      </p:sp>
    </p:spTree>
    <p:extLst>
      <p:ext uri="{BB962C8B-B14F-4D97-AF65-F5344CB8AC3E}">
        <p14:creationId xmlns:p14="http://schemas.microsoft.com/office/powerpoint/2010/main" val="335119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a:t>The QS and Construction Standards includes: </a:t>
            </a:r>
            <a:br>
              <a:rPr lang="en-GB" dirty="0"/>
            </a:br>
            <a:r>
              <a:rPr lang="en-GB" dirty="0"/>
              <a:t/>
            </a:r>
            <a:br>
              <a:rPr lang="en-GB" dirty="0"/>
            </a:br>
            <a:r>
              <a:rPr lang="en-GB" dirty="0"/>
              <a:t>- Methodology to Calculate Embodied Carbon </a:t>
            </a:r>
            <a:br>
              <a:rPr lang="en-GB" dirty="0"/>
            </a:br>
            <a:r>
              <a:rPr lang="en-GB" dirty="0"/>
              <a:t>- Retention </a:t>
            </a:r>
            <a:br>
              <a:rPr lang="en-GB" dirty="0"/>
            </a:br>
            <a:r>
              <a:rPr lang="en-GB" dirty="0"/>
              <a:t>- Damages for Delay to Completion </a:t>
            </a:r>
            <a:br>
              <a:rPr lang="en-GB" dirty="0"/>
            </a:br>
            <a:r>
              <a:rPr lang="en-GB" dirty="0"/>
              <a:t>- Defining Completion on Construction Work </a:t>
            </a:r>
            <a:br>
              <a:rPr lang="en-GB" dirty="0"/>
            </a:br>
            <a:r>
              <a:rPr lang="en-GB" dirty="0"/>
              <a:t>- Acceleration </a:t>
            </a:r>
            <a:br>
              <a:rPr lang="en-GB" dirty="0"/>
            </a:br>
            <a:r>
              <a:rPr lang="en-GB" dirty="0"/>
              <a:t>- Construction Insurance </a:t>
            </a:r>
            <a:br>
              <a:rPr lang="en-GB" dirty="0"/>
            </a:br>
            <a:r>
              <a:rPr lang="en-GB" dirty="0"/>
              <a:t>- Valuing Change </a:t>
            </a:r>
            <a:br>
              <a:rPr lang="en-GB" dirty="0"/>
            </a:br>
            <a:r>
              <a:rPr lang="en-GB" dirty="0"/>
              <a:t>- Conflict Avoidance and Dispute Resolution in Construction </a:t>
            </a:r>
            <a:br>
              <a:rPr lang="en-GB" dirty="0"/>
            </a:br>
            <a:r>
              <a:rPr lang="en-GB" dirty="0"/>
              <a:t>- Electronic Document Management </a:t>
            </a:r>
            <a:br>
              <a:rPr lang="en-GB" dirty="0"/>
            </a:br>
            <a:r>
              <a:rPr lang="en-GB" dirty="0"/>
              <a:t>- Cost Analysis and Benchmarking </a:t>
            </a:r>
            <a:br>
              <a:rPr lang="en-GB" dirty="0"/>
            </a:br>
            <a:r>
              <a:rPr lang="en-GB" dirty="0"/>
              <a:t>- Cash Flow Forecasting </a:t>
            </a:r>
            <a:br>
              <a:rPr lang="en-GB" dirty="0"/>
            </a:br>
            <a:r>
              <a:rPr lang="en-GB" dirty="0"/>
              <a:t>- E-Tendering </a:t>
            </a:r>
            <a:br>
              <a:rPr lang="en-GB" dirty="0"/>
            </a:br>
            <a:r>
              <a:rPr lang="en-GB" dirty="0"/>
              <a:t>- Developing a construction procurement strategy </a:t>
            </a:r>
            <a:br>
              <a:rPr lang="en-GB" dirty="0"/>
            </a:br>
            <a:r>
              <a:rPr lang="en-GB" dirty="0"/>
              <a:t>- Construction security and performance documents </a:t>
            </a:r>
            <a:br>
              <a:rPr lang="en-GB" dirty="0"/>
            </a:br>
            <a:r>
              <a:rPr lang="en-GB" dirty="0"/>
              <a:t>- Termination of Contract, Corporate Recovery and Insolvency </a:t>
            </a:r>
            <a:br>
              <a:rPr lang="en-GB" dirty="0"/>
            </a:br>
            <a:r>
              <a:rPr lang="en-GB" dirty="0"/>
              <a:t>- Capital Allowances and Remediation Relief </a:t>
            </a:r>
            <a:br>
              <a:rPr lang="en-GB" dirty="0"/>
            </a:br>
            <a:r>
              <a:rPr lang="en-GB" dirty="0"/>
              <a:t>- Managing Communications </a:t>
            </a:r>
            <a:br>
              <a:rPr lang="en-GB" dirty="0"/>
            </a:br>
            <a:r>
              <a:rPr lang="en-GB" dirty="0"/>
              <a:t/>
            </a:r>
            <a:br>
              <a:rPr lang="en-GB" dirty="0"/>
            </a:br>
            <a:r>
              <a:rPr lang="en-GB" dirty="0"/>
              <a:t>Special offer - buy the complete QS and Construction suite and receive a FREE presentation box. </a:t>
            </a:r>
            <a:br>
              <a:rPr lang="en-GB" dirty="0"/>
            </a:br>
            <a:r>
              <a:rPr lang="en-GB" dirty="0"/>
              <a:t/>
            </a:r>
            <a:br>
              <a:rPr lang="en-GB" dirty="0"/>
            </a:br>
            <a:r>
              <a:rPr lang="en-GB" dirty="0"/>
              <a:t>"Carillion supports and endorses the use of RICS professional standards in construction and uses the RICS Black Book. It is a great training aid and used extensively in the APC training and development process." </a:t>
            </a:r>
          </a:p>
        </p:txBody>
      </p:sp>
      <p:sp>
        <p:nvSpPr>
          <p:cNvPr id="4" name="Slide Number Placeholder 3"/>
          <p:cNvSpPr>
            <a:spLocks noGrp="1"/>
          </p:cNvSpPr>
          <p:nvPr>
            <p:ph type="sldNum" sz="quarter" idx="10"/>
          </p:nvPr>
        </p:nvSpPr>
        <p:spPr/>
        <p:txBody>
          <a:bodyPr/>
          <a:lstStyle/>
          <a:p>
            <a:fld id="{08B6561F-EF8E-4C3E-A196-6050B059C6A3}"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1190471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B47B3D-1186-4226-9095-32297C366ED7}" type="slidenum">
              <a:rPr lang="en-GB" smtClean="0"/>
              <a:t>113</a:t>
            </a:fld>
            <a:endParaRPr lang="en-GB" dirty="0"/>
          </a:p>
        </p:txBody>
      </p:sp>
    </p:spTree>
    <p:extLst>
      <p:ext uri="{BB962C8B-B14F-4D97-AF65-F5344CB8AC3E}">
        <p14:creationId xmlns:p14="http://schemas.microsoft.com/office/powerpoint/2010/main" val="238446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GB" sz="1200" kern="1200" dirty="0">
                <a:solidFill>
                  <a:schemeClr val="tx1"/>
                </a:solidFill>
                <a:effectLst/>
                <a:latin typeface="+mn-lt"/>
                <a:ea typeface="+mn-ea"/>
                <a:cs typeface="+mn-cs"/>
              </a:rPr>
              <a:t>ICMS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Construction measurement standards refer to the way construction project costs are calculated, classified and reported.</a:t>
            </a:r>
          </a:p>
          <a:p>
            <a:pPr lvl="0"/>
            <a:r>
              <a:rPr lang="en-GB" sz="1200" kern="1200" dirty="0">
                <a:solidFill>
                  <a:schemeClr val="tx1"/>
                </a:solidFill>
                <a:effectLst/>
                <a:latin typeface="+mn-lt"/>
                <a:ea typeface="+mn-ea"/>
                <a:cs typeface="+mn-cs"/>
              </a:rPr>
              <a:t>What is included in the ‘cost’ and what is not.</a:t>
            </a:r>
          </a:p>
          <a:p>
            <a:pPr lvl="0"/>
            <a:r>
              <a:rPr lang="en-GB" sz="1200" kern="1200" dirty="0">
                <a:solidFill>
                  <a:schemeClr val="tx1"/>
                </a:solidFill>
                <a:effectLst/>
                <a:latin typeface="+mn-lt"/>
                <a:ea typeface="+mn-ea"/>
                <a:cs typeface="+mn-cs"/>
              </a:rPr>
              <a:t>Not about the units of measurement ($, £, €, ¥ etc.) but instead the ‘line items’ in the calculation such as labour, land purchase, design, materials and client costs.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Aims and objectives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agree what is included and excluded from construction costs at both a project level and a national reporting level.</a:t>
            </a:r>
          </a:p>
          <a:p>
            <a:r>
              <a:rPr lang="en-GB" sz="1200" kern="1200" dirty="0">
                <a:solidFill>
                  <a:schemeClr val="tx1"/>
                </a:solidFill>
                <a:effectLst/>
                <a:latin typeface="+mn-lt"/>
                <a:ea typeface="+mn-ea"/>
                <a:cs typeface="+mn-cs"/>
              </a:rPr>
              <a:t>To create (a framework for) a standard system of costing for building and civil engineering projects (works) that will allow cost comparisons to be made on a like-for- like basis across countries.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To allow Governments and international bodies compare the costs of construction of building and civil engineering projects (works) so that:</a:t>
            </a:r>
          </a:p>
          <a:p>
            <a:r>
              <a:rPr lang="en-GB" sz="1200" kern="1200" dirty="0">
                <a:solidFill>
                  <a:schemeClr val="tx1"/>
                </a:solidFill>
                <a:effectLst/>
                <a:latin typeface="+mn-lt"/>
                <a:ea typeface="+mn-ea"/>
                <a:cs typeface="+mn-cs"/>
              </a:rPr>
              <a:t>national costs can be benchmarked;</a:t>
            </a:r>
          </a:p>
          <a:p>
            <a:r>
              <a:rPr lang="en-GB" sz="1200" kern="1200" dirty="0">
                <a:solidFill>
                  <a:schemeClr val="tx1"/>
                </a:solidFill>
                <a:effectLst/>
                <a:latin typeface="+mn-lt"/>
                <a:ea typeface="+mn-ea"/>
                <a:cs typeface="+mn-cs"/>
              </a:rPr>
              <a:t>the causes of differences in costs can be identified;</a:t>
            </a:r>
          </a:p>
          <a:p>
            <a:r>
              <a:rPr lang="en-GB" sz="1200" kern="1200" dirty="0">
                <a:solidFill>
                  <a:schemeClr val="tx1"/>
                </a:solidFill>
                <a:effectLst/>
                <a:latin typeface="+mn-lt"/>
                <a:ea typeface="+mn-ea"/>
                <a:cs typeface="+mn-cs"/>
              </a:rPr>
              <a:t>properly informed decisions on the location of construction projects can be made; and</a:t>
            </a:r>
          </a:p>
          <a:p>
            <a:r>
              <a:rPr lang="en-GB" sz="1200" kern="1200" dirty="0">
                <a:solidFill>
                  <a:schemeClr val="tx1"/>
                </a:solidFill>
                <a:effectLst/>
                <a:latin typeface="+mn-lt"/>
                <a:ea typeface="+mn-ea"/>
                <a:cs typeface="+mn-cs"/>
              </a:rPr>
              <a:t>the relative performance of the construction industry in different countries can be determined.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Knowing what is, and what is not included in the cost of a construction project is vital to:</a:t>
            </a:r>
          </a:p>
          <a:p>
            <a:pPr lvl="0"/>
            <a:r>
              <a:rPr lang="en-GB" sz="1200" kern="1200" dirty="0">
                <a:solidFill>
                  <a:schemeClr val="tx1"/>
                </a:solidFill>
                <a:effectLst/>
                <a:latin typeface="+mn-lt"/>
                <a:ea typeface="+mn-ea"/>
                <a:cs typeface="+mn-cs"/>
              </a:rPr>
              <a:t>Understanding how it compares with other projects within or outside that market</a:t>
            </a:r>
          </a:p>
          <a:p>
            <a:pPr lvl="0"/>
            <a:r>
              <a:rPr lang="en-GB" sz="1200" kern="1200" dirty="0">
                <a:solidFill>
                  <a:schemeClr val="tx1"/>
                </a:solidFill>
                <a:effectLst/>
                <a:latin typeface="+mn-lt"/>
                <a:ea typeface="+mn-ea"/>
                <a:cs typeface="+mn-cs"/>
              </a:rPr>
              <a:t>Accurately assessing value-for-money</a:t>
            </a:r>
          </a:p>
          <a:p>
            <a:pPr lvl="0"/>
            <a:r>
              <a:rPr lang="en-GB" sz="1200" kern="1200" dirty="0">
                <a:solidFill>
                  <a:schemeClr val="tx1"/>
                </a:solidFill>
                <a:effectLst/>
                <a:latin typeface="+mn-lt"/>
                <a:ea typeface="+mn-ea"/>
                <a:cs typeface="+mn-cs"/>
              </a:rPr>
              <a:t>Assessing and benchmarking the ‘footprint’ of a construction project</a:t>
            </a:r>
          </a:p>
          <a:p>
            <a:pPr lvl="0"/>
            <a:r>
              <a:rPr lang="en-GB" sz="1200" kern="1200" dirty="0">
                <a:solidFill>
                  <a:schemeClr val="tx1"/>
                </a:solidFill>
                <a:effectLst/>
                <a:latin typeface="+mn-lt"/>
                <a:ea typeface="+mn-ea"/>
                <a:cs typeface="+mn-cs"/>
              </a:rPr>
              <a:t>Reporting national and international construction statistics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The standards used today differ within countries and from one jurisdiction to the next. </a:t>
            </a:r>
          </a:p>
          <a:p>
            <a:pPr lvl="0"/>
            <a:r>
              <a:rPr lang="en-GB" sz="1200" kern="1200" dirty="0">
                <a:solidFill>
                  <a:schemeClr val="tx1"/>
                </a:solidFill>
                <a:effectLst/>
                <a:latin typeface="+mn-lt"/>
                <a:ea typeface="+mn-ea"/>
                <a:cs typeface="+mn-cs"/>
              </a:rPr>
              <a:t>Depending on where the project is located the costs might include some or all of the following elements:</a:t>
            </a:r>
          </a:p>
          <a:p>
            <a:pPr lvl="1"/>
            <a:r>
              <a:rPr lang="en-GB" sz="1200" kern="1200" dirty="0">
                <a:solidFill>
                  <a:schemeClr val="tx1"/>
                </a:solidFill>
                <a:effectLst/>
                <a:latin typeface="+mn-lt"/>
                <a:ea typeface="+mn-ea"/>
                <a:cs typeface="+mn-cs"/>
              </a:rPr>
              <a:t>Labour and materials</a:t>
            </a:r>
          </a:p>
          <a:p>
            <a:pPr lvl="1"/>
            <a:r>
              <a:rPr lang="en-GB" sz="1200" kern="1200" dirty="0">
                <a:solidFill>
                  <a:schemeClr val="tx1"/>
                </a:solidFill>
                <a:effectLst/>
                <a:latin typeface="+mn-lt"/>
                <a:ea typeface="+mn-ea"/>
                <a:cs typeface="+mn-cs"/>
              </a:rPr>
              <a:t>Land acquisition </a:t>
            </a:r>
          </a:p>
          <a:p>
            <a:pPr lvl="1"/>
            <a:r>
              <a:rPr lang="en-GB" sz="1200" kern="1200" dirty="0">
                <a:solidFill>
                  <a:schemeClr val="tx1"/>
                </a:solidFill>
                <a:effectLst/>
                <a:latin typeface="+mn-lt"/>
                <a:ea typeface="+mn-ea"/>
                <a:cs typeface="+mn-cs"/>
              </a:rPr>
              <a:t>Professional Fees</a:t>
            </a:r>
          </a:p>
          <a:p>
            <a:pPr lvl="1"/>
            <a:r>
              <a:rPr lang="en-GB" sz="1200" kern="1200" dirty="0">
                <a:solidFill>
                  <a:schemeClr val="tx1"/>
                </a:solidFill>
                <a:effectLst/>
                <a:latin typeface="+mn-lt"/>
                <a:ea typeface="+mn-ea"/>
                <a:cs typeface="+mn-cs"/>
              </a:rPr>
              <a:t>Client costs</a:t>
            </a:r>
          </a:p>
          <a:p>
            <a:r>
              <a:rPr lang="en-GB" sz="1200" kern="1200" dirty="0">
                <a:solidFill>
                  <a:schemeClr val="tx1"/>
                </a:solidFill>
                <a:effectLst/>
                <a:latin typeface="+mn-lt"/>
                <a:ea typeface="+mn-ea"/>
                <a:cs typeface="+mn-cs"/>
              </a:rPr>
              <a:t> </a:t>
            </a:r>
          </a:p>
          <a:p>
            <a:pPr lvl="1"/>
            <a:r>
              <a:rPr lang="en-GB" sz="1200" kern="1200" dirty="0">
                <a:solidFill>
                  <a:schemeClr val="tx1"/>
                </a:solidFill>
                <a:effectLst/>
                <a:latin typeface="+mn-lt"/>
                <a:ea typeface="+mn-ea"/>
                <a:cs typeface="+mn-cs"/>
              </a:rPr>
              <a:t>Inability to accurately compare project costs</a:t>
            </a:r>
          </a:p>
          <a:p>
            <a:pPr lvl="1"/>
            <a:r>
              <a:rPr lang="en-GB" sz="1200" kern="1200" dirty="0">
                <a:solidFill>
                  <a:schemeClr val="tx1"/>
                </a:solidFill>
                <a:effectLst/>
                <a:latin typeface="+mn-lt"/>
                <a:ea typeface="+mn-ea"/>
                <a:cs typeface="+mn-cs"/>
              </a:rPr>
              <a:t>Investment risk</a:t>
            </a:r>
          </a:p>
          <a:p>
            <a:pPr lvl="1"/>
            <a:r>
              <a:rPr lang="en-GB" sz="1200" kern="1200" dirty="0">
                <a:solidFill>
                  <a:schemeClr val="tx1"/>
                </a:solidFill>
                <a:effectLst/>
                <a:latin typeface="+mn-lt"/>
                <a:ea typeface="+mn-ea"/>
                <a:cs typeface="+mn-cs"/>
              </a:rPr>
              <a:t>Lack of transparency</a:t>
            </a:r>
          </a:p>
          <a:p>
            <a:r>
              <a:rPr lang="en-GB" sz="1200" kern="1200" dirty="0">
                <a:solidFill>
                  <a:schemeClr val="tx1"/>
                </a:solidFill>
                <a:effectLst/>
                <a:latin typeface="+mn-lt"/>
                <a:ea typeface="+mn-ea"/>
                <a:cs typeface="+mn-cs"/>
              </a:rPr>
              <a:t>Leading to:</a:t>
            </a:r>
          </a:p>
          <a:p>
            <a:pPr lvl="1"/>
            <a:r>
              <a:rPr lang="en-GB" sz="1200" kern="1200" dirty="0">
                <a:solidFill>
                  <a:schemeClr val="tx1"/>
                </a:solidFill>
                <a:effectLst/>
                <a:latin typeface="+mn-lt"/>
                <a:ea typeface="+mn-ea"/>
                <a:cs typeface="+mn-cs"/>
              </a:rPr>
              <a:t>Under-investment in construction projects</a:t>
            </a:r>
          </a:p>
          <a:p>
            <a:pPr lvl="1"/>
            <a:r>
              <a:rPr lang="en-GB" sz="1200" kern="1200" dirty="0">
                <a:solidFill>
                  <a:schemeClr val="tx1"/>
                </a:solidFill>
                <a:effectLst/>
                <a:latin typeface="+mn-lt"/>
                <a:ea typeface="+mn-ea"/>
                <a:cs typeface="+mn-cs"/>
              </a:rPr>
              <a:t>Time and cost overruns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ICMS establishes a global standard for assessing project costs.</a:t>
            </a:r>
          </a:p>
          <a:p>
            <a:pPr lvl="0"/>
            <a:r>
              <a:rPr lang="en-GB" sz="1200" kern="1200" dirty="0">
                <a:solidFill>
                  <a:schemeClr val="tx1"/>
                </a:solidFill>
                <a:effectLst/>
                <a:latin typeface="+mn-lt"/>
                <a:ea typeface="+mn-ea"/>
                <a:cs typeface="+mn-cs"/>
              </a:rPr>
              <a:t>It defines what should be included in the calculation of a construction project.</a:t>
            </a:r>
          </a:p>
          <a:p>
            <a:pPr lvl="0"/>
            <a:r>
              <a:rPr lang="en-GB" sz="1200" kern="1200" dirty="0">
                <a:solidFill>
                  <a:schemeClr val="tx1"/>
                </a:solidFill>
                <a:effectLst/>
                <a:latin typeface="+mn-lt"/>
                <a:ea typeface="+mn-ea"/>
                <a:cs typeface="+mn-cs"/>
              </a:rPr>
              <a:t>It will enable global consistency.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standard will allow capital cost comparisons to be made across building and civil engineering projects (works). Whole lifecycle costs will also be included if possible, or a firm link developed to allow further work on this subject.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will:</a:t>
            </a:r>
          </a:p>
          <a:p>
            <a:pPr lvl="1"/>
            <a:r>
              <a:rPr lang="en-GB" sz="1200" kern="1200" dirty="0">
                <a:solidFill>
                  <a:schemeClr val="tx1"/>
                </a:solidFill>
                <a:effectLst/>
                <a:latin typeface="+mn-lt"/>
                <a:ea typeface="+mn-ea"/>
                <a:cs typeface="+mn-cs"/>
              </a:rPr>
              <a:t>adopt universal definitions of construction costs and the associated variables;</a:t>
            </a:r>
          </a:p>
          <a:p>
            <a:pPr lvl="1"/>
            <a:r>
              <a:rPr lang="en-GB" sz="1200" kern="1200" dirty="0">
                <a:solidFill>
                  <a:schemeClr val="tx1"/>
                </a:solidFill>
                <a:effectLst/>
                <a:latin typeface="+mn-lt"/>
                <a:ea typeface="+mn-ea"/>
                <a:cs typeface="+mn-cs"/>
              </a:rPr>
              <a:t>create a single classification system for building and civil engineering projects (works) for use with digital tools such as BIM;</a:t>
            </a:r>
          </a:p>
          <a:p>
            <a:pPr lvl="1"/>
            <a:r>
              <a:rPr lang="en-GB" sz="1200" kern="1200" dirty="0">
                <a:solidFill>
                  <a:schemeClr val="tx1"/>
                </a:solidFill>
                <a:effectLst/>
                <a:latin typeface="+mn-lt"/>
                <a:ea typeface="+mn-ea"/>
                <a:cs typeface="+mn-cs"/>
              </a:rPr>
              <a:t>recommend a consistent data framework for the collation of national statistics; </a:t>
            </a:r>
          </a:p>
          <a:p>
            <a:pPr lvl="1"/>
            <a:r>
              <a:rPr lang="en-GB" sz="1200" kern="1200" dirty="0">
                <a:solidFill>
                  <a:schemeClr val="tx1"/>
                </a:solidFill>
                <a:effectLst/>
                <a:latin typeface="+mn-lt"/>
                <a:ea typeface="+mn-ea"/>
                <a:cs typeface="+mn-cs"/>
              </a:rPr>
              <a:t>be as simple as possible, commensurate with allowing robust comparisons to be made;</a:t>
            </a:r>
          </a:p>
          <a:p>
            <a:pPr lvl="1"/>
            <a:r>
              <a:rPr lang="en-GB" sz="1200" kern="1200" dirty="0">
                <a:solidFill>
                  <a:schemeClr val="tx1"/>
                </a:solidFill>
                <a:effectLst/>
                <a:latin typeface="+mn-lt"/>
                <a:ea typeface="+mn-ea"/>
                <a:cs typeface="+mn-cs"/>
              </a:rPr>
              <a:t>articulate with local standards and the IPMS wherever possible;</a:t>
            </a:r>
          </a:p>
          <a:p>
            <a:pPr lvl="1"/>
            <a:r>
              <a:rPr lang="en-GB" sz="1200" kern="1200" dirty="0">
                <a:solidFill>
                  <a:schemeClr val="tx1"/>
                </a:solidFill>
                <a:effectLst/>
                <a:latin typeface="+mn-lt"/>
                <a:ea typeface="+mn-ea"/>
                <a:cs typeface="+mn-cs"/>
              </a:rPr>
              <a:t>recommend a standard reporting format;</a:t>
            </a:r>
          </a:p>
          <a:p>
            <a:pPr lvl="1"/>
            <a:r>
              <a:rPr lang="en-GB" sz="1200" kern="1200" dirty="0">
                <a:solidFill>
                  <a:schemeClr val="tx1"/>
                </a:solidFill>
                <a:effectLst/>
                <a:latin typeface="+mn-lt"/>
                <a:ea typeface="+mn-ea"/>
                <a:cs typeface="+mn-cs"/>
              </a:rPr>
              <a:t>allow global cost comparisons and benchmarking for global investors, corporate bodies and contractors;</a:t>
            </a:r>
          </a:p>
          <a:p>
            <a:pPr lvl="1"/>
            <a:r>
              <a:rPr lang="en-GB" sz="1200" kern="1200" dirty="0">
                <a:solidFill>
                  <a:schemeClr val="tx1"/>
                </a:solidFill>
                <a:effectLst/>
                <a:latin typeface="+mn-lt"/>
                <a:ea typeface="+mn-ea"/>
                <a:cs typeface="+mn-cs"/>
              </a:rPr>
              <a:t>provide a checklist for international best practice;</a:t>
            </a:r>
          </a:p>
          <a:p>
            <a:pPr lvl="1"/>
            <a:r>
              <a:rPr lang="en-GB" sz="1200" kern="1200" dirty="0">
                <a:solidFill>
                  <a:schemeClr val="tx1"/>
                </a:solidFill>
                <a:effectLst/>
                <a:latin typeface="+mn-lt"/>
                <a:ea typeface="+mn-ea"/>
                <a:cs typeface="+mn-cs"/>
              </a:rPr>
              <a:t>when combined with IPMS, consistent cost comparisons on a per m2 basis;</a:t>
            </a:r>
          </a:p>
          <a:p>
            <a:pPr lvl="1"/>
            <a:r>
              <a:rPr lang="en-GB" sz="1200" kern="1200" dirty="0">
                <a:solidFill>
                  <a:schemeClr val="tx1"/>
                </a:solidFill>
                <a:effectLst/>
                <a:latin typeface="+mn-lt"/>
                <a:ea typeface="+mn-ea"/>
                <a:cs typeface="+mn-cs"/>
              </a:rPr>
              <a:t>provide consistent language and terminologies for the worldwide, and increasingly mobile, profession; and</a:t>
            </a:r>
          </a:p>
          <a:p>
            <a:pPr lvl="1"/>
            <a:r>
              <a:rPr lang="en-GB" sz="1200" kern="1200" dirty="0">
                <a:solidFill>
                  <a:schemeClr val="tx1"/>
                </a:solidFill>
                <a:effectLst/>
                <a:latin typeface="+mn-lt"/>
                <a:ea typeface="+mn-ea"/>
                <a:cs typeface="+mn-cs"/>
              </a:rPr>
              <a:t>accommodate the need for continuous refinement, updating and change.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Who is developing ICMS?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Developed by a coalition of professional bodies from around the world.</a:t>
            </a:r>
          </a:p>
          <a:p>
            <a:pPr lvl="0"/>
            <a:r>
              <a:rPr lang="en-GB" sz="1200" kern="1200" dirty="0">
                <a:solidFill>
                  <a:schemeClr val="tx1"/>
                </a:solidFill>
                <a:effectLst/>
                <a:latin typeface="+mn-lt"/>
                <a:ea typeface="+mn-ea"/>
                <a:cs typeface="+mn-cs"/>
              </a:rPr>
              <a:t>Coalition established during a meeting at the IMF, Washington D.C. in June 2015.</a:t>
            </a:r>
          </a:p>
          <a:p>
            <a:pPr lvl="0"/>
            <a:r>
              <a:rPr lang="en-GB" sz="1200" kern="1200" dirty="0">
                <a:solidFill>
                  <a:schemeClr val="tx1"/>
                </a:solidFill>
                <a:effectLst/>
                <a:latin typeface="+mn-lt"/>
                <a:ea typeface="+mn-ea"/>
                <a:cs typeface="+mn-cs"/>
              </a:rPr>
              <a:t>Organisations have committed to develop and implement the standard.</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An independent Standards Setting Committee (SSC) has been established to write the international standard.</a:t>
            </a:r>
          </a:p>
          <a:p>
            <a:pPr lvl="0"/>
            <a:r>
              <a:rPr lang="en-GB" sz="1200" kern="1200" dirty="0">
                <a:solidFill>
                  <a:schemeClr val="tx1"/>
                </a:solidFill>
                <a:effectLst/>
                <a:latin typeface="+mn-lt"/>
                <a:ea typeface="+mn-ea"/>
                <a:cs typeface="+mn-cs"/>
              </a:rPr>
              <a:t>The SSC is comprised, in total, of 27 experts from around the world.</a:t>
            </a:r>
          </a:p>
          <a:p>
            <a:pPr lvl="0"/>
            <a:r>
              <a:rPr lang="en-GB" sz="1200" kern="1200" dirty="0">
                <a:solidFill>
                  <a:schemeClr val="tx1"/>
                </a:solidFill>
                <a:effectLst/>
                <a:latin typeface="+mn-lt"/>
                <a:ea typeface="+mn-ea"/>
                <a:cs typeface="+mn-cs"/>
              </a:rPr>
              <a:t>A public consultation on the ICMS will run before the SSC ratifies and hands over the final standard to the Coalition.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ICMS is being developed in two parts as follows:</a:t>
            </a:r>
          </a:p>
          <a:p>
            <a:r>
              <a:rPr lang="en-GB" sz="1200" b="1" kern="1200" dirty="0">
                <a:solidFill>
                  <a:schemeClr val="tx1"/>
                </a:solidFill>
                <a:effectLst/>
                <a:latin typeface="+mn-lt"/>
                <a:ea typeface="+mn-ea"/>
                <a:cs typeface="+mn-cs"/>
              </a:rPr>
              <a:t>ICMS 1:</a:t>
            </a:r>
            <a:r>
              <a:rPr lang="en-GB" sz="1200" kern="1200" dirty="0">
                <a:solidFill>
                  <a:schemeClr val="tx1"/>
                </a:solidFill>
                <a:effectLst/>
                <a:latin typeface="+mn-lt"/>
                <a:ea typeface="+mn-ea"/>
                <a:cs typeface="+mn-cs"/>
              </a:rPr>
              <a:t> Agree higher level cost centres and definitions for infrastructure (with buildings as a sub-set). Link cost centres and elemental headings with both UN ISIC (using ICMS 1) and IPMS (ICMS 2 in terms of building cost/m2); and</a:t>
            </a:r>
          </a:p>
          <a:p>
            <a:r>
              <a:rPr lang="en-GB" sz="1200" b="1" kern="1200" dirty="0">
                <a:solidFill>
                  <a:schemeClr val="tx1"/>
                </a:solidFill>
                <a:effectLst/>
                <a:latin typeface="+mn-lt"/>
                <a:ea typeface="+mn-ea"/>
                <a:cs typeface="+mn-cs"/>
              </a:rPr>
              <a:t>ICMS 2</a:t>
            </a:r>
            <a:r>
              <a:rPr lang="en-GB" sz="1200" kern="1200" dirty="0">
                <a:solidFill>
                  <a:schemeClr val="tx1"/>
                </a:solidFill>
                <a:effectLst/>
                <a:latin typeface="+mn-lt"/>
                <a:ea typeface="+mn-ea"/>
                <a:cs typeface="+mn-cs"/>
              </a:rPr>
              <a:t>: Define construction cost and harmonise building elemental headings and definitions at a project (management) level . Prepare a relationship map linking ICMS to IPMS.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Who will benefit?</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Any party that has a direct or indirect interest in construction projects will benefit.</a:t>
            </a:r>
          </a:p>
          <a:p>
            <a:pPr lvl="0"/>
            <a:r>
              <a:rPr lang="en-GB" sz="1200" kern="1200" dirty="0">
                <a:solidFill>
                  <a:schemeClr val="tx1"/>
                </a:solidFill>
                <a:effectLst/>
                <a:latin typeface="+mn-lt"/>
                <a:ea typeface="+mn-ea"/>
                <a:cs typeface="+mn-cs"/>
              </a:rPr>
              <a:t>Those investing in or managing construction projects will benefit significantly.</a:t>
            </a:r>
          </a:p>
          <a:p>
            <a:pPr lvl="0"/>
            <a:r>
              <a:rPr lang="en-GB" sz="1200" kern="1200" dirty="0">
                <a:solidFill>
                  <a:schemeClr val="tx1"/>
                </a:solidFill>
                <a:effectLst/>
                <a:latin typeface="+mn-lt"/>
                <a:ea typeface="+mn-ea"/>
                <a:cs typeface="+mn-cs"/>
              </a:rPr>
              <a:t>The public will benefit through enhanced, prudent assessments of public projects</a:t>
            </a:r>
          </a:p>
        </p:txBody>
      </p:sp>
      <p:sp>
        <p:nvSpPr>
          <p:cNvPr id="4" name="Slide Number Placeholder 3"/>
          <p:cNvSpPr>
            <a:spLocks noGrp="1"/>
          </p:cNvSpPr>
          <p:nvPr>
            <p:ph type="sldNum" sz="quarter" idx="10"/>
          </p:nvPr>
        </p:nvSpPr>
        <p:spPr/>
        <p:txBody>
          <a:bodyPr/>
          <a:lstStyle/>
          <a:p>
            <a:fld id="{08B6561F-EF8E-4C3E-A196-6050B059C6A3}"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190368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419379E3-155B-4648-B75B-40FB8ECEA739}" type="slidenum">
              <a:rPr lang="en-GB" altLang="en-US" sz="1200" smtClean="0"/>
              <a:pPr/>
              <a:t>13</a:t>
            </a:fld>
            <a:endParaRPr lang="en-GB" altLang="en-US" sz="1200"/>
          </a:p>
        </p:txBody>
      </p:sp>
    </p:spTree>
    <p:extLst>
      <p:ext uri="{BB962C8B-B14F-4D97-AF65-F5344CB8AC3E}">
        <p14:creationId xmlns:p14="http://schemas.microsoft.com/office/powerpoint/2010/main" val="36126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14</a:t>
            </a:fld>
            <a:endParaRPr lang="en-GB" altLang="en-US" sz="1200"/>
          </a:p>
        </p:txBody>
      </p:sp>
    </p:spTree>
    <p:extLst>
      <p:ext uri="{BB962C8B-B14F-4D97-AF65-F5344CB8AC3E}">
        <p14:creationId xmlns:p14="http://schemas.microsoft.com/office/powerpoint/2010/main" val="945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16</a:t>
            </a:fld>
            <a:endParaRPr lang="en-GB" altLang="en-US" sz="1200"/>
          </a:p>
        </p:txBody>
      </p:sp>
    </p:spTree>
    <p:extLst>
      <p:ext uri="{BB962C8B-B14F-4D97-AF65-F5344CB8AC3E}">
        <p14:creationId xmlns:p14="http://schemas.microsoft.com/office/powerpoint/2010/main" val="366034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US" altLang="en-US" baseline="0" dirty="0">
              <a:latin typeface="Arial" panose="020B0604020202020204" pitchFamily="34" charset="0"/>
            </a:endParaRPr>
          </a:p>
        </p:txBody>
      </p:sp>
      <p:sp>
        <p:nvSpPr>
          <p:cNvPr id="10244"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OFFICIAL - SENSITIVE</a:t>
            </a:r>
          </a:p>
        </p:txBody>
      </p:sp>
      <p:sp>
        <p:nvSpPr>
          <p:cNvPr id="102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5E86AA0F-2E23-4969-9B7F-5F1362D04B94}" type="slidenum">
              <a:rPr lang="en-GB" altLang="en-US" sz="1200" smtClean="0"/>
              <a:pPr/>
              <a:t>17</a:t>
            </a:fld>
            <a:endParaRPr lang="en-GB" altLang="en-US" sz="1200"/>
          </a:p>
        </p:txBody>
      </p:sp>
    </p:spTree>
    <p:extLst>
      <p:ext uri="{BB962C8B-B14F-4D97-AF65-F5344CB8AC3E}">
        <p14:creationId xmlns:p14="http://schemas.microsoft.com/office/powerpoint/2010/main" val="251536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Footer Placeholder 3"/>
          <p:cNvSpPr>
            <a:spLocks noGrp="1"/>
          </p:cNvSpPr>
          <p:nvPr>
            <p:ph type="ftr" sz="quarter" idx="4"/>
          </p:nvPr>
        </p:nvSpPr>
        <p:spPr>
          <a:xfrm>
            <a:off x="0" y="9433322"/>
            <a:ext cx="6799263" cy="4964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pPr algn="ctr"/>
            <a:r>
              <a:rPr lang="en-GB" altLang="en-US" sz="1100">
                <a:latin typeface="Calibri" panose="020F0502020204030204" pitchFamily="34" charset="0"/>
              </a:rPr>
              <a:t>UNCLASSIFIED</a:t>
            </a:r>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Arial" panose="020B0604020202020204" pitchFamily="34" charset="0"/>
              </a:defRPr>
            </a:lvl1pPr>
            <a:lvl2pPr marL="742950" indent="-285750">
              <a:defRPr sz="3200">
                <a:solidFill>
                  <a:srgbClr val="000000"/>
                </a:solidFill>
                <a:latin typeface="Arial" panose="020B0604020202020204" pitchFamily="34" charset="0"/>
              </a:defRPr>
            </a:lvl2pPr>
            <a:lvl3pPr marL="1143000" indent="-228600">
              <a:defRPr sz="3200">
                <a:solidFill>
                  <a:srgbClr val="000000"/>
                </a:solidFill>
                <a:latin typeface="Arial" panose="020B0604020202020204" pitchFamily="34" charset="0"/>
              </a:defRPr>
            </a:lvl3pPr>
            <a:lvl4pPr marL="1600200" indent="-228600">
              <a:defRPr sz="3200">
                <a:solidFill>
                  <a:srgbClr val="000000"/>
                </a:solidFill>
                <a:latin typeface="Arial" panose="020B0604020202020204" pitchFamily="34" charset="0"/>
              </a:defRPr>
            </a:lvl4pPr>
            <a:lvl5pPr marL="2057400" indent="-228600">
              <a:defRPr sz="3200">
                <a:solidFill>
                  <a:srgbClr val="000000"/>
                </a:solidFill>
                <a:latin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defRPr>
            </a:lvl9pPr>
          </a:lstStyle>
          <a:p>
            <a:fld id="{0397FE4E-4D8A-4301-B5CF-7FC38660BC9B}" type="slidenum">
              <a:rPr lang="en-GB" altLang="en-US" sz="1200" smtClean="0"/>
              <a:pPr/>
              <a:t>18</a:t>
            </a:fld>
            <a:endParaRPr lang="en-GB" altLang="en-US" sz="1200"/>
          </a:p>
        </p:txBody>
      </p:sp>
    </p:spTree>
    <p:extLst>
      <p:ext uri="{BB962C8B-B14F-4D97-AF65-F5344CB8AC3E}">
        <p14:creationId xmlns:p14="http://schemas.microsoft.com/office/powerpoint/2010/main" val="156393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3C5959-0253-1441-9A53-60D90177BA1A}" type="datetimeFigureOut">
              <a:rPr lang="en-US"/>
              <a:pPr>
                <a:defRPr/>
              </a:pPr>
              <a:t>11/1/2016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E4B1890-4F2C-4048-9001-C6B631525FE7}" type="slidenum">
              <a:rPr lang="en-US"/>
              <a:pPr>
                <a:defRPr/>
              </a:pPr>
              <a:t>‹#›</a:t>
            </a:fld>
            <a:endParaRPr lang="en-US" dirty="0"/>
          </a:p>
        </p:txBody>
      </p:sp>
    </p:spTree>
    <p:extLst>
      <p:ext uri="{BB962C8B-B14F-4D97-AF65-F5344CB8AC3E}">
        <p14:creationId xmlns:p14="http://schemas.microsoft.com/office/powerpoint/2010/main" val="3940605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01E1C62-3320-D047-834F-08C13AAE538F}" type="datetimeFigureOut">
              <a:rPr lang="en-US"/>
              <a:pPr>
                <a:defRPr/>
              </a:pPr>
              <a:t>11/1/2016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11BA56-9D4D-4C46-95B4-700F020CF75B}" type="slidenum">
              <a:rPr lang="en-US"/>
              <a:pPr>
                <a:defRPr/>
              </a:pPr>
              <a:t>‹#›</a:t>
            </a:fld>
            <a:endParaRPr lang="en-US" dirty="0"/>
          </a:p>
        </p:txBody>
      </p:sp>
    </p:spTree>
    <p:extLst>
      <p:ext uri="{BB962C8B-B14F-4D97-AF65-F5344CB8AC3E}">
        <p14:creationId xmlns:p14="http://schemas.microsoft.com/office/powerpoint/2010/main" val="27712446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601663"/>
            <a:ext cx="2068512" cy="56864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17513" y="601663"/>
            <a:ext cx="6054725" cy="5686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22"/>
          <p:cNvSpPr>
            <a:spLocks noGrp="1" noChangeArrowheads="1"/>
          </p:cNvSpPr>
          <p:nvPr>
            <p:ph type="sldNum" sz="quarter" idx="12"/>
          </p:nvPr>
        </p:nvSpPr>
        <p:spPr>
          <a:ln/>
        </p:spPr>
        <p:txBody>
          <a:bodyPr/>
          <a:lstStyle>
            <a:lvl1pPr>
              <a:defRPr/>
            </a:lvl1pPr>
          </a:lstStyle>
          <a:p>
            <a:fld id="{1CEAF47E-64A4-417D-A47B-EF60EB8AC818}" type="slidenum">
              <a:rPr lang="en-GB" altLang="en-US"/>
              <a:pPr/>
              <a:t>‹#›</a:t>
            </a:fld>
            <a:endParaRPr lang="en-GB" altLang="en-US"/>
          </a:p>
        </p:txBody>
      </p:sp>
    </p:spTree>
    <p:extLst>
      <p:ext uri="{BB962C8B-B14F-4D97-AF65-F5344CB8AC3E}">
        <p14:creationId xmlns:p14="http://schemas.microsoft.com/office/powerpoint/2010/main" val="33057787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525" y="450850"/>
            <a:ext cx="8920163" cy="6416675"/>
            <a:chOff x="-6" y="284"/>
            <a:chExt cx="5619" cy="4042"/>
          </a:xfrm>
        </p:grpSpPr>
        <p:sp>
          <p:nvSpPr>
            <p:cNvPr id="5" name="Freeform 3"/>
            <p:cNvSpPr>
              <a:spLocks/>
            </p:cNvSpPr>
            <p:nvPr/>
          </p:nvSpPr>
          <p:spPr bwMode="auto">
            <a:xfrm>
              <a:off x="-5" y="284"/>
              <a:ext cx="5618" cy="4041"/>
            </a:xfrm>
            <a:custGeom>
              <a:avLst/>
              <a:gdLst>
                <a:gd name="T0" fmla="*/ 0 w 5618"/>
                <a:gd name="T1" fmla="*/ 1 h 4041"/>
                <a:gd name="T2" fmla="*/ 5618 w 5618"/>
                <a:gd name="T3" fmla="*/ 0 h 4041"/>
                <a:gd name="T4" fmla="*/ 4763 w 5618"/>
                <a:gd name="T5" fmla="*/ 4041 h 4041"/>
                <a:gd name="T6" fmla="*/ 5 w 5618"/>
                <a:gd name="T7" fmla="*/ 4041 h 4041"/>
                <a:gd name="T8" fmla="*/ 0 w 5618"/>
                <a:gd name="T9" fmla="*/ 1 h 40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8" h="4041">
                  <a:moveTo>
                    <a:pt x="0" y="1"/>
                  </a:moveTo>
                  <a:lnTo>
                    <a:pt x="5618" y="0"/>
                  </a:lnTo>
                  <a:lnTo>
                    <a:pt x="4763" y="4041"/>
                  </a:lnTo>
                  <a:lnTo>
                    <a:pt x="5" y="4041"/>
                  </a:lnTo>
                  <a:lnTo>
                    <a:pt x="0" y="1"/>
                  </a:lnTo>
                  <a:close/>
                </a:path>
              </a:pathLst>
            </a:custGeom>
            <a:gradFill rotWithShape="0">
              <a:gsLst>
                <a:gs pos="0">
                  <a:schemeClr val="accent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6" name="Line 4"/>
            <p:cNvSpPr>
              <a:spLocks noChangeShapeType="1"/>
            </p:cNvSpPr>
            <p:nvPr/>
          </p:nvSpPr>
          <p:spPr bwMode="auto">
            <a:xfrm flipV="1">
              <a:off x="5" y="292"/>
              <a:ext cx="5594" cy="581"/>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7" name="Line 5"/>
            <p:cNvSpPr>
              <a:spLocks noChangeShapeType="1"/>
            </p:cNvSpPr>
            <p:nvPr/>
          </p:nvSpPr>
          <p:spPr bwMode="auto">
            <a:xfrm flipV="1">
              <a:off x="4" y="292"/>
              <a:ext cx="5595" cy="11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Line 6"/>
            <p:cNvSpPr>
              <a:spLocks noChangeShapeType="1"/>
            </p:cNvSpPr>
            <p:nvPr/>
          </p:nvSpPr>
          <p:spPr bwMode="auto">
            <a:xfrm flipV="1">
              <a:off x="-4" y="292"/>
              <a:ext cx="5603" cy="181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flipV="1">
              <a:off x="0" y="300"/>
              <a:ext cx="5594" cy="2486"/>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 name="Line 8"/>
            <p:cNvSpPr>
              <a:spLocks noChangeShapeType="1"/>
            </p:cNvSpPr>
            <p:nvPr/>
          </p:nvSpPr>
          <p:spPr bwMode="auto">
            <a:xfrm flipV="1">
              <a:off x="-6" y="296"/>
              <a:ext cx="5593" cy="322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 name="Line 9"/>
            <p:cNvSpPr>
              <a:spLocks noChangeShapeType="1"/>
            </p:cNvSpPr>
            <p:nvPr/>
          </p:nvSpPr>
          <p:spPr bwMode="auto">
            <a:xfrm flipV="1">
              <a:off x="56" y="304"/>
              <a:ext cx="5525" cy="4019"/>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2" name="Line 10"/>
            <p:cNvSpPr>
              <a:spLocks noChangeShapeType="1"/>
            </p:cNvSpPr>
            <p:nvPr/>
          </p:nvSpPr>
          <p:spPr bwMode="auto">
            <a:xfrm flipV="1">
              <a:off x="1121" y="292"/>
              <a:ext cx="4478" cy="403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3" name="Line 11"/>
            <p:cNvSpPr>
              <a:spLocks noChangeShapeType="1"/>
            </p:cNvSpPr>
            <p:nvPr/>
          </p:nvSpPr>
          <p:spPr bwMode="auto">
            <a:xfrm flipV="1">
              <a:off x="1980" y="307"/>
              <a:ext cx="3605" cy="4019"/>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4" name="Line 12"/>
            <p:cNvSpPr>
              <a:spLocks noChangeShapeType="1"/>
            </p:cNvSpPr>
            <p:nvPr/>
          </p:nvSpPr>
          <p:spPr bwMode="auto">
            <a:xfrm flipV="1">
              <a:off x="2677" y="292"/>
              <a:ext cx="2922" cy="4026"/>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5" name="Line 13"/>
            <p:cNvSpPr>
              <a:spLocks noChangeShapeType="1"/>
            </p:cNvSpPr>
            <p:nvPr/>
          </p:nvSpPr>
          <p:spPr bwMode="auto">
            <a:xfrm flipV="1">
              <a:off x="3292" y="292"/>
              <a:ext cx="2307" cy="402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6" name="Line 14"/>
            <p:cNvSpPr>
              <a:spLocks noChangeShapeType="1"/>
            </p:cNvSpPr>
            <p:nvPr/>
          </p:nvSpPr>
          <p:spPr bwMode="auto">
            <a:xfrm flipV="1">
              <a:off x="3827" y="292"/>
              <a:ext cx="1772" cy="4019"/>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7" name="Line 15"/>
            <p:cNvSpPr>
              <a:spLocks noChangeShapeType="1"/>
            </p:cNvSpPr>
            <p:nvPr/>
          </p:nvSpPr>
          <p:spPr bwMode="auto">
            <a:xfrm flipV="1">
              <a:off x="4315" y="292"/>
              <a:ext cx="1284" cy="402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pic>
        <p:nvPicPr>
          <p:cNvPr id="18" name="Picture 16" descr="Big PageTop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088" y="173038"/>
            <a:ext cx="2060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3" name="Rectangle 17"/>
          <p:cNvSpPr>
            <a:spLocks noGrp="1" noChangeArrowheads="1"/>
          </p:cNvSpPr>
          <p:nvPr>
            <p:ph type="ctrTitle"/>
          </p:nvPr>
        </p:nvSpPr>
        <p:spPr>
          <a:xfrm>
            <a:off x="368300" y="3162300"/>
            <a:ext cx="8305800" cy="2043113"/>
          </a:xfrm>
        </p:spPr>
        <p:txBody>
          <a:bodyPr anchor="t"/>
          <a:lstStyle>
            <a:lvl1pPr>
              <a:defRPr/>
            </a:lvl1pPr>
          </a:lstStyle>
          <a:p>
            <a:r>
              <a:rPr lang="en-GB"/>
              <a:t>Click to edit Master title style</a:t>
            </a:r>
          </a:p>
        </p:txBody>
      </p:sp>
      <p:sp>
        <p:nvSpPr>
          <p:cNvPr id="173074" name="Rectangle 18"/>
          <p:cNvSpPr>
            <a:spLocks noGrp="1" noChangeArrowheads="1"/>
          </p:cNvSpPr>
          <p:nvPr>
            <p:ph type="subTitle" idx="1"/>
          </p:nvPr>
        </p:nvSpPr>
        <p:spPr>
          <a:xfrm>
            <a:off x="436563" y="5456238"/>
            <a:ext cx="8275637" cy="393700"/>
          </a:xfrm>
        </p:spPr>
        <p:txBody>
          <a:bodyPr/>
          <a:lstStyle>
            <a:lvl1pPr marL="0" indent="0" algn="ctr">
              <a:buFontTx/>
              <a:buNone/>
              <a:defRPr/>
            </a:lvl1pPr>
          </a:lstStyle>
          <a:p>
            <a:r>
              <a:rPr lang="en-GB"/>
              <a:t>Click to edit Master subtitle style</a:t>
            </a:r>
          </a:p>
        </p:txBody>
      </p:sp>
      <p:sp>
        <p:nvSpPr>
          <p:cNvPr id="19" name="Rectangle 19"/>
          <p:cNvSpPr>
            <a:spLocks noGrp="1" noChangeArrowheads="1"/>
          </p:cNvSpPr>
          <p:nvPr>
            <p:ph type="dt" sz="half" idx="10"/>
          </p:nvPr>
        </p:nvSpPr>
        <p:spPr/>
        <p:txBody>
          <a:bodyPr/>
          <a:lstStyle>
            <a:lvl1pPr>
              <a:defRPr>
                <a:solidFill>
                  <a:schemeClr val="tx2"/>
                </a:solidFill>
              </a:defRPr>
            </a:lvl1pPr>
          </a:lstStyle>
          <a:p>
            <a:pPr>
              <a:defRPr/>
            </a:pPr>
            <a:r>
              <a:rPr lang="en-GB"/>
              <a:t>Date 00.00.00</a:t>
            </a:r>
          </a:p>
        </p:txBody>
      </p:sp>
      <p:sp>
        <p:nvSpPr>
          <p:cNvPr id="20" name="Rectangle 20"/>
          <p:cNvSpPr>
            <a:spLocks noGrp="1" noChangeArrowheads="1"/>
          </p:cNvSpPr>
          <p:nvPr>
            <p:ph type="ftr" sz="quarter" idx="11"/>
          </p:nvPr>
        </p:nvSpPr>
        <p:spPr/>
        <p:txBody>
          <a:bodyPr/>
          <a:lstStyle>
            <a:lvl1pPr>
              <a:defRPr>
                <a:solidFill>
                  <a:schemeClr val="tx2"/>
                </a:solidFill>
              </a:defRPr>
            </a:lvl1pPr>
          </a:lstStyle>
          <a:p>
            <a:pPr>
              <a:defRPr/>
            </a:pPr>
            <a:r>
              <a:rPr lang="en-GB"/>
              <a:t>Create your footer by changing copy in the Header and Footer section</a:t>
            </a:r>
          </a:p>
        </p:txBody>
      </p:sp>
      <p:sp>
        <p:nvSpPr>
          <p:cNvPr id="21" name="Rectangle 21"/>
          <p:cNvSpPr>
            <a:spLocks noGrp="1" noChangeArrowheads="1"/>
          </p:cNvSpPr>
          <p:nvPr>
            <p:ph type="sldNum" sz="quarter" idx="12"/>
          </p:nvPr>
        </p:nvSpPr>
        <p:spPr/>
        <p:txBody>
          <a:bodyPr/>
          <a:lstStyle>
            <a:lvl1pPr>
              <a:defRPr/>
            </a:lvl1pPr>
          </a:lstStyle>
          <a:p>
            <a:fld id="{EF5F2BF3-8C13-4209-B40E-6DF3AE981BC2}" type="slidenum">
              <a:rPr lang="en-GB" altLang="en-US"/>
              <a:pPr/>
              <a:t>‹#›</a:t>
            </a:fld>
            <a:endParaRPr lang="en-GB" altLang="en-US"/>
          </a:p>
        </p:txBody>
      </p:sp>
    </p:spTree>
    <p:extLst>
      <p:ext uri="{BB962C8B-B14F-4D97-AF65-F5344CB8AC3E}">
        <p14:creationId xmlns:p14="http://schemas.microsoft.com/office/powerpoint/2010/main" val="3174314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7"/>
          <p:cNvSpPr>
            <a:spLocks noGrp="1" noChangeArrowheads="1"/>
          </p:cNvSpPr>
          <p:nvPr>
            <p:ph type="sldNum" sz="quarter" idx="12"/>
          </p:nvPr>
        </p:nvSpPr>
        <p:spPr>
          <a:ln/>
        </p:spPr>
        <p:txBody>
          <a:bodyPr/>
          <a:lstStyle>
            <a:lvl1pPr>
              <a:defRPr/>
            </a:lvl1pPr>
          </a:lstStyle>
          <a:p>
            <a:fld id="{9E86BCB3-5DD1-42D5-BE9D-72CE0501237F}" type="slidenum">
              <a:rPr lang="en-GB" altLang="en-US"/>
              <a:pPr/>
              <a:t>‹#›</a:t>
            </a:fld>
            <a:endParaRPr lang="en-GB" altLang="en-US"/>
          </a:p>
        </p:txBody>
      </p:sp>
    </p:spTree>
    <p:extLst>
      <p:ext uri="{BB962C8B-B14F-4D97-AF65-F5344CB8AC3E}">
        <p14:creationId xmlns:p14="http://schemas.microsoft.com/office/powerpoint/2010/main" val="7792450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7"/>
          <p:cNvSpPr>
            <a:spLocks noGrp="1" noChangeArrowheads="1"/>
          </p:cNvSpPr>
          <p:nvPr>
            <p:ph type="sldNum" sz="quarter" idx="12"/>
          </p:nvPr>
        </p:nvSpPr>
        <p:spPr>
          <a:ln/>
        </p:spPr>
        <p:txBody>
          <a:bodyPr/>
          <a:lstStyle>
            <a:lvl1pPr>
              <a:defRPr/>
            </a:lvl1pPr>
          </a:lstStyle>
          <a:p>
            <a:fld id="{D1C87A3B-38D1-4D09-933C-8D87FB978DBA}" type="slidenum">
              <a:rPr lang="en-GB" altLang="en-US"/>
              <a:pPr/>
              <a:t>‹#›</a:t>
            </a:fld>
            <a:endParaRPr lang="en-GB" altLang="en-US"/>
          </a:p>
        </p:txBody>
      </p:sp>
    </p:spTree>
    <p:extLst>
      <p:ext uri="{BB962C8B-B14F-4D97-AF65-F5344CB8AC3E}">
        <p14:creationId xmlns:p14="http://schemas.microsoft.com/office/powerpoint/2010/main" val="7715570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9263" y="1781175"/>
            <a:ext cx="4044950" cy="4492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781175"/>
            <a:ext cx="4046537" cy="4492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7"/>
          <p:cNvSpPr>
            <a:spLocks noGrp="1" noChangeArrowheads="1"/>
          </p:cNvSpPr>
          <p:nvPr>
            <p:ph type="sldNum" sz="quarter" idx="12"/>
          </p:nvPr>
        </p:nvSpPr>
        <p:spPr>
          <a:ln/>
        </p:spPr>
        <p:txBody>
          <a:bodyPr/>
          <a:lstStyle>
            <a:lvl1pPr>
              <a:defRPr/>
            </a:lvl1pPr>
          </a:lstStyle>
          <a:p>
            <a:fld id="{AEE595B2-A688-461E-A507-6AFCDA6F2730}" type="slidenum">
              <a:rPr lang="en-GB" altLang="en-US"/>
              <a:pPr/>
              <a:t>‹#›</a:t>
            </a:fld>
            <a:endParaRPr lang="en-GB" altLang="en-US"/>
          </a:p>
        </p:txBody>
      </p:sp>
    </p:spTree>
    <p:extLst>
      <p:ext uri="{BB962C8B-B14F-4D97-AF65-F5344CB8AC3E}">
        <p14:creationId xmlns:p14="http://schemas.microsoft.com/office/powerpoint/2010/main" val="3363322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8"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9" name="Rectangle 7"/>
          <p:cNvSpPr>
            <a:spLocks noGrp="1" noChangeArrowheads="1"/>
          </p:cNvSpPr>
          <p:nvPr>
            <p:ph type="sldNum" sz="quarter" idx="12"/>
          </p:nvPr>
        </p:nvSpPr>
        <p:spPr>
          <a:ln/>
        </p:spPr>
        <p:txBody>
          <a:bodyPr/>
          <a:lstStyle>
            <a:lvl1pPr>
              <a:defRPr/>
            </a:lvl1pPr>
          </a:lstStyle>
          <a:p>
            <a:fld id="{9825E487-7654-4AD7-8CCF-E76D77E5109F}" type="slidenum">
              <a:rPr lang="en-GB" altLang="en-US"/>
              <a:pPr/>
              <a:t>‹#›</a:t>
            </a:fld>
            <a:endParaRPr lang="en-GB" altLang="en-US"/>
          </a:p>
        </p:txBody>
      </p:sp>
    </p:spTree>
    <p:extLst>
      <p:ext uri="{BB962C8B-B14F-4D97-AF65-F5344CB8AC3E}">
        <p14:creationId xmlns:p14="http://schemas.microsoft.com/office/powerpoint/2010/main" val="42162852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4"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5" name="Rectangle 7"/>
          <p:cNvSpPr>
            <a:spLocks noGrp="1" noChangeArrowheads="1"/>
          </p:cNvSpPr>
          <p:nvPr>
            <p:ph type="sldNum" sz="quarter" idx="12"/>
          </p:nvPr>
        </p:nvSpPr>
        <p:spPr>
          <a:ln/>
        </p:spPr>
        <p:txBody>
          <a:bodyPr/>
          <a:lstStyle>
            <a:lvl1pPr>
              <a:defRPr/>
            </a:lvl1pPr>
          </a:lstStyle>
          <a:p>
            <a:fld id="{5B8915A7-C50E-481F-A097-5FAD845517DD}" type="slidenum">
              <a:rPr lang="en-GB" altLang="en-US"/>
              <a:pPr/>
              <a:t>‹#›</a:t>
            </a:fld>
            <a:endParaRPr lang="en-GB" altLang="en-US"/>
          </a:p>
        </p:txBody>
      </p:sp>
    </p:spTree>
    <p:extLst>
      <p:ext uri="{BB962C8B-B14F-4D97-AF65-F5344CB8AC3E}">
        <p14:creationId xmlns:p14="http://schemas.microsoft.com/office/powerpoint/2010/main" val="21878823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3"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4" name="Rectangle 7"/>
          <p:cNvSpPr>
            <a:spLocks noGrp="1" noChangeArrowheads="1"/>
          </p:cNvSpPr>
          <p:nvPr>
            <p:ph type="sldNum" sz="quarter" idx="12"/>
          </p:nvPr>
        </p:nvSpPr>
        <p:spPr>
          <a:ln/>
        </p:spPr>
        <p:txBody>
          <a:bodyPr/>
          <a:lstStyle>
            <a:lvl1pPr>
              <a:defRPr/>
            </a:lvl1pPr>
          </a:lstStyle>
          <a:p>
            <a:fld id="{A44BE8C9-58E0-4DB7-8061-066D7AEAA071}" type="slidenum">
              <a:rPr lang="en-GB" altLang="en-US"/>
              <a:pPr/>
              <a:t>‹#›</a:t>
            </a:fld>
            <a:endParaRPr lang="en-GB" altLang="en-US"/>
          </a:p>
        </p:txBody>
      </p:sp>
    </p:spTree>
    <p:extLst>
      <p:ext uri="{BB962C8B-B14F-4D97-AF65-F5344CB8AC3E}">
        <p14:creationId xmlns:p14="http://schemas.microsoft.com/office/powerpoint/2010/main" val="1508758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7"/>
          <p:cNvSpPr>
            <a:spLocks noGrp="1" noChangeArrowheads="1"/>
          </p:cNvSpPr>
          <p:nvPr>
            <p:ph type="sldNum" sz="quarter" idx="12"/>
          </p:nvPr>
        </p:nvSpPr>
        <p:spPr>
          <a:ln/>
        </p:spPr>
        <p:txBody>
          <a:bodyPr/>
          <a:lstStyle>
            <a:lvl1pPr>
              <a:defRPr/>
            </a:lvl1pPr>
          </a:lstStyle>
          <a:p>
            <a:fld id="{5C020CDB-857E-4077-A4AA-41FC48140609}" type="slidenum">
              <a:rPr lang="en-GB" altLang="en-US"/>
              <a:pPr/>
              <a:t>‹#›</a:t>
            </a:fld>
            <a:endParaRPr lang="en-GB" altLang="en-US"/>
          </a:p>
        </p:txBody>
      </p:sp>
    </p:spTree>
    <p:extLst>
      <p:ext uri="{BB962C8B-B14F-4D97-AF65-F5344CB8AC3E}">
        <p14:creationId xmlns:p14="http://schemas.microsoft.com/office/powerpoint/2010/main" val="25730178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7"/>
          <p:cNvSpPr>
            <a:spLocks noGrp="1" noChangeArrowheads="1"/>
          </p:cNvSpPr>
          <p:nvPr>
            <p:ph type="sldNum" sz="quarter" idx="12"/>
          </p:nvPr>
        </p:nvSpPr>
        <p:spPr>
          <a:ln/>
        </p:spPr>
        <p:txBody>
          <a:bodyPr/>
          <a:lstStyle>
            <a:lvl1pPr>
              <a:defRPr/>
            </a:lvl1pPr>
          </a:lstStyle>
          <a:p>
            <a:fld id="{38EDCD72-5DED-4F19-9DD8-9E0AEAAA81FD}" type="slidenum">
              <a:rPr lang="en-GB" altLang="en-US"/>
              <a:pPr/>
              <a:t>‹#›</a:t>
            </a:fld>
            <a:endParaRPr lang="en-GB" altLang="en-US"/>
          </a:p>
        </p:txBody>
      </p:sp>
    </p:spTree>
    <p:extLst>
      <p:ext uri="{BB962C8B-B14F-4D97-AF65-F5344CB8AC3E}">
        <p14:creationId xmlns:p14="http://schemas.microsoft.com/office/powerpoint/2010/main" val="3355234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24B7D841-8A08-9443-AE31-DC7DB6A6E619}" type="datetimeFigureOut">
              <a:rPr lang="en-US"/>
              <a:pPr>
                <a:defRPr/>
              </a:pPr>
              <a:t>11/1/2016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33CF55-48C3-9449-9BE1-9A794118B7C8}" type="slidenum">
              <a:rPr lang="en-US"/>
              <a:pPr>
                <a:defRPr/>
              </a:pPr>
              <a:t>‹#›</a:t>
            </a:fld>
            <a:endParaRPr lang="en-US" dirty="0"/>
          </a:p>
        </p:txBody>
      </p:sp>
    </p:spTree>
    <p:extLst>
      <p:ext uri="{BB962C8B-B14F-4D97-AF65-F5344CB8AC3E}">
        <p14:creationId xmlns:p14="http://schemas.microsoft.com/office/powerpoint/2010/main" val="12609952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7"/>
          <p:cNvSpPr>
            <a:spLocks noGrp="1" noChangeArrowheads="1"/>
          </p:cNvSpPr>
          <p:nvPr>
            <p:ph type="sldNum" sz="quarter" idx="12"/>
          </p:nvPr>
        </p:nvSpPr>
        <p:spPr>
          <a:ln/>
        </p:spPr>
        <p:txBody>
          <a:bodyPr/>
          <a:lstStyle>
            <a:lvl1pPr>
              <a:defRPr/>
            </a:lvl1pPr>
          </a:lstStyle>
          <a:p>
            <a:fld id="{C5FC83B9-06F2-4395-8F32-C197C3B878E2}" type="slidenum">
              <a:rPr lang="en-GB" altLang="en-US"/>
              <a:pPr/>
              <a:t>‹#›</a:t>
            </a:fld>
            <a:endParaRPr lang="en-GB" altLang="en-US"/>
          </a:p>
        </p:txBody>
      </p:sp>
    </p:spTree>
    <p:extLst>
      <p:ext uri="{BB962C8B-B14F-4D97-AF65-F5344CB8AC3E}">
        <p14:creationId xmlns:p14="http://schemas.microsoft.com/office/powerpoint/2010/main" val="43648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601663"/>
            <a:ext cx="2068512" cy="56721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17513" y="601663"/>
            <a:ext cx="6054725" cy="567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7"/>
          <p:cNvSpPr>
            <a:spLocks noGrp="1" noChangeArrowheads="1"/>
          </p:cNvSpPr>
          <p:nvPr>
            <p:ph type="sldNum" sz="quarter" idx="12"/>
          </p:nvPr>
        </p:nvSpPr>
        <p:spPr>
          <a:ln/>
        </p:spPr>
        <p:txBody>
          <a:bodyPr/>
          <a:lstStyle>
            <a:lvl1pPr>
              <a:defRPr/>
            </a:lvl1pPr>
          </a:lstStyle>
          <a:p>
            <a:fld id="{3F882E7D-B9AD-4586-826B-0FB85123CF53}" type="slidenum">
              <a:rPr lang="en-GB" altLang="en-US"/>
              <a:pPr/>
              <a:t>‹#›</a:t>
            </a:fld>
            <a:endParaRPr lang="en-GB" altLang="en-US"/>
          </a:p>
        </p:txBody>
      </p:sp>
    </p:spTree>
    <p:extLst>
      <p:ext uri="{BB962C8B-B14F-4D97-AF65-F5344CB8AC3E}">
        <p14:creationId xmlns:p14="http://schemas.microsoft.com/office/powerpoint/2010/main" val="18004382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17513" y="601663"/>
            <a:ext cx="8267700" cy="64135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49263" y="1781175"/>
            <a:ext cx="404495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781175"/>
            <a:ext cx="4046537" cy="4492625"/>
          </a:xfrm>
        </p:spPr>
        <p:txBody>
          <a:bodyPr/>
          <a:lstStyle/>
          <a:p>
            <a:pPr lvl="0"/>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7"/>
          <p:cNvSpPr>
            <a:spLocks noGrp="1" noChangeArrowheads="1"/>
          </p:cNvSpPr>
          <p:nvPr>
            <p:ph type="sldNum" sz="quarter" idx="12"/>
          </p:nvPr>
        </p:nvSpPr>
        <p:spPr>
          <a:ln/>
        </p:spPr>
        <p:txBody>
          <a:bodyPr/>
          <a:lstStyle>
            <a:lvl1pPr>
              <a:defRPr/>
            </a:lvl1pPr>
          </a:lstStyle>
          <a:p>
            <a:fld id="{3BB1AFDB-12D6-45F2-AC96-295934FD966D}" type="slidenum">
              <a:rPr lang="en-GB" altLang="en-US"/>
              <a:pPr/>
              <a:t>‹#›</a:t>
            </a:fld>
            <a:endParaRPr lang="en-GB" altLang="en-US"/>
          </a:p>
        </p:txBody>
      </p:sp>
    </p:spTree>
    <p:extLst>
      <p:ext uri="{BB962C8B-B14F-4D97-AF65-F5344CB8AC3E}">
        <p14:creationId xmlns:p14="http://schemas.microsoft.com/office/powerpoint/2010/main" val="5929828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7513" y="601663"/>
            <a:ext cx="8267700" cy="641350"/>
          </a:xfrm>
        </p:spPr>
        <p:txBody>
          <a:bodyPr/>
          <a:lstStyle/>
          <a:p>
            <a:r>
              <a:rPr lang="en-US"/>
              <a:t>Click to edit Master title style</a:t>
            </a:r>
            <a:endParaRPr lang="en-GB"/>
          </a:p>
        </p:txBody>
      </p:sp>
      <p:sp>
        <p:nvSpPr>
          <p:cNvPr id="3" name="Content Placeholder 2"/>
          <p:cNvSpPr>
            <a:spLocks noGrp="1"/>
          </p:cNvSpPr>
          <p:nvPr>
            <p:ph sz="half" idx="1"/>
          </p:nvPr>
        </p:nvSpPr>
        <p:spPr>
          <a:xfrm>
            <a:off x="449263" y="1781175"/>
            <a:ext cx="404495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781175"/>
            <a:ext cx="4046537" cy="217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4103688"/>
            <a:ext cx="4046537" cy="21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7"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8" name="Rectangle 7"/>
          <p:cNvSpPr>
            <a:spLocks noGrp="1" noChangeArrowheads="1"/>
          </p:cNvSpPr>
          <p:nvPr>
            <p:ph type="sldNum" sz="quarter" idx="12"/>
          </p:nvPr>
        </p:nvSpPr>
        <p:spPr>
          <a:ln/>
        </p:spPr>
        <p:txBody>
          <a:bodyPr/>
          <a:lstStyle>
            <a:lvl1pPr>
              <a:defRPr/>
            </a:lvl1pPr>
          </a:lstStyle>
          <a:p>
            <a:fld id="{F53653B9-7B97-40DA-9CC9-41F1233008DC}" type="slidenum">
              <a:rPr lang="en-GB" altLang="en-US"/>
              <a:pPr/>
              <a:t>‹#›</a:t>
            </a:fld>
            <a:endParaRPr lang="en-GB" altLang="en-US"/>
          </a:p>
        </p:txBody>
      </p:sp>
    </p:spTree>
    <p:extLst>
      <p:ext uri="{BB962C8B-B14F-4D97-AF65-F5344CB8AC3E}">
        <p14:creationId xmlns:p14="http://schemas.microsoft.com/office/powerpoint/2010/main" val="25945694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7513" y="601663"/>
            <a:ext cx="8267700" cy="641350"/>
          </a:xfrm>
        </p:spPr>
        <p:txBody>
          <a:bodyPr/>
          <a:lstStyle/>
          <a:p>
            <a:r>
              <a:rPr lang="en-US"/>
              <a:t>Click to edit Master title style</a:t>
            </a:r>
            <a:endParaRPr lang="en-GB"/>
          </a:p>
        </p:txBody>
      </p:sp>
      <p:sp>
        <p:nvSpPr>
          <p:cNvPr id="3" name="Content Placeholder 2"/>
          <p:cNvSpPr>
            <a:spLocks noGrp="1"/>
          </p:cNvSpPr>
          <p:nvPr>
            <p:ph sz="quarter" idx="1"/>
          </p:nvPr>
        </p:nvSpPr>
        <p:spPr>
          <a:xfrm>
            <a:off x="449263" y="1781175"/>
            <a:ext cx="4044950" cy="217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49263" y="4103688"/>
            <a:ext cx="4044950" cy="21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6613" y="1781175"/>
            <a:ext cx="4046537"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7"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8" name="Rectangle 7"/>
          <p:cNvSpPr>
            <a:spLocks noGrp="1" noChangeArrowheads="1"/>
          </p:cNvSpPr>
          <p:nvPr>
            <p:ph type="sldNum" sz="quarter" idx="12"/>
          </p:nvPr>
        </p:nvSpPr>
        <p:spPr>
          <a:ln/>
        </p:spPr>
        <p:txBody>
          <a:bodyPr/>
          <a:lstStyle>
            <a:lvl1pPr>
              <a:defRPr/>
            </a:lvl1pPr>
          </a:lstStyle>
          <a:p>
            <a:fld id="{E819311E-FCF2-44EE-83E6-B4C0D4771A4D}" type="slidenum">
              <a:rPr lang="en-GB" altLang="en-US"/>
              <a:pPr/>
              <a:t>‹#›</a:t>
            </a:fld>
            <a:endParaRPr lang="en-GB" altLang="en-US"/>
          </a:p>
        </p:txBody>
      </p:sp>
    </p:spTree>
    <p:extLst>
      <p:ext uri="{BB962C8B-B14F-4D97-AF65-F5344CB8AC3E}">
        <p14:creationId xmlns:p14="http://schemas.microsoft.com/office/powerpoint/2010/main" val="40338756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7"/>
          <p:cNvSpPr>
            <a:spLocks noGrp="1" noChangeArrowheads="1"/>
          </p:cNvSpPr>
          <p:nvPr>
            <p:ph type="sldNum" sz="quarter" idx="12"/>
          </p:nvPr>
        </p:nvSpPr>
        <p:spPr>
          <a:ln/>
        </p:spPr>
        <p:txBody>
          <a:bodyPr/>
          <a:lstStyle>
            <a:lvl1pPr>
              <a:defRPr/>
            </a:lvl1pPr>
          </a:lstStyle>
          <a:p>
            <a:fld id="{B7EED7B6-B97C-4ED8-8E48-E6AA5883E102}" type="slidenum">
              <a:rPr lang="en-GB" altLang="en-US"/>
              <a:pPr/>
              <a:t>‹#›</a:t>
            </a:fld>
            <a:endParaRPr lang="en-GB" altLang="en-US"/>
          </a:p>
        </p:txBody>
      </p:sp>
    </p:spTree>
    <p:extLst>
      <p:ext uri="{BB962C8B-B14F-4D97-AF65-F5344CB8AC3E}">
        <p14:creationId xmlns:p14="http://schemas.microsoft.com/office/powerpoint/2010/main" val="38694867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513" y="601663"/>
            <a:ext cx="8267700" cy="64135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49263" y="1781175"/>
            <a:ext cx="404495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781175"/>
            <a:ext cx="4046537"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7"/>
          <p:cNvSpPr>
            <a:spLocks noGrp="1" noChangeArrowheads="1"/>
          </p:cNvSpPr>
          <p:nvPr>
            <p:ph type="sldNum" sz="quarter" idx="12"/>
          </p:nvPr>
        </p:nvSpPr>
        <p:spPr>
          <a:ln/>
        </p:spPr>
        <p:txBody>
          <a:bodyPr/>
          <a:lstStyle>
            <a:lvl1pPr>
              <a:defRPr/>
            </a:lvl1pPr>
          </a:lstStyle>
          <a:p>
            <a:fld id="{518170EB-A9F0-4FE6-BFF3-68AB5689E521}" type="slidenum">
              <a:rPr lang="en-GB" altLang="en-US"/>
              <a:pPr/>
              <a:t>‹#›</a:t>
            </a:fld>
            <a:endParaRPr lang="en-GB" altLang="en-US"/>
          </a:p>
        </p:txBody>
      </p:sp>
    </p:spTree>
    <p:extLst>
      <p:ext uri="{BB962C8B-B14F-4D97-AF65-F5344CB8AC3E}">
        <p14:creationId xmlns:p14="http://schemas.microsoft.com/office/powerpoint/2010/main" val="300033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st level internal page">
    <p:spTree>
      <p:nvGrpSpPr>
        <p:cNvPr id="1" name=""/>
        <p:cNvGrpSpPr/>
        <p:nvPr/>
      </p:nvGrpSpPr>
      <p:grpSpPr>
        <a:xfrm>
          <a:off x="0" y="0"/>
          <a:ext cx="0" cy="0"/>
          <a:chOff x="0" y="0"/>
          <a:chExt cx="0" cy="0"/>
        </a:xfrm>
      </p:grpSpPr>
      <p:pic>
        <p:nvPicPr>
          <p:cNvPr id="9" name="Picture 8" descr="RICS-PPT Header-strip.jpg"/>
          <p:cNvPicPr>
            <a:picLocks noChangeAspect="1"/>
          </p:cNvPicPr>
          <p:nvPr userDrawn="1"/>
        </p:nvPicPr>
        <p:blipFill>
          <a:blip r:embed="rId2"/>
          <a:stretch>
            <a:fillRect/>
          </a:stretch>
        </p:blipFill>
        <p:spPr>
          <a:xfrm>
            <a:off x="4572" y="0"/>
            <a:ext cx="9134856" cy="1078992"/>
          </a:xfrm>
          <a:prstGeom prst="rect">
            <a:avLst/>
          </a:prstGeom>
        </p:spPr>
      </p:pic>
      <p:sp>
        <p:nvSpPr>
          <p:cNvPr id="3" name="Text Placeholder 11"/>
          <p:cNvSpPr>
            <a:spLocks noGrp="1"/>
          </p:cNvSpPr>
          <p:nvPr>
            <p:ph type="body" sz="quarter" idx="13" hasCustomPrompt="1"/>
          </p:nvPr>
        </p:nvSpPr>
        <p:spPr>
          <a:xfrm>
            <a:off x="719139" y="1232757"/>
            <a:ext cx="7967662" cy="468052"/>
          </a:xfrm>
          <a:prstGeom prst="rect">
            <a:avLst/>
          </a:prstGeom>
        </p:spPr>
        <p:txBody>
          <a:bodyPr rIns="0">
            <a:normAutofit/>
          </a:bodyPr>
          <a:lstStyle>
            <a:lvl1pPr marL="0" indent="0">
              <a:buNone/>
              <a:defRPr sz="2000" b="1" baseline="0">
                <a:solidFill>
                  <a:srgbClr val="3D0A6D"/>
                </a:solidFill>
              </a:defRPr>
            </a:lvl1pPr>
            <a:lvl2pPr>
              <a:buNone/>
              <a:defRPr/>
            </a:lvl2pPr>
            <a:lvl3pPr>
              <a:buNone/>
              <a:defRPr/>
            </a:lvl3pPr>
            <a:lvl4pPr>
              <a:buNone/>
              <a:defRPr/>
            </a:lvl4pPr>
            <a:lvl5pPr>
              <a:buNone/>
              <a:defRPr/>
            </a:lvl5pPr>
          </a:lstStyle>
          <a:p>
            <a:pPr lvl="0"/>
            <a:r>
              <a:rPr lang="en-GB" dirty="0"/>
              <a:t>Click to add text</a:t>
            </a:r>
          </a:p>
        </p:txBody>
      </p:sp>
      <p:sp>
        <p:nvSpPr>
          <p:cNvPr id="4" name="Title 1"/>
          <p:cNvSpPr>
            <a:spLocks noGrp="1"/>
          </p:cNvSpPr>
          <p:nvPr>
            <p:ph type="title" hasCustomPrompt="1"/>
          </p:nvPr>
        </p:nvSpPr>
        <p:spPr>
          <a:xfrm>
            <a:off x="719139" y="274638"/>
            <a:ext cx="6625170" cy="586603"/>
          </a:xfrm>
          <a:prstGeom prst="rect">
            <a:avLst/>
          </a:prstGeom>
          <a:ln>
            <a:noFill/>
          </a:ln>
        </p:spPr>
        <p:txBody>
          <a:bodyPr rIns="0" anchor="b" anchorCtr="0">
            <a:normAutofit/>
          </a:bodyPr>
          <a:lstStyle>
            <a:lvl1pPr algn="l">
              <a:defRPr sz="2800" b="1" baseline="0">
                <a:solidFill>
                  <a:srgbClr val="3D0A6D"/>
                </a:solidFill>
                <a:latin typeface="Arial"/>
                <a:cs typeface="Arial"/>
              </a:defRPr>
            </a:lvl1pPr>
          </a:lstStyle>
          <a:p>
            <a:r>
              <a:rPr lang="en-GB" dirty="0"/>
              <a:t>Click to add title</a:t>
            </a:r>
            <a:endParaRPr lang="en-US" dirty="0"/>
          </a:p>
        </p:txBody>
      </p:sp>
      <p:sp>
        <p:nvSpPr>
          <p:cNvPr id="6" name="Text Placeholder 5"/>
          <p:cNvSpPr>
            <a:spLocks noGrp="1"/>
          </p:cNvSpPr>
          <p:nvPr>
            <p:ph type="body" sz="quarter" idx="15"/>
          </p:nvPr>
        </p:nvSpPr>
        <p:spPr>
          <a:xfrm>
            <a:off x="719138" y="1844675"/>
            <a:ext cx="7967662" cy="2448421"/>
          </a:xfrm>
          <a:prstGeom prst="rect">
            <a:avLst/>
          </a:prstGeom>
        </p:spPr>
        <p:txBody>
          <a:bodyPr/>
          <a:lstStyle>
            <a:lvl1pPr marL="271463" indent="-271463">
              <a:buClr>
                <a:srgbClr val="3D0A6D"/>
              </a:buClr>
              <a:buSzPct val="60000"/>
              <a:buFont typeface="Arial" pitchFamily="34" charset="0"/>
              <a:buChar char="►"/>
              <a:defRPr sz="1800">
                <a:solidFill>
                  <a:srgbClr val="36424A"/>
                </a:solidFill>
              </a:defRPr>
            </a:lvl1pPr>
            <a:lvl2pPr marL="627063" indent="-271463">
              <a:buClr>
                <a:srgbClr val="3D0A6D"/>
              </a:buClr>
              <a:buSzPct val="60000"/>
              <a:buFont typeface="Arial" pitchFamily="34" charset="0"/>
              <a:buChar char="►"/>
              <a:defRPr sz="1800">
                <a:solidFill>
                  <a:srgbClr val="36424A"/>
                </a:solidFill>
              </a:defRPr>
            </a:lvl2pPr>
            <a:lvl3pPr marL="982663" indent="-271463">
              <a:buClr>
                <a:srgbClr val="3D0A6D"/>
              </a:buClr>
              <a:buSzPct val="60000"/>
              <a:buFont typeface="Arial" pitchFamily="34" charset="0"/>
              <a:buChar char="►"/>
              <a:defRPr sz="1800">
                <a:solidFill>
                  <a:srgbClr val="36424A"/>
                </a:solidFill>
              </a:defRPr>
            </a:lvl3pPr>
            <a:lvl4pPr marL="1346200" indent="-271463">
              <a:buClr>
                <a:srgbClr val="3D0A6D"/>
              </a:buClr>
              <a:buSzPct val="60000"/>
              <a:buFont typeface="Arial" pitchFamily="34" charset="0"/>
              <a:buChar char="►"/>
              <a:defRPr sz="1800">
                <a:solidFill>
                  <a:srgbClr val="36424A"/>
                </a:solidFill>
              </a:defRPr>
            </a:lvl4pPr>
            <a:lvl5pPr marL="1701800" indent="-271463">
              <a:buClr>
                <a:srgbClr val="3D0A6D"/>
              </a:buClr>
              <a:buSzPct val="60000"/>
              <a:buFont typeface="Arial" pitchFamily="34" charset="0"/>
              <a:buChar char="►"/>
              <a:defRPr sz="1800">
                <a:solidFill>
                  <a:srgbClr val="3642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600237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nd level internal p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6858000"/>
          </a:xfrm>
          <a:prstGeom prst="rect">
            <a:avLst/>
          </a:prstGeom>
        </p:spPr>
        <p:txBody>
          <a:bodyPr anchor="ctr"/>
          <a:lstStyle>
            <a:lvl1pPr algn="ctr">
              <a:buNone/>
              <a:defRPr sz="1000">
                <a:solidFill>
                  <a:srgbClr val="3D0A6D"/>
                </a:solidFill>
              </a:defRPr>
            </a:lvl1pPr>
          </a:lstStyle>
          <a:p>
            <a:r>
              <a:rPr lang="en-GB" dirty="0"/>
              <a:t>Insert image by clicking here</a:t>
            </a:r>
          </a:p>
        </p:txBody>
      </p:sp>
      <p:sp>
        <p:nvSpPr>
          <p:cNvPr id="8" name="Text Placeholder 7"/>
          <p:cNvSpPr>
            <a:spLocks noGrp="1"/>
          </p:cNvSpPr>
          <p:nvPr>
            <p:ph type="body" sz="quarter" idx="15" hasCustomPrompt="1"/>
          </p:nvPr>
        </p:nvSpPr>
        <p:spPr>
          <a:xfrm>
            <a:off x="863600" y="1823823"/>
            <a:ext cx="5448300" cy="780589"/>
          </a:xfrm>
          <a:prstGeom prst="rect">
            <a:avLst/>
          </a:prstGeom>
          <a:solidFill>
            <a:srgbClr val="FFFFFF">
              <a:alpha val="50196"/>
            </a:srgbClr>
          </a:solidFill>
        </p:spPr>
        <p:txBody>
          <a:bodyPr lIns="169200" tIns="169200" rIns="169200" bIns="360000">
            <a:spAutoFit/>
          </a:bodyPr>
          <a:lstStyle>
            <a:lvl1pPr marL="0" indent="0">
              <a:lnSpc>
                <a:spcPct val="100000"/>
              </a:lnSpc>
              <a:spcBef>
                <a:spcPts val="0"/>
              </a:spcBef>
              <a:buNone/>
              <a:defRPr sz="1600" b="0" baseline="0">
                <a:solidFill>
                  <a:srgbClr val="36424A"/>
                </a:solidFill>
              </a:defRPr>
            </a:lvl1pPr>
            <a:lvl2pPr>
              <a:defRPr sz="2800" b="1">
                <a:solidFill>
                  <a:srgbClr val="3D0A6D"/>
                </a:solidFill>
              </a:defRPr>
            </a:lvl2pPr>
            <a:lvl3pPr>
              <a:defRPr sz="2800" b="1">
                <a:solidFill>
                  <a:srgbClr val="3D0A6D"/>
                </a:solidFill>
              </a:defRPr>
            </a:lvl3pPr>
            <a:lvl4pPr>
              <a:defRPr sz="2800" b="1">
                <a:solidFill>
                  <a:srgbClr val="3D0A6D"/>
                </a:solidFill>
              </a:defRPr>
            </a:lvl4pPr>
            <a:lvl5pPr>
              <a:defRPr sz="2800" b="1">
                <a:solidFill>
                  <a:srgbClr val="3D0A6D"/>
                </a:solidFill>
              </a:defRPr>
            </a:lvl5pPr>
          </a:lstStyle>
          <a:p>
            <a:pPr lvl="0"/>
            <a:r>
              <a:rPr lang="en-US" dirty="0"/>
              <a:t>Click to add secondary line text</a:t>
            </a:r>
            <a:endParaRPr lang="en-GB" dirty="0"/>
          </a:p>
        </p:txBody>
      </p:sp>
      <p:sp>
        <p:nvSpPr>
          <p:cNvPr id="11" name="Picture Placeholder 10"/>
          <p:cNvSpPr>
            <a:spLocks noGrp="1"/>
          </p:cNvSpPr>
          <p:nvPr>
            <p:ph type="pic" sz="quarter" idx="11" hasCustomPrompt="1"/>
          </p:nvPr>
        </p:nvSpPr>
        <p:spPr>
          <a:xfrm>
            <a:off x="7563600" y="298800"/>
            <a:ext cx="1224000" cy="612000"/>
          </a:xfrm>
          <a:prstGeom prst="rect">
            <a:avLst/>
          </a:prstGeom>
        </p:spPr>
        <p:txBody>
          <a:bodyPr anchor="ctr"/>
          <a:lstStyle>
            <a:lvl1pPr>
              <a:buNone/>
              <a:defRPr sz="800">
                <a:solidFill>
                  <a:srgbClr val="3D0A6D"/>
                </a:solidFill>
              </a:defRPr>
            </a:lvl1pPr>
          </a:lstStyle>
          <a:p>
            <a:r>
              <a:rPr lang="en-GB" sz="800" dirty="0"/>
              <a:t>Insert white RICS logo here</a:t>
            </a:r>
            <a:endParaRPr lang="en-GB" dirty="0"/>
          </a:p>
        </p:txBody>
      </p:sp>
      <p:sp>
        <p:nvSpPr>
          <p:cNvPr id="7" name="Text Placeholder 6"/>
          <p:cNvSpPr>
            <a:spLocks noGrp="1"/>
          </p:cNvSpPr>
          <p:nvPr>
            <p:ph type="body" sz="quarter" idx="17" hasCustomPrompt="1"/>
          </p:nvPr>
        </p:nvSpPr>
        <p:spPr>
          <a:xfrm>
            <a:off x="863600" y="1089026"/>
            <a:ext cx="5448300" cy="734798"/>
          </a:xfrm>
          <a:prstGeom prst="rect">
            <a:avLst/>
          </a:prstGeom>
          <a:solidFill>
            <a:srgbClr val="FFFFFF">
              <a:alpha val="50000"/>
            </a:srgbClr>
          </a:solidFill>
        </p:spPr>
        <p:txBody>
          <a:bodyPr lIns="169200" tIns="252000" rIns="169200">
            <a:normAutofit/>
          </a:bodyPr>
          <a:lstStyle>
            <a:lvl1pPr marL="0" indent="0">
              <a:lnSpc>
                <a:spcPts val="2200"/>
              </a:lnSpc>
              <a:spcBef>
                <a:spcPts val="0"/>
              </a:spcBef>
              <a:buNone/>
              <a:defRPr sz="2800" b="1">
                <a:solidFill>
                  <a:srgbClr val="3D0A6D"/>
                </a:solidFill>
              </a:defRPr>
            </a:lvl1pPr>
            <a:lvl2pPr>
              <a:buNone/>
              <a:defRPr/>
            </a:lvl2pPr>
            <a:lvl3pPr>
              <a:buNone/>
              <a:defRPr/>
            </a:lvl3pPr>
            <a:lvl4pPr>
              <a:buNone/>
              <a:defRPr/>
            </a:lvl4pPr>
            <a:lvl5pPr>
              <a:buNone/>
              <a:defRPr/>
            </a:lvl5pPr>
          </a:lstStyle>
          <a:p>
            <a:pPr lvl="0"/>
            <a:r>
              <a:rPr lang="en-US" dirty="0"/>
              <a:t>Click to add main image title</a:t>
            </a:r>
            <a:endParaRPr lang="en-GB" dirty="0"/>
          </a:p>
        </p:txBody>
      </p:sp>
    </p:spTree>
    <p:extLst>
      <p:ext uri="{BB962C8B-B14F-4D97-AF65-F5344CB8AC3E}">
        <p14:creationId xmlns:p14="http://schemas.microsoft.com/office/powerpoint/2010/main" val="180863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Freeform 2"/>
          <p:cNvSpPr>
            <a:spLocks/>
          </p:cNvSpPr>
          <p:nvPr userDrawn="1"/>
        </p:nvSpPr>
        <p:spPr bwMode="auto">
          <a:xfrm>
            <a:off x="-13508" y="2420472"/>
            <a:ext cx="9170956" cy="4450976"/>
          </a:xfrm>
          <a:custGeom>
            <a:avLst/>
            <a:gdLst>
              <a:gd name="T0" fmla="*/ 1244 w 1244"/>
              <a:gd name="T1" fmla="*/ 604 h 604"/>
              <a:gd name="T2" fmla="*/ 1244 w 1244"/>
              <a:gd name="T3" fmla="*/ 37 h 604"/>
              <a:gd name="T4" fmla="*/ 977 w 1244"/>
              <a:gd name="T5" fmla="*/ 0 h 604"/>
              <a:gd name="T6" fmla="*/ 394 w 1244"/>
              <a:gd name="T7" fmla="*/ 189 h 604"/>
              <a:gd name="T8" fmla="*/ 0 w 1244"/>
              <a:gd name="T9" fmla="*/ 406 h 604"/>
              <a:gd name="T10" fmla="*/ 0 w 1244"/>
              <a:gd name="T11" fmla="*/ 604 h 604"/>
              <a:gd name="T12" fmla="*/ 1244 w 1244"/>
              <a:gd name="T13" fmla="*/ 604 h 604"/>
            </a:gdLst>
            <a:ahLst/>
            <a:cxnLst>
              <a:cxn ang="0">
                <a:pos x="T0" y="T1"/>
              </a:cxn>
              <a:cxn ang="0">
                <a:pos x="T2" y="T3"/>
              </a:cxn>
              <a:cxn ang="0">
                <a:pos x="T4" y="T5"/>
              </a:cxn>
              <a:cxn ang="0">
                <a:pos x="T6" y="T7"/>
              </a:cxn>
              <a:cxn ang="0">
                <a:pos x="T8" y="T9"/>
              </a:cxn>
              <a:cxn ang="0">
                <a:pos x="T10" y="T11"/>
              </a:cxn>
              <a:cxn ang="0">
                <a:pos x="T12" y="T13"/>
              </a:cxn>
            </a:cxnLst>
            <a:rect l="0" t="0" r="r" b="b"/>
            <a:pathLst>
              <a:path w="1244" h="604">
                <a:moveTo>
                  <a:pt x="1244" y="604"/>
                </a:moveTo>
                <a:cubicBezTo>
                  <a:pt x="1244" y="37"/>
                  <a:pt x="1244" y="37"/>
                  <a:pt x="1244" y="37"/>
                </a:cubicBezTo>
                <a:cubicBezTo>
                  <a:pt x="1159" y="13"/>
                  <a:pt x="1070" y="0"/>
                  <a:pt x="977" y="0"/>
                </a:cubicBezTo>
                <a:cubicBezTo>
                  <a:pt x="758" y="0"/>
                  <a:pt x="558" y="72"/>
                  <a:pt x="394" y="189"/>
                </a:cubicBezTo>
                <a:cubicBezTo>
                  <a:pt x="281" y="268"/>
                  <a:pt x="159" y="362"/>
                  <a:pt x="0" y="406"/>
                </a:cubicBezTo>
                <a:cubicBezTo>
                  <a:pt x="0" y="604"/>
                  <a:pt x="0" y="604"/>
                  <a:pt x="0" y="604"/>
                </a:cubicBezTo>
                <a:lnTo>
                  <a:pt x="1244" y="604"/>
                </a:lnTo>
                <a:close/>
              </a:path>
            </a:pathLst>
          </a:custGeom>
          <a:solidFill>
            <a:schemeClr val="accent1"/>
          </a:solidFill>
          <a:ln>
            <a:noFill/>
          </a:ln>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pPr>
            <a:endParaRPr lang="en-GB" dirty="0">
              <a:solidFill>
                <a:prstClr val="black"/>
              </a:solidFill>
              <a:latin typeface="Arial"/>
              <a:ea typeface="+mn-ea"/>
              <a:cs typeface="+mn-cs"/>
            </a:endParaRPr>
          </a:p>
        </p:txBody>
      </p:sp>
      <p:sp>
        <p:nvSpPr>
          <p:cNvPr id="2" name="Title 1"/>
          <p:cNvSpPr>
            <a:spLocks noGrp="1"/>
          </p:cNvSpPr>
          <p:nvPr>
            <p:ph type="ctrTitle"/>
          </p:nvPr>
        </p:nvSpPr>
        <p:spPr>
          <a:xfrm>
            <a:off x="416857" y="1479551"/>
            <a:ext cx="8311218" cy="1223308"/>
          </a:xfrm>
        </p:spPr>
        <p:txBody>
          <a:bodyPr/>
          <a:lstStyle>
            <a:lvl1pPr>
              <a:lnSpc>
                <a:spcPct val="90000"/>
              </a:lnSpc>
              <a:defRPr>
                <a:solidFill>
                  <a:schemeClr val="tx1"/>
                </a:solidFill>
              </a:defRPr>
            </a:lvl1pPr>
          </a:lstStyle>
          <a:p>
            <a:r>
              <a:rPr lang="en-US"/>
              <a:t>Click to edit Master title style</a:t>
            </a:r>
            <a:endParaRPr lang="en-GB" dirty="0"/>
          </a:p>
        </p:txBody>
      </p:sp>
      <p:sp>
        <p:nvSpPr>
          <p:cNvPr id="6" name="Text Placeholder 6"/>
          <p:cNvSpPr>
            <a:spLocks noGrp="1"/>
          </p:cNvSpPr>
          <p:nvPr>
            <p:ph type="body" sz="quarter" idx="10" hasCustomPrompt="1"/>
          </p:nvPr>
        </p:nvSpPr>
        <p:spPr>
          <a:xfrm>
            <a:off x="4660900" y="4494213"/>
            <a:ext cx="4067175" cy="1651000"/>
          </a:xfrm>
        </p:spPr>
        <p:txBody>
          <a:bodyPr anchor="b" anchorCtr="0">
            <a:noAutofit/>
          </a:bodyPr>
          <a:lstStyle>
            <a:lvl1pPr marL="0" indent="0">
              <a:spcBef>
                <a:spcPts val="0"/>
              </a:spcBef>
              <a:buNone/>
              <a:defRPr sz="1846" baseline="0"/>
            </a:lvl1pPr>
          </a:lstStyle>
          <a:p>
            <a:pPr lvl="0"/>
            <a:r>
              <a:rPr lang="en-GB" dirty="0"/>
              <a:t>Name</a:t>
            </a:r>
          </a:p>
          <a:p>
            <a:pPr lvl="0"/>
            <a:r>
              <a:rPr lang="en-GB" dirty="0"/>
              <a:t>Job title</a:t>
            </a:r>
          </a:p>
          <a:p>
            <a:pPr lvl="0"/>
            <a:r>
              <a:rPr lang="en-GB" dirty="0"/>
              <a:t>Date</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857" y="581901"/>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02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Freeform 2"/>
          <p:cNvSpPr>
            <a:spLocks/>
          </p:cNvSpPr>
          <p:nvPr userDrawn="1"/>
        </p:nvSpPr>
        <p:spPr bwMode="auto">
          <a:xfrm>
            <a:off x="-13508" y="2420472"/>
            <a:ext cx="9170956" cy="4450976"/>
          </a:xfrm>
          <a:custGeom>
            <a:avLst/>
            <a:gdLst>
              <a:gd name="T0" fmla="*/ 1244 w 1244"/>
              <a:gd name="T1" fmla="*/ 604 h 604"/>
              <a:gd name="T2" fmla="*/ 1244 w 1244"/>
              <a:gd name="T3" fmla="*/ 37 h 604"/>
              <a:gd name="T4" fmla="*/ 977 w 1244"/>
              <a:gd name="T5" fmla="*/ 0 h 604"/>
              <a:gd name="T6" fmla="*/ 394 w 1244"/>
              <a:gd name="T7" fmla="*/ 189 h 604"/>
              <a:gd name="T8" fmla="*/ 0 w 1244"/>
              <a:gd name="T9" fmla="*/ 406 h 604"/>
              <a:gd name="T10" fmla="*/ 0 w 1244"/>
              <a:gd name="T11" fmla="*/ 604 h 604"/>
              <a:gd name="T12" fmla="*/ 1244 w 1244"/>
              <a:gd name="T13" fmla="*/ 604 h 604"/>
            </a:gdLst>
            <a:ahLst/>
            <a:cxnLst>
              <a:cxn ang="0">
                <a:pos x="T0" y="T1"/>
              </a:cxn>
              <a:cxn ang="0">
                <a:pos x="T2" y="T3"/>
              </a:cxn>
              <a:cxn ang="0">
                <a:pos x="T4" y="T5"/>
              </a:cxn>
              <a:cxn ang="0">
                <a:pos x="T6" y="T7"/>
              </a:cxn>
              <a:cxn ang="0">
                <a:pos x="T8" y="T9"/>
              </a:cxn>
              <a:cxn ang="0">
                <a:pos x="T10" y="T11"/>
              </a:cxn>
              <a:cxn ang="0">
                <a:pos x="T12" y="T13"/>
              </a:cxn>
            </a:cxnLst>
            <a:rect l="0" t="0" r="r" b="b"/>
            <a:pathLst>
              <a:path w="1244" h="604">
                <a:moveTo>
                  <a:pt x="1244" y="604"/>
                </a:moveTo>
                <a:cubicBezTo>
                  <a:pt x="1244" y="37"/>
                  <a:pt x="1244" y="37"/>
                  <a:pt x="1244" y="37"/>
                </a:cubicBezTo>
                <a:cubicBezTo>
                  <a:pt x="1159" y="13"/>
                  <a:pt x="1070" y="0"/>
                  <a:pt x="977" y="0"/>
                </a:cubicBezTo>
                <a:cubicBezTo>
                  <a:pt x="758" y="0"/>
                  <a:pt x="558" y="72"/>
                  <a:pt x="394" y="189"/>
                </a:cubicBezTo>
                <a:cubicBezTo>
                  <a:pt x="281" y="268"/>
                  <a:pt x="159" y="362"/>
                  <a:pt x="0" y="406"/>
                </a:cubicBezTo>
                <a:cubicBezTo>
                  <a:pt x="0" y="604"/>
                  <a:pt x="0" y="604"/>
                  <a:pt x="0" y="604"/>
                </a:cubicBezTo>
                <a:lnTo>
                  <a:pt x="1244" y="604"/>
                </a:lnTo>
                <a:close/>
              </a:path>
            </a:pathLst>
          </a:custGeom>
          <a:solidFill>
            <a:schemeClr val="accent1"/>
          </a:solidFill>
          <a:ln>
            <a:noFill/>
          </a:ln>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pPr>
            <a:endParaRPr lang="en-GB" dirty="0">
              <a:solidFill>
                <a:prstClr val="black"/>
              </a:solidFill>
              <a:latin typeface="Arial"/>
              <a:ea typeface="+mn-ea"/>
              <a:cs typeface="+mn-cs"/>
            </a:endParaRPr>
          </a:p>
        </p:txBody>
      </p:sp>
      <p:sp>
        <p:nvSpPr>
          <p:cNvPr id="2" name="Title 1"/>
          <p:cNvSpPr>
            <a:spLocks noGrp="1"/>
          </p:cNvSpPr>
          <p:nvPr>
            <p:ph type="ctrTitle"/>
          </p:nvPr>
        </p:nvSpPr>
        <p:spPr>
          <a:xfrm>
            <a:off x="416857" y="293717"/>
            <a:ext cx="8311218" cy="1223308"/>
          </a:xfrm>
        </p:spPr>
        <p:txBody>
          <a:bodyPr/>
          <a:lstStyle>
            <a:lvl1pPr>
              <a:lnSpc>
                <a:spcPct val="90000"/>
              </a:lnSpc>
              <a:defRPr>
                <a:solidFill>
                  <a:schemeClr val="tx1"/>
                </a:solidFill>
              </a:defRPr>
            </a:lvl1pPr>
          </a:lstStyle>
          <a:p>
            <a:r>
              <a:rPr lang="en-US"/>
              <a:t>Click to edit Master title style</a:t>
            </a:r>
            <a:endParaRPr lang="en-GB" dirty="0"/>
          </a:p>
        </p:txBody>
      </p:sp>
      <p:sp>
        <p:nvSpPr>
          <p:cNvPr id="7" name="Text Placeholder 6"/>
          <p:cNvSpPr>
            <a:spLocks noGrp="1"/>
          </p:cNvSpPr>
          <p:nvPr>
            <p:ph type="body" sz="quarter" idx="10" hasCustomPrompt="1"/>
          </p:nvPr>
        </p:nvSpPr>
        <p:spPr>
          <a:xfrm>
            <a:off x="4660900" y="3429000"/>
            <a:ext cx="4067175" cy="1651000"/>
          </a:xfrm>
        </p:spPr>
        <p:txBody>
          <a:bodyPr anchor="b" anchorCtr="0">
            <a:noAutofit/>
          </a:bodyPr>
          <a:lstStyle>
            <a:lvl1pPr marL="0" indent="0">
              <a:spcBef>
                <a:spcPts val="0"/>
              </a:spcBef>
              <a:buNone/>
              <a:defRPr sz="1846" baseline="0"/>
            </a:lvl1pPr>
          </a:lstStyle>
          <a:p>
            <a:pPr lvl="0"/>
            <a:r>
              <a:rPr lang="en-GB" dirty="0"/>
              <a:t>Name</a:t>
            </a:r>
          </a:p>
          <a:p>
            <a:pPr lvl="0"/>
            <a:r>
              <a:rPr lang="en-GB" dirty="0"/>
              <a:t>Job title</a:t>
            </a:r>
          </a:p>
          <a:p>
            <a:pPr lvl="0"/>
            <a:r>
              <a:rPr lang="en-GB" dirty="0"/>
              <a:t>Date</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60900" y="5654959"/>
            <a:ext cx="2761499" cy="69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80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
            <a:ext cx="9144000" cy="6858000"/>
          </a:xfrm>
          <a:solidFill>
            <a:srgbClr val="EAEAEA"/>
          </a:solidFill>
        </p:spPr>
        <p:txBody>
          <a:bodyPr anchor="ctr" anchorCtr="0"/>
          <a:lstStyle>
            <a:lvl1pPr algn="ctr">
              <a:buNone/>
              <a:defRPr/>
            </a:lvl1pPr>
          </a:lstStyle>
          <a:p>
            <a:r>
              <a:rPr lang="en-US" dirty="0"/>
              <a:t>Click icon to add picture</a:t>
            </a:r>
            <a:endParaRPr lang="en-GB" dirty="0"/>
          </a:p>
        </p:txBody>
      </p:sp>
      <p:sp>
        <p:nvSpPr>
          <p:cNvPr id="2" name="Title 1"/>
          <p:cNvSpPr>
            <a:spLocks noGrp="1"/>
          </p:cNvSpPr>
          <p:nvPr>
            <p:ph type="ctrTitle"/>
          </p:nvPr>
        </p:nvSpPr>
        <p:spPr>
          <a:xfrm>
            <a:off x="416857" y="1479551"/>
            <a:ext cx="8311218" cy="1223308"/>
          </a:xfrm>
        </p:spPr>
        <p:txBody>
          <a:bodyPr/>
          <a:lstStyle>
            <a:lvl1pPr>
              <a:lnSpc>
                <a:spcPct val="90000"/>
              </a:lnSpc>
              <a:defRPr>
                <a:solidFill>
                  <a:schemeClr val="tx1"/>
                </a:solidFill>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416857" y="2702861"/>
            <a:ext cx="8311218" cy="1811057"/>
          </a:xfrm>
        </p:spPr>
        <p:txBody>
          <a:bodyPr>
            <a:normAutofit/>
          </a:bodyPr>
          <a:lstStyle>
            <a:lvl1pPr marL="0" indent="0" algn="l">
              <a:buNone/>
              <a:defRPr sz="2585" b="0">
                <a:solidFill>
                  <a:schemeClr val="tx1"/>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a:t>Date</a:t>
            </a:r>
            <a:endParaRPr lang="en-GB" dirty="0"/>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857" y="581901"/>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102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ivider 3">
    <p:spTree>
      <p:nvGrpSpPr>
        <p:cNvPr id="1" name=""/>
        <p:cNvGrpSpPr/>
        <p:nvPr/>
      </p:nvGrpSpPr>
      <p:grpSpPr>
        <a:xfrm>
          <a:off x="0" y="0"/>
          <a:ext cx="0" cy="0"/>
          <a:chOff x="0" y="0"/>
          <a:chExt cx="0" cy="0"/>
        </a:xfrm>
      </p:grpSpPr>
      <p:sp>
        <p:nvSpPr>
          <p:cNvPr id="11" name="Rectangle 10"/>
          <p:cNvSpPr/>
          <p:nvPr userDrawn="1"/>
        </p:nvSpPr>
        <p:spPr>
          <a:xfrm>
            <a:off x="0" y="6239437"/>
            <a:ext cx="9144000" cy="618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90" r="331" b="22037"/>
          <a:stretch/>
        </p:blipFill>
        <p:spPr>
          <a:xfrm>
            <a:off x="0" y="5795758"/>
            <a:ext cx="9144000" cy="443679"/>
          </a:xfrm>
          <a:prstGeom prst="rect">
            <a:avLst/>
          </a:prstGeom>
        </p:spPr>
      </p:pic>
      <p:sp>
        <p:nvSpPr>
          <p:cNvPr id="3" name="Text Placeholder 2"/>
          <p:cNvSpPr>
            <a:spLocks noGrp="1"/>
          </p:cNvSpPr>
          <p:nvPr>
            <p:ph type="body" idx="1"/>
          </p:nvPr>
        </p:nvSpPr>
        <p:spPr>
          <a:xfrm>
            <a:off x="417513" y="2916427"/>
            <a:ext cx="4154487" cy="2717893"/>
          </a:xfrm>
        </p:spPr>
        <p:txBody>
          <a:bodyPr anchor="t" anchorCtr="0"/>
          <a:lstStyle>
            <a:lvl1pPr marL="0" indent="0">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17514" y="6356352"/>
            <a:ext cx="8310562" cy="365125"/>
          </a:xfrm>
        </p:spPr>
        <p:txBody>
          <a:bodyPr/>
          <a:lstStyle>
            <a:lvl1pPr algn="l">
              <a:defRPr>
                <a:solidFill>
                  <a:schemeClr val="tx1"/>
                </a:solidFill>
              </a:defRPr>
            </a:lvl1pPr>
          </a:lstStyle>
          <a:p>
            <a:r>
              <a:rPr lang="en-GB" dirty="0">
                <a:solidFill>
                  <a:prstClr val="black"/>
                </a:solidFill>
              </a:rPr>
              <a:t>Footer</a:t>
            </a:r>
          </a:p>
        </p:txBody>
      </p:sp>
      <p:sp>
        <p:nvSpPr>
          <p:cNvPr id="7" name="Round Same Side Corner Rectangle 6"/>
          <p:cNvSpPr/>
          <p:nvPr userDrawn="1"/>
        </p:nvSpPr>
        <p:spPr>
          <a:xfrm rot="5400000">
            <a:off x="2790686" y="-1861997"/>
            <a:ext cx="1599361" cy="718073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417514" y="928689"/>
            <a:ext cx="6642193" cy="1599362"/>
          </a:xfrm>
        </p:spPr>
        <p:txBody>
          <a:bodyPr anchor="ctr" anchorCtr="0"/>
          <a:lstStyle>
            <a:lvl1pPr algn="l">
              <a:lnSpc>
                <a:spcPct val="90000"/>
              </a:lnSpc>
              <a:defRPr sz="3692" b="1" cap="none" baseline="0">
                <a:solidFill>
                  <a:schemeClr val="tx1"/>
                </a:solidFill>
              </a:defRPr>
            </a:lvl1pPr>
          </a:lstStyle>
          <a:p>
            <a:r>
              <a:rPr lang="en-US"/>
              <a:t>Click to edit Master title style</a:t>
            </a:r>
            <a:endParaRPr lang="en-GB" dirty="0"/>
          </a:p>
        </p:txBody>
      </p:sp>
      <p:sp>
        <p:nvSpPr>
          <p:cNvPr id="9" name="Slide Number Placeholder 4"/>
          <p:cNvSpPr>
            <a:spLocks noGrp="1"/>
          </p:cNvSpPr>
          <p:nvPr>
            <p:ph type="sldNum" sz="quarter" idx="12"/>
          </p:nvPr>
        </p:nvSpPr>
        <p:spPr>
          <a:xfrm>
            <a:off x="7812741" y="5877274"/>
            <a:ext cx="632012" cy="267941"/>
          </a:xfrm>
        </p:spPr>
        <p:txBody>
          <a:bodyPr anchor="t" anchorCtr="0"/>
          <a:lstStyle>
            <a:lvl1pPr algn="ctr">
              <a:defRPr>
                <a:solidFill>
                  <a:schemeClr val="bg1"/>
                </a:solidFill>
              </a:defRPr>
            </a:lvl1pPr>
          </a:lstStyle>
          <a:p>
            <a:fld id="{1B69658F-F390-496C-90EE-387B4381F21F}"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664426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ivider 3 Line Title">
    <p:spTree>
      <p:nvGrpSpPr>
        <p:cNvPr id="1" name=""/>
        <p:cNvGrpSpPr/>
        <p:nvPr/>
      </p:nvGrpSpPr>
      <p:grpSpPr>
        <a:xfrm>
          <a:off x="0" y="0"/>
          <a:ext cx="0" cy="0"/>
          <a:chOff x="0" y="0"/>
          <a:chExt cx="0" cy="0"/>
        </a:xfrm>
      </p:grpSpPr>
      <p:sp>
        <p:nvSpPr>
          <p:cNvPr id="11" name="Rectangle 10"/>
          <p:cNvSpPr/>
          <p:nvPr userDrawn="1"/>
        </p:nvSpPr>
        <p:spPr>
          <a:xfrm>
            <a:off x="0" y="6239437"/>
            <a:ext cx="9144000" cy="618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90" r="331" b="22037"/>
          <a:stretch/>
        </p:blipFill>
        <p:spPr>
          <a:xfrm>
            <a:off x="0" y="5795758"/>
            <a:ext cx="9144000" cy="443679"/>
          </a:xfrm>
          <a:prstGeom prst="rect">
            <a:avLst/>
          </a:prstGeom>
        </p:spPr>
      </p:pic>
      <p:sp>
        <p:nvSpPr>
          <p:cNvPr id="3" name="Text Placeholder 2"/>
          <p:cNvSpPr>
            <a:spLocks noGrp="1"/>
          </p:cNvSpPr>
          <p:nvPr>
            <p:ph type="body" idx="1"/>
          </p:nvPr>
        </p:nvSpPr>
        <p:spPr>
          <a:xfrm>
            <a:off x="417513" y="3429000"/>
            <a:ext cx="4154487" cy="2205318"/>
          </a:xfrm>
        </p:spPr>
        <p:txBody>
          <a:bodyPr anchor="t" anchorCtr="0"/>
          <a:lstStyle>
            <a:lvl1pPr marL="0" indent="0">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17514" y="6356352"/>
            <a:ext cx="8310562" cy="365125"/>
          </a:xfrm>
        </p:spPr>
        <p:txBody>
          <a:bodyPr/>
          <a:lstStyle>
            <a:lvl1pPr algn="l">
              <a:defRPr>
                <a:solidFill>
                  <a:schemeClr val="tx1"/>
                </a:solidFill>
              </a:defRPr>
            </a:lvl1pPr>
          </a:lstStyle>
          <a:p>
            <a:r>
              <a:rPr lang="en-GB" dirty="0">
                <a:solidFill>
                  <a:prstClr val="black"/>
                </a:solidFill>
              </a:rPr>
              <a:t>Footer</a:t>
            </a:r>
          </a:p>
        </p:txBody>
      </p:sp>
      <p:sp>
        <p:nvSpPr>
          <p:cNvPr id="7" name="Round Same Side Corner Rectangle 6"/>
          <p:cNvSpPr/>
          <p:nvPr userDrawn="1"/>
        </p:nvSpPr>
        <p:spPr>
          <a:xfrm rot="5400000">
            <a:off x="2521744" y="-1593057"/>
            <a:ext cx="2137242" cy="718073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417514" y="928689"/>
            <a:ext cx="6642193" cy="2137240"/>
          </a:xfrm>
        </p:spPr>
        <p:txBody>
          <a:bodyPr anchor="ctr" anchorCtr="0"/>
          <a:lstStyle>
            <a:lvl1pPr algn="l">
              <a:lnSpc>
                <a:spcPct val="90000"/>
              </a:lnSpc>
              <a:defRPr sz="3692" b="1" cap="none" baseline="0">
                <a:solidFill>
                  <a:schemeClr val="tx1"/>
                </a:solidFill>
              </a:defRPr>
            </a:lvl1pPr>
          </a:lstStyle>
          <a:p>
            <a:r>
              <a:rPr lang="en-US"/>
              <a:t>Click to edit Master title style</a:t>
            </a:r>
            <a:endParaRPr lang="en-GB" dirty="0"/>
          </a:p>
        </p:txBody>
      </p:sp>
      <p:sp>
        <p:nvSpPr>
          <p:cNvPr id="9" name="Slide Number Placeholder 4"/>
          <p:cNvSpPr>
            <a:spLocks noGrp="1"/>
          </p:cNvSpPr>
          <p:nvPr>
            <p:ph type="sldNum" sz="quarter" idx="12"/>
          </p:nvPr>
        </p:nvSpPr>
        <p:spPr>
          <a:xfrm>
            <a:off x="7812741" y="5877274"/>
            <a:ext cx="632012" cy="267941"/>
          </a:xfrm>
        </p:spPr>
        <p:txBody>
          <a:bodyPr anchor="t" anchorCtr="0"/>
          <a:lstStyle>
            <a:lvl1pPr algn="ctr">
              <a:defRPr>
                <a:solidFill>
                  <a:schemeClr val="bg1"/>
                </a:solidFill>
              </a:defRPr>
            </a:lvl1pPr>
          </a:lstStyle>
          <a:p>
            <a:fld id="{1B69658F-F390-496C-90EE-387B4381F21F}"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85490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17513" y="1479552"/>
            <a:ext cx="8269287" cy="464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9" name="Straight Connector 8"/>
          <p:cNvCxnSpPr/>
          <p:nvPr userDrawn="1"/>
        </p:nvCxnSpPr>
        <p:spPr>
          <a:xfrm>
            <a:off x="417514" y="1062691"/>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04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BFA2E54-B786-F04F-B047-C157B92B1CA0}" type="datetimeFigureOut">
              <a:rPr lang="en-US"/>
              <a:pPr>
                <a:defRPr/>
              </a:pPr>
              <a:t>11/1/2016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B31823F-0CC2-594D-94DC-65414DFE3555}" type="slidenum">
              <a:rPr lang="en-US"/>
              <a:pPr>
                <a:defRPr/>
              </a:pPr>
              <a:t>‹#›</a:t>
            </a:fld>
            <a:endParaRPr lang="en-US" dirty="0"/>
          </a:p>
        </p:txBody>
      </p:sp>
    </p:spTree>
    <p:extLst>
      <p:ext uri="{BB962C8B-B14F-4D97-AF65-F5344CB8AC3E}">
        <p14:creationId xmlns:p14="http://schemas.microsoft.com/office/powerpoint/2010/main" val="3108518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17513" y="1479552"/>
            <a:ext cx="8269287" cy="4646613"/>
          </a:xfrm>
        </p:spPr>
        <p:txBody>
          <a:bodyPr anchor="ctr" anchorCtr="0"/>
          <a:lstStyle>
            <a:lvl1pPr algn="ctr">
              <a:buNone/>
              <a:defRPr/>
            </a:lvl1p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9" name="Straight Connector 8"/>
          <p:cNvCxnSpPr/>
          <p:nvPr userDrawn="1"/>
        </p:nvCxnSpPr>
        <p:spPr>
          <a:xfrm>
            <a:off x="417514" y="1062691"/>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0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90" r="331" b="22037"/>
          <a:stretch/>
        </p:blipFill>
        <p:spPr>
          <a:xfrm>
            <a:off x="0" y="5795758"/>
            <a:ext cx="9144000" cy="443679"/>
          </a:xfrm>
          <a:prstGeom prst="rect">
            <a:avLst/>
          </a:prstGeom>
        </p:spPr>
      </p:pic>
      <p:sp>
        <p:nvSpPr>
          <p:cNvPr id="8" name="Rectangle 7"/>
          <p:cNvSpPr/>
          <p:nvPr userDrawn="1"/>
        </p:nvSpPr>
        <p:spPr>
          <a:xfrm>
            <a:off x="0" y="6239437"/>
            <a:ext cx="9144000" cy="618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4" name="Footer Placeholder 3"/>
          <p:cNvSpPr>
            <a:spLocks noGrp="1"/>
          </p:cNvSpPr>
          <p:nvPr>
            <p:ph type="ftr" sz="quarter" idx="11"/>
          </p:nvPr>
        </p:nvSpPr>
        <p:spPr>
          <a:xfrm>
            <a:off x="417513" y="6356352"/>
            <a:ext cx="8321581" cy="365125"/>
          </a:xfrm>
        </p:spPr>
        <p:txBody>
          <a:bodyPr/>
          <a:lstStyle>
            <a:lvl1pPr algn="l">
              <a:defRPr/>
            </a:lvl1pPr>
          </a:lstStyle>
          <a:p>
            <a:r>
              <a:rPr lang="en-GB" dirty="0">
                <a:solidFill>
                  <a:prstClr val="black"/>
                </a:solidFill>
              </a:rPr>
              <a:t>Footer</a:t>
            </a:r>
          </a:p>
        </p:txBody>
      </p:sp>
      <p:sp>
        <p:nvSpPr>
          <p:cNvPr id="5" name="Slide Number Placeholder 4"/>
          <p:cNvSpPr>
            <a:spLocks noGrp="1"/>
          </p:cNvSpPr>
          <p:nvPr>
            <p:ph type="sldNum" sz="quarter" idx="12"/>
          </p:nvPr>
        </p:nvSpPr>
        <p:spPr>
          <a:xfrm>
            <a:off x="7812741" y="5877274"/>
            <a:ext cx="632012" cy="267941"/>
          </a:xfrm>
        </p:spPr>
        <p:txBody>
          <a:bodyPr anchor="t" anchorCtr="0"/>
          <a:lstStyle>
            <a:lvl1pPr algn="ctr">
              <a:defRPr>
                <a:solidFill>
                  <a:schemeClr val="bg1"/>
                </a:solidFill>
              </a:defRPr>
            </a:lvl1pPr>
          </a:lstStyle>
          <a:p>
            <a:fld id="{1B69658F-F390-496C-90EE-387B4381F21F}" type="slidenum">
              <a:rPr lang="en-GB" smtClean="0">
                <a:solidFill>
                  <a:prstClr val="white"/>
                </a:solidFill>
              </a:rPr>
              <a:pPr/>
              <a:t>‹#›</a:t>
            </a:fld>
            <a:endParaRPr lang="en-GB" dirty="0">
              <a:solidFill>
                <a:prstClr val="white"/>
              </a:solidFill>
            </a:endParaRPr>
          </a:p>
        </p:txBody>
      </p:sp>
      <p:sp>
        <p:nvSpPr>
          <p:cNvPr id="11" name="Content Placeholder 2"/>
          <p:cNvSpPr>
            <a:spLocks noGrp="1"/>
          </p:cNvSpPr>
          <p:nvPr>
            <p:ph idx="1"/>
          </p:nvPr>
        </p:nvSpPr>
        <p:spPr>
          <a:xfrm>
            <a:off x="417513" y="1479552"/>
            <a:ext cx="8269287" cy="4141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60388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17513" y="1479552"/>
            <a:ext cx="4038600" cy="464661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479552"/>
            <a:ext cx="4038600" cy="464661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41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17513" y="1479552"/>
            <a:ext cx="4065587" cy="4646613"/>
          </a:xfrm>
        </p:spPr>
        <p:txBody>
          <a:bodyPr anchor="ctr" anchorCtr="0"/>
          <a:lstStyle>
            <a:lvl1pPr algn="ctr">
              <a:buNone/>
              <a:defRPr/>
            </a:lvl1pPr>
          </a:lstStyle>
          <a:p>
            <a:r>
              <a:rPr lang="en-US" dirty="0"/>
              <a:t>Click icon to add picture</a:t>
            </a:r>
            <a:endParaRPr lang="en-GB" dirty="0"/>
          </a:p>
        </p:txBody>
      </p:sp>
      <p:sp>
        <p:nvSpPr>
          <p:cNvPr id="12" name="Picture Placeholder 11"/>
          <p:cNvSpPr>
            <a:spLocks noGrp="1"/>
          </p:cNvSpPr>
          <p:nvPr>
            <p:ph type="pic" sz="quarter" idx="14"/>
          </p:nvPr>
        </p:nvSpPr>
        <p:spPr>
          <a:xfrm>
            <a:off x="4648201" y="1479552"/>
            <a:ext cx="4079875" cy="4646613"/>
          </a:xfrm>
        </p:spPr>
        <p:txBody>
          <a:bodyPr anchor="ctr" anchorCtr="0"/>
          <a:lstStyle>
            <a:lvl1pPr algn="ctr">
              <a:buNone/>
              <a:defRPr/>
            </a:lvl1p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017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17513" y="1479552"/>
            <a:ext cx="4038600" cy="464661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60900" y="1479552"/>
            <a:ext cx="4067175" cy="4665663"/>
          </a:xfrm>
        </p:spPr>
        <p:txBody>
          <a:bodyPr anchor="ctr" anchorCtr="0"/>
          <a:lstStyle>
            <a:lvl1pPr algn="ctr">
              <a:buNone/>
              <a:defRPr/>
            </a:lvl1pPr>
          </a:lstStyle>
          <a:p>
            <a:r>
              <a:rPr lang="en-US" dirty="0"/>
              <a:t>Click icon to add picture</a:t>
            </a:r>
            <a:endParaRPr lang="en-GB" dirty="0"/>
          </a:p>
        </p:txBody>
      </p:sp>
    </p:spTree>
    <p:extLst>
      <p:ext uri="{BB962C8B-B14F-4D97-AF65-F5344CB8AC3E}">
        <p14:creationId xmlns:p14="http://schemas.microsoft.com/office/powerpoint/2010/main" val="4147849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1B69658F-F390-496C-90EE-387B4381F21F}" type="slidenum">
              <a:rPr lang="en-GB" smtClean="0">
                <a:solidFill>
                  <a:prstClr val="white"/>
                </a:solidFill>
              </a:rPr>
              <a:pPr/>
              <a:t>‹#›</a:t>
            </a:fld>
            <a:endParaRPr lang="en-GB" dirty="0">
              <a:solidFill>
                <a:prstClr val="white"/>
              </a:solidFill>
            </a:endParaRPr>
          </a:p>
        </p:txBody>
      </p:sp>
      <p:sp>
        <p:nvSpPr>
          <p:cNvPr id="3" name="Picture Placeholder 8"/>
          <p:cNvSpPr>
            <a:spLocks noGrp="1"/>
          </p:cNvSpPr>
          <p:nvPr>
            <p:ph type="pic" sz="quarter" idx="13"/>
          </p:nvPr>
        </p:nvSpPr>
        <p:spPr>
          <a:xfrm>
            <a:off x="0" y="0"/>
            <a:ext cx="9144000" cy="6858000"/>
          </a:xfrm>
        </p:spPr>
        <p:txBody>
          <a:bodyPr anchor="ctr" anchorCtr="0"/>
          <a:lstStyle>
            <a:lvl1pPr algn="ctr">
              <a:buNone/>
              <a:defRPr/>
            </a:lvl1pPr>
          </a:lstStyle>
          <a:p>
            <a:r>
              <a:rPr lang="en-US" dirty="0"/>
              <a:t>Click icon to add picture</a:t>
            </a:r>
            <a:endParaRPr lang="en-GB" dirty="0"/>
          </a:p>
        </p:txBody>
      </p:sp>
    </p:spTree>
    <p:extLst>
      <p:ext uri="{BB962C8B-B14F-4D97-AF65-F5344CB8AC3E}">
        <p14:creationId xmlns:p14="http://schemas.microsoft.com/office/powerpoint/2010/main" val="3629590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EAEAEA"/>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9144000" cy="6858000"/>
          </a:xfrm>
        </p:spPr>
        <p:txBody>
          <a:bodyPr anchor="ctr" anchorCtr="0"/>
          <a:lstStyle>
            <a:lvl1pPr algn="ctr">
              <a:buNone/>
              <a:defRPr/>
            </a:lvl1pPr>
          </a:lstStyle>
          <a:p>
            <a:r>
              <a:rPr lang="en-US" dirty="0"/>
              <a:t>Click icon to add picture</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B69658F-F390-496C-90EE-387B4381F21F}" type="slidenum">
              <a:rPr lang="en-GB" smtClean="0">
                <a:solidFill>
                  <a:prstClr val="white"/>
                </a:solidFill>
              </a:rPr>
              <a:pPr/>
              <a:t>‹#›</a:t>
            </a:fld>
            <a:endParaRPr lang="en-GB" dirty="0">
              <a:solidFill>
                <a:prstClr val="white"/>
              </a:solidFill>
            </a:endParaRPr>
          </a:p>
        </p:txBody>
      </p:sp>
      <p:sp>
        <p:nvSpPr>
          <p:cNvPr id="13" name="Text Placeholder 2"/>
          <p:cNvSpPr>
            <a:spLocks noGrp="1"/>
          </p:cNvSpPr>
          <p:nvPr>
            <p:ph type="body" idx="1"/>
          </p:nvPr>
        </p:nvSpPr>
        <p:spPr>
          <a:xfrm>
            <a:off x="383170" y="3427322"/>
            <a:ext cx="3758526" cy="2717893"/>
          </a:xfrm>
        </p:spPr>
        <p:txBody>
          <a:bodyPr anchor="t" anchorCtr="0"/>
          <a:lstStyle>
            <a:lvl1pPr marL="0" indent="0">
              <a:buNone/>
              <a:defRPr sz="1846">
                <a:solidFill>
                  <a:schemeClr val="tx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29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213100" y="0"/>
            <a:ext cx="5930900" cy="6478438"/>
          </a:xfrm>
        </p:spPr>
        <p:txBody>
          <a:bodyPr anchor="ctr" anchorCtr="0"/>
          <a:lstStyle>
            <a:lvl1pPr algn="ctr">
              <a:buNone/>
              <a:defRPr/>
            </a:lvl1pPr>
          </a:lstStyle>
          <a:p>
            <a:r>
              <a:rPr lang="en-US" dirty="0"/>
              <a:t>Click icon to add picture</a:t>
            </a:r>
            <a:endParaRPr lang="en-GB" dirty="0"/>
          </a:p>
        </p:txBody>
      </p:sp>
      <p:sp>
        <p:nvSpPr>
          <p:cNvPr id="7" name="Rectangle 6"/>
          <p:cNvSpPr/>
          <p:nvPr userDrawn="1"/>
        </p:nvSpPr>
        <p:spPr>
          <a:xfrm>
            <a:off x="0" y="0"/>
            <a:ext cx="32026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sp>
        <p:nvSpPr>
          <p:cNvPr id="10" name="Content Placeholder 9"/>
          <p:cNvSpPr>
            <a:spLocks noGrp="1"/>
          </p:cNvSpPr>
          <p:nvPr>
            <p:ph sz="quarter" idx="14"/>
          </p:nvPr>
        </p:nvSpPr>
        <p:spPr>
          <a:xfrm>
            <a:off x="417514" y="1479552"/>
            <a:ext cx="2795587" cy="5122863"/>
          </a:xfrm>
        </p:spPr>
        <p:txBody>
          <a:bodyPr anchor="b" anchorCtr="0">
            <a:normAutofit/>
          </a:bodyPr>
          <a:lstStyle>
            <a:lvl1pPr>
              <a:defRPr sz="1846"/>
            </a:lvl1pPr>
            <a:lvl2pPr>
              <a:defRPr sz="1662"/>
            </a:lvl2pPr>
            <a:lvl3pPr>
              <a:defRPr sz="1477"/>
            </a:lvl3pPr>
            <a:lvl4pPr>
              <a:defRPr sz="1292"/>
            </a:lvl4pPr>
            <a:lvl5pPr>
              <a:defRPr sz="12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p:cNvSpPr>
            <a:spLocks noGrp="1"/>
          </p:cNvSpPr>
          <p:nvPr>
            <p:ph type="body" sz="quarter" idx="15"/>
          </p:nvPr>
        </p:nvSpPr>
        <p:spPr>
          <a:xfrm>
            <a:off x="3443101" y="5834064"/>
            <a:ext cx="4810251" cy="768351"/>
          </a:xfrm>
        </p:spPr>
        <p:txBody>
          <a:bodyPr anchor="b" anchorCtr="0">
            <a:noAutofit/>
          </a:bodyPr>
          <a:lstStyle>
            <a:lvl1pPr marL="0" indent="0">
              <a:buNone/>
              <a:defRPr sz="554">
                <a:solidFill>
                  <a:schemeClr val="tx1"/>
                </a:solidFill>
                <a:latin typeface="+mn-lt"/>
              </a:defRPr>
            </a:lvl1pPr>
          </a:lstStyle>
          <a:p>
            <a:pPr lvl="0"/>
            <a:r>
              <a:rPr lang="en-US"/>
              <a:t>Click to edit Master text styles</a:t>
            </a: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857" y="581901"/>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95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aded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416719" y="1503054"/>
            <a:ext cx="8311355" cy="4642161"/>
            <a:chOff x="416719" y="1503052"/>
            <a:chExt cx="8311355" cy="4642161"/>
          </a:xfrm>
        </p:grpSpPr>
        <p:sp>
          <p:nvSpPr>
            <p:cNvPr id="11" name="Rounded Rectangle 10"/>
            <p:cNvSpPr/>
            <p:nvPr userDrawn="1"/>
          </p:nvSpPr>
          <p:spPr>
            <a:xfrm>
              <a:off x="416719" y="1737363"/>
              <a:ext cx="8310562" cy="4407850"/>
            </a:xfrm>
            <a:prstGeom prst="roundRect">
              <a:avLst>
                <a:gd name="adj" fmla="val 61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158" b="-1303"/>
            <a:stretch/>
          </p:blipFill>
          <p:spPr>
            <a:xfrm>
              <a:off x="417513" y="1503052"/>
              <a:ext cx="8310561" cy="521792"/>
            </a:xfrm>
            <a:prstGeom prst="rect">
              <a:avLst/>
            </a:prstGeom>
          </p:spPr>
        </p:pic>
      </p:grpSp>
      <p:sp>
        <p:nvSpPr>
          <p:cNvPr id="13" name="Text Placeholder 12"/>
          <p:cNvSpPr>
            <a:spLocks noGrp="1"/>
          </p:cNvSpPr>
          <p:nvPr>
            <p:ph type="body" sz="quarter" idx="13"/>
          </p:nvPr>
        </p:nvSpPr>
        <p:spPr>
          <a:xfrm>
            <a:off x="417514" y="2105026"/>
            <a:ext cx="8309768" cy="4040189"/>
          </a:xfrm>
        </p:spPr>
        <p:txBody>
          <a:bodyPr lIns="108000" tIns="72000" rIns="108000" bIns="72000">
            <a:normAutofit/>
          </a:bodyPr>
          <a:lstStyle>
            <a:lvl1pPr>
              <a:buClrTx/>
              <a:defRPr sz="2585">
                <a:solidFill>
                  <a:schemeClr val="tx1"/>
                </a:solidFill>
              </a:defRPr>
            </a:lvl1pPr>
            <a:lvl2pPr>
              <a:buClrTx/>
              <a:defRPr sz="2215">
                <a:solidFill>
                  <a:schemeClr val="tx1"/>
                </a:solidFill>
              </a:defRPr>
            </a:lvl2pPr>
            <a:lvl3pPr>
              <a:buClrTx/>
              <a:defRPr sz="1846">
                <a:solidFill>
                  <a:schemeClr val="tx1"/>
                </a:solidFill>
              </a:defRPr>
            </a:lvl3pPr>
            <a:lvl4pPr>
              <a:buClrTx/>
              <a:defRPr sz="1662">
                <a:solidFill>
                  <a:schemeClr val="tx1"/>
                </a:solidFill>
              </a:defRPr>
            </a:lvl4pPr>
            <a:lvl5pPr>
              <a:buClrTx/>
              <a:defRPr sz="1662">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5"/>
          <p:cNvSpPr>
            <a:spLocks noGrp="1"/>
          </p:cNvSpPr>
          <p:nvPr>
            <p:ph type="body" sz="quarter" idx="14"/>
          </p:nvPr>
        </p:nvSpPr>
        <p:spPr>
          <a:xfrm>
            <a:off x="417514" y="1727200"/>
            <a:ext cx="8310562" cy="377824"/>
          </a:xfrm>
          <a:solidFill>
            <a:schemeClr val="tx1"/>
          </a:solidFill>
        </p:spPr>
        <p:txBody>
          <a:bodyPr lIns="108000" tIns="36000" rIns="108000" bIns="36000">
            <a:noAutofit/>
          </a:bodyPr>
          <a:lstStyle>
            <a:lvl1pPr marL="0" indent="0">
              <a:buNone/>
              <a:defRPr sz="1846">
                <a:solidFill>
                  <a:schemeClr val="bg1"/>
                </a:solidFill>
                <a:latin typeface="+mj-lt"/>
              </a:defRPr>
            </a:lvl1pPr>
            <a:lvl2pPr marL="0" indent="0">
              <a:buNone/>
              <a:defRPr>
                <a:solidFill>
                  <a:schemeClr val="bg1"/>
                </a:solidFill>
              </a:defRPr>
            </a:lvl2pPr>
            <a:lvl3pPr marL="247657" indent="0">
              <a:buNone/>
              <a:defRPr>
                <a:solidFill>
                  <a:schemeClr val="bg1"/>
                </a:solidFill>
              </a:defRPr>
            </a:lvl3pPr>
            <a:lvl4pPr marL="496777" indent="0">
              <a:buNone/>
              <a:defRPr>
                <a:solidFill>
                  <a:schemeClr val="bg1"/>
                </a:solidFill>
              </a:defRPr>
            </a:lvl4pPr>
            <a:lvl5pPr marL="744434"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1702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Shaded Box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158" b="-1303"/>
          <a:stretch/>
        </p:blipFill>
        <p:spPr>
          <a:xfrm>
            <a:off x="417513" y="1503052"/>
            <a:ext cx="8310561" cy="521792"/>
          </a:xfrm>
          <a:prstGeom prst="rect">
            <a:avLst/>
          </a:prstGeom>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17513" y="2098950"/>
            <a:ext cx="4154487" cy="4046265"/>
          </a:xfrm>
          <a:solidFill>
            <a:schemeClr val="accent1"/>
          </a:solidFill>
        </p:spPr>
        <p:txBody>
          <a:bodyPr lIns="108000" tIns="36000" rIns="108000" bIns="36000">
            <a:normAutofit/>
          </a:bodyPr>
          <a:lstStyle>
            <a:lvl1pPr>
              <a:buClrTx/>
              <a:defRPr sz="2215">
                <a:solidFill>
                  <a:schemeClr val="tx1"/>
                </a:solidFill>
              </a:defRPr>
            </a:lvl1pPr>
            <a:lvl2pPr>
              <a:buClrTx/>
              <a:defRPr sz="1846">
                <a:solidFill>
                  <a:schemeClr val="tx1"/>
                </a:solidFill>
              </a:defRPr>
            </a:lvl2pPr>
            <a:lvl3pPr>
              <a:buClrTx/>
              <a:defRPr sz="1662">
                <a:solidFill>
                  <a:schemeClr val="tx1"/>
                </a:solidFill>
              </a:defRPr>
            </a:lvl3pPr>
            <a:lvl4pPr>
              <a:buClrTx/>
              <a:defRPr sz="1477">
                <a:solidFill>
                  <a:schemeClr val="tx1"/>
                </a:solidFill>
              </a:defRPr>
            </a:lvl4pPr>
            <a:lvl5pPr>
              <a:buClrTx/>
              <a:defRPr sz="1477">
                <a:solidFill>
                  <a:schemeClr val="tx1"/>
                </a:solidFill>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572001" y="2098950"/>
            <a:ext cx="4156075" cy="4046265"/>
          </a:xfrm>
          <a:solidFill>
            <a:schemeClr val="accent2"/>
          </a:solidFill>
        </p:spPr>
        <p:txBody>
          <a:bodyPr lIns="108000" tIns="36000" rIns="108000" bIns="36000">
            <a:normAutofit/>
          </a:bodyPr>
          <a:lstStyle>
            <a:lvl1pPr>
              <a:buClrTx/>
              <a:defRPr sz="2215">
                <a:solidFill>
                  <a:schemeClr val="tx1"/>
                </a:solidFill>
              </a:defRPr>
            </a:lvl1pPr>
            <a:lvl2pPr>
              <a:buClrTx/>
              <a:defRPr sz="1846">
                <a:solidFill>
                  <a:schemeClr val="tx1"/>
                </a:solidFill>
              </a:defRPr>
            </a:lvl2pPr>
            <a:lvl3pPr>
              <a:buClrTx/>
              <a:defRPr sz="1662">
                <a:solidFill>
                  <a:schemeClr val="tx1"/>
                </a:solidFill>
              </a:defRPr>
            </a:lvl3pPr>
            <a:lvl4pPr>
              <a:buClrTx/>
              <a:defRPr sz="1477">
                <a:solidFill>
                  <a:schemeClr val="tx1"/>
                </a:solidFill>
              </a:defRPr>
            </a:lvl4pPr>
            <a:lvl5pPr>
              <a:buClrTx/>
              <a:defRPr sz="1477">
                <a:solidFill>
                  <a:schemeClr val="tx1"/>
                </a:solidFill>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p:cNvSpPr>
            <a:spLocks noGrp="1"/>
          </p:cNvSpPr>
          <p:nvPr>
            <p:ph type="body" sz="quarter" idx="14"/>
          </p:nvPr>
        </p:nvSpPr>
        <p:spPr>
          <a:xfrm>
            <a:off x="417514" y="1727200"/>
            <a:ext cx="8310562" cy="377824"/>
          </a:xfrm>
          <a:solidFill>
            <a:schemeClr val="tx1"/>
          </a:solidFill>
        </p:spPr>
        <p:txBody>
          <a:bodyPr lIns="108000" tIns="36000" rIns="108000" bIns="36000">
            <a:noAutofit/>
          </a:bodyPr>
          <a:lstStyle>
            <a:lvl1pPr marL="0" indent="0">
              <a:buNone/>
              <a:defRPr sz="1846">
                <a:solidFill>
                  <a:schemeClr val="bg1"/>
                </a:solidFill>
                <a:latin typeface="+mj-lt"/>
              </a:defRPr>
            </a:lvl1pPr>
            <a:lvl2pPr marL="0" indent="0">
              <a:buNone/>
              <a:defRPr>
                <a:solidFill>
                  <a:schemeClr val="bg1"/>
                </a:solidFill>
              </a:defRPr>
            </a:lvl2pPr>
            <a:lvl3pPr marL="247657" indent="0">
              <a:buNone/>
              <a:defRPr>
                <a:solidFill>
                  <a:schemeClr val="bg1"/>
                </a:solidFill>
              </a:defRPr>
            </a:lvl3pPr>
            <a:lvl4pPr marL="496777" indent="0">
              <a:buNone/>
              <a:defRPr>
                <a:solidFill>
                  <a:schemeClr val="bg1"/>
                </a:solidFill>
              </a:defRPr>
            </a:lvl4pPr>
            <a:lvl5pPr marL="744434"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7102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3E3237C7-B4D6-1B48-8BF9-ACBF288D3084}" type="datetimeFigureOut">
              <a:rPr lang="en-US"/>
              <a:pPr>
                <a:defRPr/>
              </a:pPr>
              <a:t>11/1/2016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59667F5-9BFD-DC41-91CA-09BE45DEA77A}" type="slidenum">
              <a:rPr lang="en-US"/>
              <a:pPr>
                <a:defRPr/>
              </a:pPr>
              <a:t>‹#›</a:t>
            </a:fld>
            <a:endParaRPr lang="en-US" dirty="0"/>
          </a:p>
        </p:txBody>
      </p:sp>
    </p:spTree>
    <p:extLst>
      <p:ext uri="{BB962C8B-B14F-4D97-AF65-F5344CB8AC3E}">
        <p14:creationId xmlns:p14="http://schemas.microsoft.com/office/powerpoint/2010/main" val="2018605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90" r="331" b="22037"/>
          <a:stretch/>
        </p:blipFill>
        <p:spPr>
          <a:xfrm>
            <a:off x="0" y="5795758"/>
            <a:ext cx="9144000" cy="443679"/>
          </a:xfrm>
          <a:prstGeom prst="rect">
            <a:avLst/>
          </a:prstGeom>
        </p:spPr>
      </p:pic>
      <p:sp>
        <p:nvSpPr>
          <p:cNvPr id="8" name="Rectangle 7"/>
          <p:cNvSpPr/>
          <p:nvPr userDrawn="1"/>
        </p:nvSpPr>
        <p:spPr>
          <a:xfrm>
            <a:off x="0" y="6239437"/>
            <a:ext cx="9144000" cy="618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5" name="Footer Placeholder 4"/>
          <p:cNvSpPr>
            <a:spLocks noGrp="1"/>
          </p:cNvSpPr>
          <p:nvPr>
            <p:ph type="ftr" sz="quarter" idx="11"/>
          </p:nvPr>
        </p:nvSpPr>
        <p:spPr>
          <a:xfrm>
            <a:off x="417514" y="6356352"/>
            <a:ext cx="8310562" cy="365125"/>
          </a:xfrm>
        </p:spPr>
        <p:txBody>
          <a:bodyPr/>
          <a:lstStyle>
            <a:lvl1pPr algn="l">
              <a:defRPr>
                <a:solidFill>
                  <a:schemeClr val="tx1"/>
                </a:solidFill>
              </a:defRPr>
            </a:lvl1pPr>
          </a:lstStyle>
          <a:p>
            <a:r>
              <a:rPr lang="en-GB" dirty="0">
                <a:solidFill>
                  <a:prstClr val="black"/>
                </a:solidFill>
              </a:rPr>
              <a:t>Footer</a:t>
            </a:r>
          </a:p>
        </p:txBody>
      </p:sp>
      <p:sp>
        <p:nvSpPr>
          <p:cNvPr id="7" name="Round Same Side Corner Rectangle 6"/>
          <p:cNvSpPr/>
          <p:nvPr userDrawn="1"/>
        </p:nvSpPr>
        <p:spPr>
          <a:xfrm rot="5400000">
            <a:off x="1425810" y="-497122"/>
            <a:ext cx="4329111" cy="7180733"/>
          </a:xfrm>
          <a:prstGeom prst="round2SameRect">
            <a:avLst>
              <a:gd name="adj1" fmla="val 6106"/>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pPr>
            <a:endParaRPr lang="en-GB" dirty="0">
              <a:solidFill>
                <a:prstClr val="white"/>
              </a:solidFill>
            </a:endParaRPr>
          </a:p>
        </p:txBody>
      </p:sp>
      <p:sp>
        <p:nvSpPr>
          <p:cNvPr id="9" name="Slide Number Placeholder 4"/>
          <p:cNvSpPr txBox="1">
            <a:spLocks/>
          </p:cNvSpPr>
          <p:nvPr userDrawn="1"/>
        </p:nvSpPr>
        <p:spPr>
          <a:xfrm>
            <a:off x="7812741" y="5877274"/>
            <a:ext cx="632012" cy="267941"/>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B69658F-F390-496C-90EE-387B4381F21F}" type="slidenum">
              <a:rPr lang="en-GB" sz="1108" smtClean="0">
                <a:solidFill>
                  <a:prstClr val="white"/>
                </a:solidFill>
              </a:rPr>
              <a:pPr fontAlgn="auto">
                <a:spcBef>
                  <a:spcPts val="0"/>
                </a:spcBef>
                <a:spcAft>
                  <a:spcPts val="0"/>
                </a:spcAft>
              </a:pPr>
              <a:t>‹#›</a:t>
            </a:fld>
            <a:endParaRPr lang="en-GB" sz="1108" dirty="0">
              <a:solidFill>
                <a:prstClr val="white"/>
              </a:solidFill>
            </a:endParaRPr>
          </a:p>
        </p:txBody>
      </p:sp>
      <p:sp>
        <p:nvSpPr>
          <p:cNvPr id="4" name="Text Placeholder 3"/>
          <p:cNvSpPr>
            <a:spLocks noGrp="1"/>
          </p:cNvSpPr>
          <p:nvPr>
            <p:ph type="body" sz="quarter" idx="12" hasCustomPrompt="1"/>
          </p:nvPr>
        </p:nvSpPr>
        <p:spPr>
          <a:xfrm>
            <a:off x="417513" y="1129182"/>
            <a:ext cx="6588405" cy="3913467"/>
          </a:xfrm>
        </p:spPr>
        <p:txBody>
          <a:bodyPr/>
          <a:lstStyle>
            <a:lvl1pPr marL="0" indent="0">
              <a:spcBef>
                <a:spcPts val="0"/>
              </a:spcBef>
              <a:buNone/>
              <a:defRPr sz="3692" i="1">
                <a:solidFill>
                  <a:schemeClr val="tx1"/>
                </a:solidFill>
              </a:defRPr>
            </a:lvl1pPr>
            <a:lvl2pPr marL="0" indent="0">
              <a:spcBef>
                <a:spcPts val="1108"/>
              </a:spcBef>
              <a:buNone/>
              <a:defRPr sz="2585">
                <a:solidFill>
                  <a:schemeClr val="tx1"/>
                </a:solidFill>
              </a:defRPr>
            </a:lvl2pPr>
            <a:lvl3pPr marL="247657" indent="0">
              <a:buNone/>
              <a:defRPr/>
            </a:lvl3pPr>
            <a:lvl4pPr marL="496777" indent="0">
              <a:buNone/>
              <a:defRPr/>
            </a:lvl4pPr>
            <a:lvl5pPr marL="744434" indent="0">
              <a:buNone/>
              <a:defRPr/>
            </a:lvl5pPr>
          </a:lstStyle>
          <a:p>
            <a:pPr lvl="0"/>
            <a:r>
              <a:rPr lang="en-US" dirty="0"/>
              <a:t>“Quote”</a:t>
            </a:r>
          </a:p>
          <a:p>
            <a:pPr lvl="1"/>
            <a:r>
              <a:rPr lang="en-US" dirty="0"/>
              <a:t>Author Name</a:t>
            </a:r>
          </a:p>
        </p:txBody>
      </p:sp>
    </p:spTree>
    <p:extLst>
      <p:ext uri="{BB962C8B-B14F-4D97-AF65-F5344CB8AC3E}">
        <p14:creationId xmlns:p14="http://schemas.microsoft.com/office/powerpoint/2010/main" val="1196878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32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sp>
        <p:nvSpPr>
          <p:cNvPr id="7" name="Footer Placeholder 5"/>
          <p:cNvSpPr>
            <a:spLocks noGrp="1"/>
          </p:cNvSpPr>
          <p:nvPr>
            <p:ph type="ftr" sz="quarter" idx="11"/>
          </p:nvPr>
        </p:nvSpPr>
        <p:spPr>
          <a:xfrm>
            <a:off x="417514" y="6356352"/>
            <a:ext cx="7475910" cy="365125"/>
          </a:xfrm>
        </p:spPr>
        <p:txBody>
          <a:bodyPr/>
          <a:lstStyle>
            <a:lvl1pPr>
              <a:defRPr>
                <a:solidFill>
                  <a:schemeClr val="tx1"/>
                </a:solidFill>
              </a:defRPr>
            </a:lvl1pPr>
          </a:lstStyle>
          <a:p>
            <a:r>
              <a:rPr lang="en-GB" dirty="0">
                <a:solidFill>
                  <a:prstClr val="black"/>
                </a:solidFill>
              </a:rPr>
              <a:t>Footer</a:t>
            </a:r>
          </a:p>
        </p:txBody>
      </p:sp>
    </p:spTree>
    <p:extLst>
      <p:ext uri="{BB962C8B-B14F-4D97-AF65-F5344CB8AC3E}">
        <p14:creationId xmlns:p14="http://schemas.microsoft.com/office/powerpoint/2010/main" val="3695066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17513" y="1479552"/>
            <a:ext cx="8269287" cy="2312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9" name="Straight Connector 8"/>
          <p:cNvCxnSpPr/>
          <p:nvPr userDrawn="1"/>
        </p:nvCxnSpPr>
        <p:spPr>
          <a:xfrm>
            <a:off x="417514" y="1062691"/>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17513" y="3818967"/>
            <a:ext cx="8269287" cy="2312521"/>
          </a:xfrm>
        </p:spPr>
        <p:txBody>
          <a:bodyPr/>
          <a:lstStyle/>
          <a:p>
            <a:pPr lvl="0"/>
            <a:r>
              <a:rPr lang="en-US"/>
              <a:t>Click to edit Master text styles</a:t>
            </a:r>
          </a:p>
        </p:txBody>
      </p:sp>
    </p:spTree>
    <p:extLst>
      <p:ext uri="{BB962C8B-B14F-4D97-AF65-F5344CB8AC3E}">
        <p14:creationId xmlns:p14="http://schemas.microsoft.com/office/powerpoint/2010/main" val="2306084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19100" y="1479550"/>
            <a:ext cx="4038600" cy="22680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479550"/>
            <a:ext cx="4038600" cy="22680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p:nvPr>
        </p:nvSpPr>
        <p:spPr>
          <a:xfrm>
            <a:off x="419100" y="3877213"/>
            <a:ext cx="4038600" cy="22680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p:cNvSpPr>
            <a:spLocks noGrp="1"/>
          </p:cNvSpPr>
          <p:nvPr>
            <p:ph sz="half" idx="14"/>
          </p:nvPr>
        </p:nvSpPr>
        <p:spPr>
          <a:xfrm>
            <a:off x="4648200" y="3877213"/>
            <a:ext cx="4038600" cy="22680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6656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417514" y="1479550"/>
            <a:ext cx="4040187" cy="2268538"/>
          </a:xfrm>
        </p:spPr>
        <p:txBody>
          <a:bodyPr anchor="ctr" anchorCtr="0"/>
          <a:lstStyle>
            <a:lvl1pPr algn="ctr">
              <a:buNone/>
              <a:defRPr/>
            </a:lvl1pPr>
          </a:lstStyle>
          <a:p>
            <a:r>
              <a:rPr lang="en-US" dirty="0"/>
              <a:t>Click icon to add picture</a:t>
            </a:r>
            <a:endParaRPr lang="en-GB" dirty="0"/>
          </a:p>
        </p:txBody>
      </p:sp>
      <p:sp>
        <p:nvSpPr>
          <p:cNvPr id="14" name="Picture Placeholder 13"/>
          <p:cNvSpPr>
            <a:spLocks noGrp="1"/>
          </p:cNvSpPr>
          <p:nvPr>
            <p:ph type="pic" sz="quarter" idx="16"/>
          </p:nvPr>
        </p:nvSpPr>
        <p:spPr>
          <a:xfrm>
            <a:off x="4648201" y="1479550"/>
            <a:ext cx="4079875" cy="2268538"/>
          </a:xfrm>
        </p:spPr>
        <p:txBody>
          <a:bodyPr anchor="ctr" anchorCtr="0"/>
          <a:lstStyle>
            <a:lvl1pPr algn="ctr">
              <a:buNone/>
              <a:defRPr/>
            </a:lvl1pPr>
          </a:lstStyle>
          <a:p>
            <a:r>
              <a:rPr lang="en-US" dirty="0"/>
              <a:t>Click icon to add picture</a:t>
            </a:r>
            <a:endParaRPr lang="en-GB" dirty="0"/>
          </a:p>
        </p:txBody>
      </p:sp>
      <p:sp>
        <p:nvSpPr>
          <p:cNvPr id="16" name="Picture Placeholder 15"/>
          <p:cNvSpPr>
            <a:spLocks noGrp="1"/>
          </p:cNvSpPr>
          <p:nvPr>
            <p:ph type="pic" sz="quarter" idx="17"/>
          </p:nvPr>
        </p:nvSpPr>
        <p:spPr>
          <a:xfrm>
            <a:off x="417513" y="3876675"/>
            <a:ext cx="4065587" cy="2268538"/>
          </a:xfrm>
        </p:spPr>
        <p:txBody>
          <a:bodyPr anchor="ctr" anchorCtr="0"/>
          <a:lstStyle>
            <a:lvl1pPr algn="ctr">
              <a:buNone/>
              <a:defRPr/>
            </a:lvl1pPr>
          </a:lstStyle>
          <a:p>
            <a:r>
              <a:rPr lang="en-US" dirty="0"/>
              <a:t>Click icon to add picture</a:t>
            </a:r>
            <a:endParaRPr lang="en-GB" dirty="0"/>
          </a:p>
        </p:txBody>
      </p:sp>
      <p:sp>
        <p:nvSpPr>
          <p:cNvPr id="18" name="Picture Placeholder 17"/>
          <p:cNvSpPr>
            <a:spLocks noGrp="1"/>
          </p:cNvSpPr>
          <p:nvPr>
            <p:ph type="pic" sz="quarter" idx="18"/>
          </p:nvPr>
        </p:nvSpPr>
        <p:spPr>
          <a:xfrm>
            <a:off x="4648201" y="3876675"/>
            <a:ext cx="4079875" cy="2268538"/>
          </a:xfrm>
        </p:spPr>
        <p:txBody>
          <a:bodyPr anchor="ctr" anchorCtr="0"/>
          <a:lstStyle>
            <a:lvl1pPr algn="ctr">
              <a:buNone/>
              <a:defRPr/>
            </a:lvl1p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dirty="0">
                <a:solidFill>
                  <a:prstClr val="black"/>
                </a:solidFill>
              </a:rPr>
              <a:t>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B69658F-F390-496C-90EE-387B4381F21F}" type="slidenum">
              <a:rPr lang="en-GB" smtClean="0">
                <a:solidFill>
                  <a:prstClr val="black"/>
                </a:solidFill>
              </a:rPr>
              <a:pPr/>
              <a:t>‹#›</a:t>
            </a:fld>
            <a:endParaRPr lang="en-GB" dirty="0">
              <a:solidFill>
                <a:prstClr val="black"/>
              </a:solidFill>
            </a:endParaRPr>
          </a:p>
        </p:txBody>
      </p:sp>
      <p:cxnSp>
        <p:nvCxnSpPr>
          <p:cNvPr id="8" name="Straight Connector 7"/>
          <p:cNvCxnSpPr/>
          <p:nvPr userDrawn="1"/>
        </p:nvCxnSpPr>
        <p:spPr>
          <a:xfrm>
            <a:off x="417514" y="1063625"/>
            <a:ext cx="831056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6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9144000" cy="6858000"/>
          </a:xfrm>
        </p:spPr>
        <p:txBody>
          <a:bodyPr anchor="ctr" anchorCtr="0"/>
          <a:lstStyle>
            <a:lvl1pPr algn="ctr">
              <a:buNone/>
              <a:defRPr/>
            </a:lvl1pPr>
          </a:lstStyle>
          <a:p>
            <a:r>
              <a:rPr lang="en-US" dirty="0"/>
              <a:t>Click icon to add picture</a:t>
            </a:r>
            <a:endParaRPr lang="en-GB" dirty="0"/>
          </a:p>
        </p:txBody>
      </p:sp>
      <p:sp>
        <p:nvSpPr>
          <p:cNvPr id="7" name="Text Placeholder 6"/>
          <p:cNvSpPr>
            <a:spLocks noGrp="1"/>
          </p:cNvSpPr>
          <p:nvPr>
            <p:ph type="body" sz="quarter" idx="12" hasCustomPrompt="1"/>
          </p:nvPr>
        </p:nvSpPr>
        <p:spPr>
          <a:xfrm>
            <a:off x="3227295" y="1034586"/>
            <a:ext cx="5500782" cy="2300287"/>
          </a:xfrm>
        </p:spPr>
        <p:txBody>
          <a:bodyPr>
            <a:noAutofit/>
          </a:bodyPr>
          <a:lstStyle>
            <a:lvl1pPr marL="0" indent="0" algn="r">
              <a:buNone/>
              <a:defRPr sz="3323">
                <a:solidFill>
                  <a:schemeClr val="tx1"/>
                </a:solidFill>
                <a:latin typeface="+mj-lt"/>
              </a:defRPr>
            </a:lvl1pPr>
            <a:lvl2pPr marL="0" indent="0" algn="r">
              <a:buNone/>
              <a:defRPr sz="2585">
                <a:solidFill>
                  <a:schemeClr val="tx1"/>
                </a:solidFill>
              </a:defRPr>
            </a:lvl2pPr>
            <a:lvl3pPr marL="247657" indent="0" algn="r">
              <a:buNone/>
              <a:defRPr sz="2215">
                <a:solidFill>
                  <a:schemeClr val="bg1"/>
                </a:solidFill>
              </a:defRPr>
            </a:lvl3pPr>
            <a:lvl4pPr marL="496777" indent="0" algn="r">
              <a:buNone/>
              <a:defRPr sz="1846">
                <a:solidFill>
                  <a:schemeClr val="bg1"/>
                </a:solidFill>
              </a:defRPr>
            </a:lvl4pPr>
            <a:lvl5pPr marL="744434" indent="0" algn="r">
              <a:buNone/>
              <a:defRPr sz="1846">
                <a:solidFill>
                  <a:schemeClr val="bg1"/>
                </a:solidFill>
              </a:defRPr>
            </a:lvl5pPr>
          </a:lstStyle>
          <a:p>
            <a:pPr lvl="0"/>
            <a:r>
              <a:rPr lang="en-US" dirty="0"/>
              <a:t>Presentation Title</a:t>
            </a:r>
          </a:p>
          <a:p>
            <a:pPr lvl="1"/>
            <a:r>
              <a:rPr lang="en-US" dirty="0"/>
              <a:t>Second level</a:t>
            </a: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857" y="581901"/>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236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6858000"/>
          </a:xfrm>
        </p:spPr>
        <p:txBody>
          <a:bodyPr anchor="ctr" anchorCtr="0"/>
          <a:lstStyle>
            <a:lvl1pPr algn="ctr">
              <a:buNone/>
              <a:defRPr/>
            </a:lvl1pPr>
          </a:lstStyle>
          <a:p>
            <a:r>
              <a:rPr lang="en-US" dirty="0"/>
              <a:t>Click icon to add picture</a:t>
            </a:r>
            <a:endParaRPr lang="en-GB" dirty="0"/>
          </a:p>
        </p:txBody>
      </p:sp>
      <p:sp>
        <p:nvSpPr>
          <p:cNvPr id="7" name="Text Placeholder 6"/>
          <p:cNvSpPr>
            <a:spLocks noGrp="1"/>
          </p:cNvSpPr>
          <p:nvPr>
            <p:ph type="body" sz="quarter" idx="12" hasCustomPrompt="1"/>
          </p:nvPr>
        </p:nvSpPr>
        <p:spPr>
          <a:xfrm>
            <a:off x="415896" y="3307977"/>
            <a:ext cx="5527705" cy="2297420"/>
          </a:xfrm>
        </p:spPr>
        <p:txBody>
          <a:bodyPr>
            <a:noAutofit/>
          </a:bodyPr>
          <a:lstStyle>
            <a:lvl1pPr marL="0" indent="0" algn="l">
              <a:buNone/>
              <a:defRPr sz="3323">
                <a:solidFill>
                  <a:schemeClr val="tx1"/>
                </a:solidFill>
                <a:latin typeface="+mj-lt"/>
              </a:defRPr>
            </a:lvl1pPr>
            <a:lvl2pPr marL="0" indent="0" algn="l">
              <a:buNone/>
              <a:defRPr sz="2585">
                <a:solidFill>
                  <a:schemeClr val="tx1"/>
                </a:solidFill>
              </a:defRPr>
            </a:lvl2pPr>
            <a:lvl3pPr marL="247657" indent="0" algn="r">
              <a:buNone/>
              <a:defRPr sz="2215">
                <a:solidFill>
                  <a:schemeClr val="bg1"/>
                </a:solidFill>
              </a:defRPr>
            </a:lvl3pPr>
            <a:lvl4pPr marL="496777" indent="0" algn="r">
              <a:buNone/>
              <a:defRPr sz="1846">
                <a:solidFill>
                  <a:schemeClr val="bg1"/>
                </a:solidFill>
              </a:defRPr>
            </a:lvl4pPr>
            <a:lvl5pPr marL="744434" indent="0" algn="r">
              <a:buNone/>
              <a:defRPr sz="1846">
                <a:solidFill>
                  <a:schemeClr val="bg1"/>
                </a:solidFill>
              </a:defRPr>
            </a:lvl5pPr>
          </a:lstStyle>
          <a:p>
            <a:pPr lvl="0"/>
            <a:r>
              <a:rPr lang="en-US" dirty="0"/>
              <a:t>Presentation Title</a:t>
            </a:r>
          </a:p>
          <a:p>
            <a:pPr lvl="1"/>
            <a:r>
              <a:rPr lang="en-US" dirty="0"/>
              <a:t>Second level</a:t>
            </a: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857" y="5801602"/>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01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6858000"/>
          </a:xfrm>
        </p:spPr>
        <p:txBody>
          <a:bodyPr anchor="ctr" anchorCtr="0"/>
          <a:lstStyle>
            <a:lvl1pPr algn="ctr">
              <a:buNone/>
              <a:defRPr/>
            </a:lvl1pPr>
          </a:lstStyle>
          <a:p>
            <a:r>
              <a:rPr lang="en-US" dirty="0"/>
              <a:t>Click icon to add picture</a:t>
            </a:r>
            <a:endParaRPr lang="en-GB" dirty="0"/>
          </a:p>
        </p:txBody>
      </p:sp>
      <p:sp>
        <p:nvSpPr>
          <p:cNvPr id="7" name="Text Placeholder 6"/>
          <p:cNvSpPr>
            <a:spLocks noGrp="1"/>
          </p:cNvSpPr>
          <p:nvPr>
            <p:ph type="body" sz="quarter" idx="12" hasCustomPrompt="1"/>
          </p:nvPr>
        </p:nvSpPr>
        <p:spPr>
          <a:xfrm>
            <a:off x="415896" y="2852938"/>
            <a:ext cx="5527705" cy="3265383"/>
          </a:xfrm>
        </p:spPr>
        <p:txBody>
          <a:bodyPr>
            <a:noAutofit/>
          </a:bodyPr>
          <a:lstStyle>
            <a:lvl1pPr marL="0" indent="0" algn="l">
              <a:spcBef>
                <a:spcPts val="554"/>
              </a:spcBef>
              <a:buNone/>
              <a:defRPr sz="2585">
                <a:solidFill>
                  <a:schemeClr val="tx1"/>
                </a:solidFill>
                <a:latin typeface="+mj-lt"/>
              </a:defRPr>
            </a:lvl1pPr>
            <a:lvl2pPr marL="0" indent="0" algn="l">
              <a:spcBef>
                <a:spcPts val="369"/>
              </a:spcBef>
              <a:buNone/>
              <a:defRPr sz="1846">
                <a:solidFill>
                  <a:schemeClr val="tx1"/>
                </a:solidFill>
              </a:defRPr>
            </a:lvl2pPr>
            <a:lvl3pPr marL="247657" indent="0" algn="r">
              <a:buNone/>
              <a:defRPr sz="2215">
                <a:solidFill>
                  <a:schemeClr val="bg1"/>
                </a:solidFill>
              </a:defRPr>
            </a:lvl3pPr>
            <a:lvl4pPr marL="496777" indent="0" algn="r">
              <a:buNone/>
              <a:defRPr sz="1846">
                <a:solidFill>
                  <a:schemeClr val="bg1"/>
                </a:solidFill>
              </a:defRPr>
            </a:lvl4pPr>
            <a:lvl5pPr marL="744434" indent="0" algn="r">
              <a:buNone/>
              <a:defRPr sz="1846">
                <a:solidFill>
                  <a:schemeClr val="bg1"/>
                </a:solidFill>
              </a:defRPr>
            </a:lvl5pPr>
          </a:lstStyle>
          <a:p>
            <a:pPr lvl="0"/>
            <a:r>
              <a:rPr lang="en-US" dirty="0"/>
              <a:t>Presentation Title</a:t>
            </a:r>
          </a:p>
          <a:p>
            <a:pPr lvl="1"/>
            <a:r>
              <a:rPr lang="en-US" dirty="0"/>
              <a:t>Second level</a:t>
            </a: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50535" y="5801602"/>
            <a:ext cx="2177540" cy="5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080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2FCE65CC-3265-4F49-BE13-4F9693F1D75A}" type="datetime1">
              <a:rPr lang="en-US" altLang="en-US">
                <a:solidFill>
                  <a:prstClr val="black"/>
                </a:solidFill>
              </a:rPr>
              <a:pPr>
                <a:defRPr/>
              </a:pPr>
              <a:t>11/1/2016</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1373F9BB-A476-4BA4-9A38-73EAD64F5183}"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169080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E2671A16-2338-0C4A-926A-41909069BEAC}" type="datetimeFigureOut">
              <a:rPr lang="en-US"/>
              <a:pPr>
                <a:defRPr/>
              </a:pPr>
              <a:t>11/1/2016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C7D5BFA-CD1D-B043-A64D-B285752D6DF4}" type="slidenum">
              <a:rPr lang="en-US"/>
              <a:pPr>
                <a:defRPr/>
              </a:pPr>
              <a:t>‹#›</a:t>
            </a:fld>
            <a:endParaRPr lang="en-US" dirty="0"/>
          </a:p>
        </p:txBody>
      </p:sp>
    </p:spTree>
    <p:extLst>
      <p:ext uri="{BB962C8B-B14F-4D97-AF65-F5344CB8AC3E}">
        <p14:creationId xmlns:p14="http://schemas.microsoft.com/office/powerpoint/2010/main" val="1431067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0E5BD582-F049-47BB-9DF1-E5F08D4F2E4F}" type="datetime1">
              <a:rPr lang="en-US" altLang="en-US">
                <a:solidFill>
                  <a:prstClr val="black"/>
                </a:solidFill>
              </a:rPr>
              <a:pPr>
                <a:defRPr/>
              </a:pPr>
              <a:t>11/1/2016</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F44E4618-9B4F-4D96-87EF-8B71CA190CE9}"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1319894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5D2FFF82-59DE-4C37-A9EE-21EEF77C8D52}" type="datetime1">
              <a:rPr lang="en-US" altLang="en-US">
                <a:solidFill>
                  <a:prstClr val="black"/>
                </a:solidFill>
              </a:rPr>
              <a:pPr>
                <a:defRPr/>
              </a:pPr>
              <a:t>11/1/2016</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8BCF26D0-A79E-4837-8D30-D665CAF9F368}"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1881191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C982EA74-C56F-4D81-9D8A-3FCD0E3C090F}" type="datetime1">
              <a:rPr lang="en-US" altLang="en-US">
                <a:solidFill>
                  <a:prstClr val="black"/>
                </a:solidFill>
              </a:rPr>
              <a:pPr>
                <a:defRPr/>
              </a:pPr>
              <a:t>11/1/2016</a:t>
            </a:fld>
            <a:endParaRPr lang="en-US" altLang="en-US" dirty="0">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44DF098A-F715-4728-A34A-AAE6FD4C6317}"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35603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5E175E93-2370-4579-87C6-1682525650F4}" type="datetime1">
              <a:rPr lang="en-US" altLang="en-US">
                <a:solidFill>
                  <a:prstClr val="black"/>
                </a:solidFill>
              </a:rPr>
              <a:pPr>
                <a:defRPr/>
              </a:pPr>
              <a:t>11/1/2016</a:t>
            </a:fld>
            <a:endParaRPr lang="en-US" altLang="en-US" dirty="0">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0FB664AC-408A-4259-A2D1-92BCCC1EB9BE}"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2282372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3DD1AF80-7B1E-44BB-B043-0A927C91FBBF}" type="datetime1">
              <a:rPr lang="en-US" altLang="en-US">
                <a:solidFill>
                  <a:prstClr val="black"/>
                </a:solidFill>
              </a:rPr>
              <a:pPr>
                <a:defRPr/>
              </a:pPr>
              <a:t>11/1/2016</a:t>
            </a:fld>
            <a:endParaRPr lang="en-US" altLang="en-US" dirty="0">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1B9AAE40-72B7-43CE-95ED-68629ABEC36D}"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589885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CED8898D-6D5F-4998-87D6-368982DFBB04}" type="datetime1">
              <a:rPr lang="en-US" altLang="en-US">
                <a:solidFill>
                  <a:prstClr val="black"/>
                </a:solidFill>
              </a:rPr>
              <a:pPr>
                <a:defRPr/>
              </a:pPr>
              <a:t>11/1/2016</a:t>
            </a:fld>
            <a:endParaRPr lang="en-US" altLang="en-US"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8B7B567A-429D-44F0-BA19-2E377CDAE8D5}"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3194760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BB894E10-6575-4273-9B75-832D4063356D}" type="datetime1">
              <a:rPr lang="en-US" altLang="en-US">
                <a:solidFill>
                  <a:prstClr val="black"/>
                </a:solidFill>
              </a:rPr>
              <a:pPr>
                <a:defRPr/>
              </a:pPr>
              <a:t>11/1/2016</a:t>
            </a:fld>
            <a:endParaRPr lang="en-US" altLang="en-US" dirty="0">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859B8601-D2FB-462A-82C2-B6EDA0F2F865}"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2430698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B8F9C415-C8A6-439A-9BB3-37E5E9F37116}" type="datetime1">
              <a:rPr lang="en-US" altLang="en-US">
                <a:solidFill>
                  <a:prstClr val="black"/>
                </a:solidFill>
              </a:rPr>
              <a:pPr>
                <a:defRPr/>
              </a:pPr>
              <a:t>11/1/2016</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F4D948EB-E040-429E-A058-1FE9064E3094}"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1658752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E5323635-2AA6-4796-AA1C-5ADCB94F968B}" type="datetime1">
              <a:rPr lang="en-US" altLang="en-US">
                <a:solidFill>
                  <a:prstClr val="black"/>
                </a:solidFill>
              </a:rPr>
              <a:pPr>
                <a:defRPr/>
              </a:pPr>
              <a:t>11/1/2016</a:t>
            </a:fld>
            <a:endParaRPr lang="en-US" alt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Lucida Grande" charset="0"/>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Grande" charset="0"/>
                <a:ea typeface="ＭＳ Ｐゴシック" charset="-128"/>
                <a:cs typeface="+mn-cs"/>
              </a:defRPr>
            </a:lvl1pPr>
          </a:lstStyle>
          <a:p>
            <a:pPr>
              <a:defRPr/>
            </a:pPr>
            <a:fld id="{AE5F9DB4-88DC-4AF5-80D2-E80BD04A783C}"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3225491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07059" cy="1923585"/>
          </a:xfrm>
          <a:prstGeom prst="rect">
            <a:avLst/>
          </a:prstGeom>
        </p:spPr>
      </p:pic>
      <p:sp>
        <p:nvSpPr>
          <p:cNvPr id="9" name="AutoShape 3"/>
          <p:cNvSpPr>
            <a:spLocks noChangeAspect="1" noChangeArrowheads="1" noTextEdit="1"/>
          </p:cNvSpPr>
          <p:nvPr userDrawn="1"/>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grpSp>
        <p:nvGrpSpPr>
          <p:cNvPr id="15" name="Group 14"/>
          <p:cNvGrpSpPr/>
          <p:nvPr userDrawn="1"/>
        </p:nvGrpSpPr>
        <p:grpSpPr>
          <a:xfrm>
            <a:off x="0" y="0"/>
            <a:ext cx="9144000" cy="6858000"/>
            <a:chOff x="0" y="0"/>
            <a:chExt cx="9144000" cy="6858000"/>
          </a:xfrm>
        </p:grpSpPr>
        <p:sp>
          <p:nvSpPr>
            <p:cNvPr id="11" name="Freeform 6"/>
            <p:cNvSpPr>
              <a:spLocks/>
            </p:cNvSpPr>
            <p:nvPr userDrawn="1"/>
          </p:nvSpPr>
          <p:spPr bwMode="auto">
            <a:xfrm>
              <a:off x="4572000" y="0"/>
              <a:ext cx="4572000" cy="1685925"/>
            </a:xfrm>
            <a:custGeom>
              <a:avLst/>
              <a:gdLst>
                <a:gd name="T0" fmla="*/ 2880 w 2880"/>
                <a:gd name="T1" fmla="*/ 0 h 1062"/>
                <a:gd name="T2" fmla="*/ 0 w 2880"/>
                <a:gd name="T3" fmla="*/ 0 h 1062"/>
                <a:gd name="T4" fmla="*/ 112 w 2880"/>
                <a:gd name="T5" fmla="*/ 1062 h 1062"/>
                <a:gd name="T6" fmla="*/ 2880 w 2880"/>
                <a:gd name="T7" fmla="*/ 662 h 1062"/>
                <a:gd name="T8" fmla="*/ 2880 w 2880"/>
                <a:gd name="T9" fmla="*/ 0 h 1062"/>
              </a:gdLst>
              <a:ahLst/>
              <a:cxnLst>
                <a:cxn ang="0">
                  <a:pos x="T0" y="T1"/>
                </a:cxn>
                <a:cxn ang="0">
                  <a:pos x="T2" y="T3"/>
                </a:cxn>
                <a:cxn ang="0">
                  <a:pos x="T4" y="T5"/>
                </a:cxn>
                <a:cxn ang="0">
                  <a:pos x="T6" y="T7"/>
                </a:cxn>
                <a:cxn ang="0">
                  <a:pos x="T8" y="T9"/>
                </a:cxn>
              </a:cxnLst>
              <a:rect l="0" t="0" r="r" b="b"/>
              <a:pathLst>
                <a:path w="2880" h="1062">
                  <a:moveTo>
                    <a:pt x="2880" y="0"/>
                  </a:moveTo>
                  <a:lnTo>
                    <a:pt x="0" y="0"/>
                  </a:lnTo>
                  <a:lnTo>
                    <a:pt x="112" y="1062"/>
                  </a:lnTo>
                  <a:lnTo>
                    <a:pt x="2880" y="662"/>
                  </a:lnTo>
                  <a:lnTo>
                    <a:pt x="2880" y="0"/>
                  </a:lnTo>
                  <a:close/>
                </a:path>
              </a:pathLst>
            </a:custGeom>
            <a:solidFill>
              <a:srgbClr val="002E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12" name="Freeform 7"/>
            <p:cNvSpPr>
              <a:spLocks/>
            </p:cNvSpPr>
            <p:nvPr userDrawn="1"/>
          </p:nvSpPr>
          <p:spPr bwMode="auto">
            <a:xfrm>
              <a:off x="0" y="1050925"/>
              <a:ext cx="9144000" cy="5797550"/>
            </a:xfrm>
            <a:custGeom>
              <a:avLst/>
              <a:gdLst>
                <a:gd name="T0" fmla="*/ 5760 w 5760"/>
                <a:gd name="T1" fmla="*/ 0 h 3652"/>
                <a:gd name="T2" fmla="*/ 0 w 5760"/>
                <a:gd name="T3" fmla="*/ 834 h 3652"/>
                <a:gd name="T4" fmla="*/ 0 w 5760"/>
                <a:gd name="T5" fmla="*/ 2506 h 3652"/>
                <a:gd name="T6" fmla="*/ 4640 w 5760"/>
                <a:gd name="T7" fmla="*/ 3652 h 3652"/>
                <a:gd name="T8" fmla="*/ 5760 w 5760"/>
                <a:gd name="T9" fmla="*/ 3376 h 3652"/>
                <a:gd name="T10" fmla="*/ 5760 w 5760"/>
                <a:gd name="T11" fmla="*/ 0 h 3652"/>
              </a:gdLst>
              <a:ahLst/>
              <a:cxnLst>
                <a:cxn ang="0">
                  <a:pos x="T0" y="T1"/>
                </a:cxn>
                <a:cxn ang="0">
                  <a:pos x="T2" y="T3"/>
                </a:cxn>
                <a:cxn ang="0">
                  <a:pos x="T4" y="T5"/>
                </a:cxn>
                <a:cxn ang="0">
                  <a:pos x="T6" y="T7"/>
                </a:cxn>
                <a:cxn ang="0">
                  <a:pos x="T8" y="T9"/>
                </a:cxn>
                <a:cxn ang="0">
                  <a:pos x="T10" y="T11"/>
                </a:cxn>
              </a:cxnLst>
              <a:rect l="0" t="0" r="r" b="b"/>
              <a:pathLst>
                <a:path w="5760" h="3652">
                  <a:moveTo>
                    <a:pt x="5760" y="0"/>
                  </a:moveTo>
                  <a:lnTo>
                    <a:pt x="0" y="834"/>
                  </a:lnTo>
                  <a:lnTo>
                    <a:pt x="0" y="2506"/>
                  </a:lnTo>
                  <a:lnTo>
                    <a:pt x="4640" y="3652"/>
                  </a:lnTo>
                  <a:lnTo>
                    <a:pt x="5760" y="3376"/>
                  </a:lnTo>
                  <a:lnTo>
                    <a:pt x="5760" y="0"/>
                  </a:lnTo>
                  <a:close/>
                </a:path>
              </a:pathLst>
            </a:custGeom>
            <a:solidFill>
              <a:srgbClr val="008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13" name="Freeform 8"/>
            <p:cNvSpPr>
              <a:spLocks/>
            </p:cNvSpPr>
            <p:nvPr userDrawn="1"/>
          </p:nvSpPr>
          <p:spPr bwMode="auto">
            <a:xfrm>
              <a:off x="0" y="5029200"/>
              <a:ext cx="7407275" cy="1828800"/>
            </a:xfrm>
            <a:custGeom>
              <a:avLst/>
              <a:gdLst>
                <a:gd name="T0" fmla="*/ 0 w 4666"/>
                <a:gd name="T1" fmla="*/ 1152 h 1152"/>
                <a:gd name="T2" fmla="*/ 4666 w 4666"/>
                <a:gd name="T3" fmla="*/ 1152 h 1152"/>
                <a:gd name="T4" fmla="*/ 0 w 4666"/>
                <a:gd name="T5" fmla="*/ 0 h 1152"/>
                <a:gd name="T6" fmla="*/ 0 w 4666"/>
                <a:gd name="T7" fmla="*/ 1152 h 1152"/>
              </a:gdLst>
              <a:ahLst/>
              <a:cxnLst>
                <a:cxn ang="0">
                  <a:pos x="T0" y="T1"/>
                </a:cxn>
                <a:cxn ang="0">
                  <a:pos x="T2" y="T3"/>
                </a:cxn>
                <a:cxn ang="0">
                  <a:pos x="T4" y="T5"/>
                </a:cxn>
                <a:cxn ang="0">
                  <a:pos x="T6" y="T7"/>
                </a:cxn>
              </a:cxnLst>
              <a:rect l="0" t="0" r="r" b="b"/>
              <a:pathLst>
                <a:path w="4666" h="1152">
                  <a:moveTo>
                    <a:pt x="0" y="1152"/>
                  </a:moveTo>
                  <a:lnTo>
                    <a:pt x="4666" y="1152"/>
                  </a:lnTo>
                  <a:lnTo>
                    <a:pt x="0" y="0"/>
                  </a:lnTo>
                  <a:lnTo>
                    <a:pt x="0" y="1152"/>
                  </a:lnTo>
                  <a:close/>
                </a:path>
              </a:pathLst>
            </a:custGeom>
            <a:solidFill>
              <a:srgbClr val="002E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grpSp>
      <p:sp>
        <p:nvSpPr>
          <p:cNvPr id="2" name="Title 1"/>
          <p:cNvSpPr>
            <a:spLocks noGrp="1"/>
          </p:cNvSpPr>
          <p:nvPr userDrawn="1">
            <p:ph type="ctrTitle"/>
          </p:nvPr>
        </p:nvSpPr>
        <p:spPr>
          <a:xfrm>
            <a:off x="685800" y="2679055"/>
            <a:ext cx="7772400" cy="1470025"/>
          </a:xfrm>
        </p:spPr>
        <p:txBody>
          <a:bodyP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userDrawn="1">
            <p:ph type="subTitle" idx="1"/>
          </p:nvPr>
        </p:nvSpPr>
        <p:spPr>
          <a:xfrm>
            <a:off x="1371600" y="4221088"/>
            <a:ext cx="6400800" cy="1752600"/>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99496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300051F-2456-904E-958F-022E8038CECE}" type="datetimeFigureOut">
              <a:rPr lang="en-US"/>
              <a:pPr>
                <a:defRPr/>
              </a:pPr>
              <a:t>11/1/2016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7B275F7-3392-D042-9FCE-88D0A47695BF}" type="slidenum">
              <a:rPr lang="en-US"/>
              <a:pPr>
                <a:defRPr/>
              </a:pPr>
              <a:t>‹#›</a:t>
            </a:fld>
            <a:endParaRPr lang="en-US" dirty="0"/>
          </a:p>
        </p:txBody>
      </p:sp>
    </p:spTree>
    <p:extLst>
      <p:ext uri="{BB962C8B-B14F-4D97-AF65-F5344CB8AC3E}">
        <p14:creationId xmlns:p14="http://schemas.microsoft.com/office/powerpoint/2010/main" val="580617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6683260-91AD-47CD-82A4-F6C1EB64745A}"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79354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A3F577A9-52A0-4D34-9C11-1C501133982F}"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4066573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EBC4D53C-3507-4CD2-98F2-DF16D0F68654}"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1260458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F213C7AB-2047-4815-B797-31C7ACF1F06C}"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99354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5EDB9DA7-B0C9-48CE-9214-50DFFC510CEE}"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3415365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3732EACB-E28D-4882-ADFD-4FCD170CC44C}"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159006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E0BDA8D8-A892-4571-890F-D2A23DC37666}"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2118370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1727C2E9-459E-457E-8AB5-30C950C9B925}"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2431131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1CCBDFDF-CDFF-4CB7-ACC6-8C7D6D87CEAC}"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4267312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9595CDF1-4D38-4D87-9C4E-F3BA9D1D6A03}" type="datetime1">
              <a:rPr lang="en-GB" smtClean="0">
                <a:solidFill>
                  <a:prstClr val="black"/>
                </a:solidFill>
                <a:latin typeface="Calibri"/>
                <a:ea typeface="+mn-ea"/>
                <a:cs typeface="+mn-cs"/>
              </a:rPr>
              <a:pPr defTabSz="914400" fontAlgn="auto">
                <a:spcBef>
                  <a:spcPts val="0"/>
                </a:spcBef>
                <a:spcAft>
                  <a:spcPts val="0"/>
                </a:spcAft>
              </a:pPr>
              <a:t>01/11/2016</a:t>
            </a:fld>
            <a:endParaRPr lang="en-GB"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3A4F90C3-9BC3-49C3-B02E-320A486CA16F}" type="slidenum">
              <a:rPr lang="en-GB" smtClean="0">
                <a:solidFill>
                  <a:prstClr val="black"/>
                </a:solidFill>
                <a:latin typeface="Calibri"/>
                <a:ea typeface="+mn-ea"/>
                <a:cs typeface="+mn-cs"/>
              </a:rPr>
              <a:pPr defTabSz="914400" fontAlgn="auto">
                <a:spcBef>
                  <a:spcPts val="0"/>
                </a:spcBef>
                <a:spcAft>
                  <a:spcPts val="0"/>
                </a:spcAft>
              </a:pPr>
              <a:t>‹#›</a:t>
            </a:fld>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395079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42F180-239F-7843-809D-A6C849988290}" type="datetimeFigureOut">
              <a:rPr lang="en-US"/>
              <a:pPr>
                <a:defRPr/>
              </a:pPr>
              <a:t>11/1/2016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0A7E756-28CB-6144-A8FD-233C29B08DA4}" type="slidenum">
              <a:rPr lang="en-US"/>
              <a:pPr>
                <a:defRPr/>
              </a:pPr>
              <a:t>‹#›</a:t>
            </a:fld>
            <a:endParaRPr lang="en-US" dirty="0"/>
          </a:p>
        </p:txBody>
      </p:sp>
    </p:spTree>
    <p:extLst>
      <p:ext uri="{BB962C8B-B14F-4D97-AF65-F5344CB8AC3E}">
        <p14:creationId xmlns:p14="http://schemas.microsoft.com/office/powerpoint/2010/main" val="31195842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endParaRPr lang="en-US" dirty="0"/>
          </a:p>
        </p:txBody>
      </p:sp>
      <p:sp>
        <p:nvSpPr>
          <p:cNvPr id="3" name="Slide Number Placeholder 2"/>
          <p:cNvSpPr>
            <a:spLocks noGrp="1"/>
          </p:cNvSpPr>
          <p:nvPr>
            <p:ph type="sldNum" sz="quarter" idx="10"/>
          </p:nvPr>
        </p:nvSpPr>
        <p:spPr>
          <a:xfrm>
            <a:off x="16630" y="6487051"/>
            <a:ext cx="2133600" cy="365125"/>
          </a:xfrm>
          <a:prstGeom prst="rect">
            <a:avLst/>
          </a:prstGeom>
        </p:spPr>
        <p:txBody>
          <a:bodyPr/>
          <a:lstStyle/>
          <a:p>
            <a:pPr defTabSz="914400" fontAlgn="auto">
              <a:spcBef>
                <a:spcPts val="0"/>
              </a:spcBef>
              <a:spcAft>
                <a:spcPts val="0"/>
              </a:spcAft>
            </a:pPr>
            <a:fld id="{6008F345-272B-4070-AF26-BA172EEA2059}" type="slidenum">
              <a:rPr lang="en-US" smtClean="0">
                <a:solidFill>
                  <a:srgbClr val="9A9B9C"/>
                </a:solidFill>
                <a:latin typeface="Calibri"/>
                <a:ea typeface="+mn-ea"/>
                <a:cs typeface="+mn-cs"/>
              </a:rPr>
              <a:pPr defTabSz="914400" fontAlgn="auto">
                <a:spcBef>
                  <a:spcPts val="0"/>
                </a:spcBef>
                <a:spcAft>
                  <a:spcPts val="0"/>
                </a:spcAft>
              </a:pPr>
              <a:t>‹#›</a:t>
            </a:fld>
            <a:endParaRPr lang="en-US" dirty="0">
              <a:solidFill>
                <a:srgbClr val="9A9B9C"/>
              </a:solidFill>
              <a:latin typeface="Calibri"/>
              <a:ea typeface="+mn-ea"/>
              <a:cs typeface="+mn-cs"/>
            </a:endParaRPr>
          </a:p>
        </p:txBody>
      </p:sp>
      <p:sp>
        <p:nvSpPr>
          <p:cNvPr id="7" name="Text Placeholder 6"/>
          <p:cNvSpPr>
            <a:spLocks noGrp="1"/>
          </p:cNvSpPr>
          <p:nvPr>
            <p:ph type="body" sz="quarter" idx="11"/>
          </p:nvPr>
        </p:nvSpPr>
        <p:spPr>
          <a:xfrm>
            <a:off x="554182" y="1277472"/>
            <a:ext cx="8035636" cy="4639235"/>
          </a:xfrm>
        </p:spPr>
        <p:txBody>
          <a:bodyPr/>
          <a:lstStyle>
            <a:lvl1pPr marL="305846" marR="0" indent="-305846" algn="l" defTabSz="908647"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lvl1pPr>
            <a:lvl2pPr>
              <a:defRPr/>
            </a:lvl2pPr>
            <a:lvl3pPr>
              <a:defRPr/>
            </a:lvl3pPr>
            <a:lvl4pPr>
              <a:defRPr/>
            </a:lvl4pPr>
          </a:lstStyle>
          <a:p>
            <a:pPr lvl="0"/>
            <a:endParaRPr lang="en-US" dirty="0"/>
          </a:p>
        </p:txBody>
      </p:sp>
    </p:spTree>
    <p:extLst>
      <p:ext uri="{BB962C8B-B14F-4D97-AF65-F5344CB8AC3E}">
        <p14:creationId xmlns:p14="http://schemas.microsoft.com/office/powerpoint/2010/main" val="233213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Pag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138" y="1916832"/>
            <a:ext cx="7345363" cy="1470025"/>
          </a:xfrm>
          <a:prstGeom prst="rect">
            <a:avLst/>
          </a:prstGeom>
        </p:spPr>
        <p:txBody>
          <a:bodyPr rIns="0" anchor="b" anchorCtr="0">
            <a:normAutofit/>
          </a:bodyPr>
          <a:lstStyle>
            <a:lvl1pPr algn="l">
              <a:defRPr sz="3600" b="1">
                <a:solidFill>
                  <a:srgbClr val="3D0A6D"/>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719139" y="3439039"/>
            <a:ext cx="7345362" cy="1230158"/>
          </a:xfrm>
          <a:prstGeom prst="rect">
            <a:avLst/>
          </a:prstGeom>
        </p:spPr>
        <p:txBody>
          <a:bodyPr rIns="0">
            <a:normAutofit/>
          </a:bodyPr>
          <a:lstStyle>
            <a:lvl1pPr marL="0" indent="0" algn="l">
              <a:buNone/>
              <a:defRPr sz="2400" b="1">
                <a:solidFill>
                  <a:srgbClr val="3D0A6D"/>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4" name="Picture 3" descr="RICS-PPT Header-strip.jpg"/>
          <p:cNvPicPr>
            <a:picLocks noChangeAspect="1"/>
          </p:cNvPicPr>
          <p:nvPr userDrawn="1"/>
        </p:nvPicPr>
        <p:blipFill>
          <a:blip r:embed="rId2"/>
          <a:stretch>
            <a:fillRect/>
          </a:stretch>
        </p:blipFill>
        <p:spPr>
          <a:xfrm>
            <a:off x="4572" y="0"/>
            <a:ext cx="9134856" cy="1078992"/>
          </a:xfrm>
          <a:prstGeom prst="rect">
            <a:avLst/>
          </a:prstGeom>
        </p:spPr>
      </p:pic>
      <p:pic>
        <p:nvPicPr>
          <p:cNvPr id="5" name="Picture 4" descr="RICS PPT Footer-strips-corporate.jpg"/>
          <p:cNvPicPr>
            <a:picLocks noChangeAspect="1"/>
          </p:cNvPicPr>
          <p:nvPr userDrawn="1"/>
        </p:nvPicPr>
        <p:blipFill>
          <a:blip r:embed="rId3"/>
          <a:stretch>
            <a:fillRect/>
          </a:stretch>
        </p:blipFill>
        <p:spPr>
          <a:xfrm>
            <a:off x="0" y="5849112"/>
            <a:ext cx="9143999" cy="1008888"/>
          </a:xfrm>
          <a:prstGeom prst="rect">
            <a:avLst/>
          </a:prstGeom>
        </p:spPr>
      </p:pic>
    </p:spTree>
    <p:extLst>
      <p:ext uri="{BB962C8B-B14F-4D97-AF65-F5344CB8AC3E}">
        <p14:creationId xmlns:p14="http://schemas.microsoft.com/office/powerpoint/2010/main" val="1613308456"/>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st level internal page">
    <p:spTree>
      <p:nvGrpSpPr>
        <p:cNvPr id="1" name=""/>
        <p:cNvGrpSpPr/>
        <p:nvPr/>
      </p:nvGrpSpPr>
      <p:grpSpPr>
        <a:xfrm>
          <a:off x="0" y="0"/>
          <a:ext cx="0" cy="0"/>
          <a:chOff x="0" y="0"/>
          <a:chExt cx="0" cy="0"/>
        </a:xfrm>
      </p:grpSpPr>
      <p:pic>
        <p:nvPicPr>
          <p:cNvPr id="9" name="Picture 8" descr="RICS-PPT Header-strip.jpg"/>
          <p:cNvPicPr>
            <a:picLocks noChangeAspect="1"/>
          </p:cNvPicPr>
          <p:nvPr userDrawn="1"/>
        </p:nvPicPr>
        <p:blipFill>
          <a:blip r:embed="rId2"/>
          <a:stretch>
            <a:fillRect/>
          </a:stretch>
        </p:blipFill>
        <p:spPr>
          <a:xfrm>
            <a:off x="4572" y="0"/>
            <a:ext cx="9134856" cy="1078992"/>
          </a:xfrm>
          <a:prstGeom prst="rect">
            <a:avLst/>
          </a:prstGeom>
        </p:spPr>
      </p:pic>
      <p:sp>
        <p:nvSpPr>
          <p:cNvPr id="3" name="Text Placeholder 11"/>
          <p:cNvSpPr>
            <a:spLocks noGrp="1"/>
          </p:cNvSpPr>
          <p:nvPr>
            <p:ph type="body" sz="quarter" idx="13" hasCustomPrompt="1"/>
          </p:nvPr>
        </p:nvSpPr>
        <p:spPr>
          <a:xfrm>
            <a:off x="719139" y="1232757"/>
            <a:ext cx="7967662" cy="468052"/>
          </a:xfrm>
          <a:prstGeom prst="rect">
            <a:avLst/>
          </a:prstGeom>
        </p:spPr>
        <p:txBody>
          <a:bodyPr rIns="0">
            <a:normAutofit/>
          </a:bodyPr>
          <a:lstStyle>
            <a:lvl1pPr marL="0" indent="0">
              <a:buNone/>
              <a:defRPr sz="2000" b="1" baseline="0">
                <a:solidFill>
                  <a:srgbClr val="3D0A6D"/>
                </a:solidFill>
              </a:defRPr>
            </a:lvl1pPr>
            <a:lvl2pPr>
              <a:buNone/>
              <a:defRPr/>
            </a:lvl2pPr>
            <a:lvl3pPr>
              <a:buNone/>
              <a:defRPr/>
            </a:lvl3pPr>
            <a:lvl4pPr>
              <a:buNone/>
              <a:defRPr/>
            </a:lvl4pPr>
            <a:lvl5pPr>
              <a:buNone/>
              <a:defRPr/>
            </a:lvl5pPr>
          </a:lstStyle>
          <a:p>
            <a:pPr lvl="0"/>
            <a:r>
              <a:rPr lang="en-GB" dirty="0"/>
              <a:t>Click to add text</a:t>
            </a:r>
          </a:p>
        </p:txBody>
      </p:sp>
      <p:sp>
        <p:nvSpPr>
          <p:cNvPr id="4" name="Title 1"/>
          <p:cNvSpPr>
            <a:spLocks noGrp="1"/>
          </p:cNvSpPr>
          <p:nvPr>
            <p:ph type="title" hasCustomPrompt="1"/>
          </p:nvPr>
        </p:nvSpPr>
        <p:spPr>
          <a:xfrm>
            <a:off x="719139" y="274638"/>
            <a:ext cx="6625170" cy="586603"/>
          </a:xfrm>
          <a:prstGeom prst="rect">
            <a:avLst/>
          </a:prstGeom>
          <a:ln>
            <a:noFill/>
          </a:ln>
        </p:spPr>
        <p:txBody>
          <a:bodyPr rIns="0" anchor="b" anchorCtr="0">
            <a:normAutofit/>
          </a:bodyPr>
          <a:lstStyle>
            <a:lvl1pPr algn="l">
              <a:defRPr sz="2800" b="1" baseline="0">
                <a:solidFill>
                  <a:srgbClr val="3D0A6D"/>
                </a:solidFill>
                <a:latin typeface="Arial"/>
                <a:cs typeface="Arial"/>
              </a:defRPr>
            </a:lvl1pPr>
          </a:lstStyle>
          <a:p>
            <a:r>
              <a:rPr lang="en-GB" dirty="0"/>
              <a:t>Click to add title</a:t>
            </a:r>
            <a:endParaRPr lang="en-US" dirty="0"/>
          </a:p>
        </p:txBody>
      </p:sp>
      <p:sp>
        <p:nvSpPr>
          <p:cNvPr id="6" name="Text Placeholder 5"/>
          <p:cNvSpPr>
            <a:spLocks noGrp="1"/>
          </p:cNvSpPr>
          <p:nvPr>
            <p:ph type="body" sz="quarter" idx="15"/>
          </p:nvPr>
        </p:nvSpPr>
        <p:spPr>
          <a:xfrm>
            <a:off x="719138" y="1844675"/>
            <a:ext cx="7967662" cy="2448421"/>
          </a:xfrm>
          <a:prstGeom prst="rect">
            <a:avLst/>
          </a:prstGeom>
        </p:spPr>
        <p:txBody>
          <a:bodyPr/>
          <a:lstStyle>
            <a:lvl1pPr marL="271463" indent="-271463">
              <a:buClr>
                <a:srgbClr val="3D0A6D"/>
              </a:buClr>
              <a:buSzPct val="60000"/>
              <a:buFont typeface="Arial" pitchFamily="34" charset="0"/>
              <a:buChar char="►"/>
              <a:defRPr sz="1800">
                <a:solidFill>
                  <a:srgbClr val="36424A"/>
                </a:solidFill>
              </a:defRPr>
            </a:lvl1pPr>
            <a:lvl2pPr marL="627063" indent="-271463">
              <a:buClr>
                <a:srgbClr val="3D0A6D"/>
              </a:buClr>
              <a:buSzPct val="60000"/>
              <a:buFont typeface="Arial" pitchFamily="34" charset="0"/>
              <a:buChar char="►"/>
              <a:defRPr sz="1800">
                <a:solidFill>
                  <a:srgbClr val="36424A"/>
                </a:solidFill>
              </a:defRPr>
            </a:lvl2pPr>
            <a:lvl3pPr marL="982663" indent="-271463">
              <a:buClr>
                <a:srgbClr val="3D0A6D"/>
              </a:buClr>
              <a:buSzPct val="60000"/>
              <a:buFont typeface="Arial" pitchFamily="34" charset="0"/>
              <a:buChar char="►"/>
              <a:defRPr sz="1800">
                <a:solidFill>
                  <a:srgbClr val="36424A"/>
                </a:solidFill>
              </a:defRPr>
            </a:lvl3pPr>
            <a:lvl4pPr marL="1346200" indent="-271463">
              <a:buClr>
                <a:srgbClr val="3D0A6D"/>
              </a:buClr>
              <a:buSzPct val="60000"/>
              <a:buFont typeface="Arial" pitchFamily="34" charset="0"/>
              <a:buChar char="►"/>
              <a:defRPr sz="1800">
                <a:solidFill>
                  <a:srgbClr val="36424A"/>
                </a:solidFill>
              </a:defRPr>
            </a:lvl4pPr>
            <a:lvl5pPr marL="1701800" indent="-271463">
              <a:buClr>
                <a:srgbClr val="3D0A6D"/>
              </a:buClr>
              <a:buSzPct val="60000"/>
              <a:buFont typeface="Arial" pitchFamily="34" charset="0"/>
              <a:buChar char="►"/>
              <a:defRPr sz="1800">
                <a:solidFill>
                  <a:srgbClr val="3642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55868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nd level internal p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6858000"/>
          </a:xfrm>
          <a:prstGeom prst="rect">
            <a:avLst/>
          </a:prstGeom>
        </p:spPr>
        <p:txBody>
          <a:bodyPr anchor="ctr"/>
          <a:lstStyle>
            <a:lvl1pPr algn="ctr">
              <a:buNone/>
              <a:defRPr sz="1000">
                <a:solidFill>
                  <a:srgbClr val="3D0A6D"/>
                </a:solidFill>
              </a:defRPr>
            </a:lvl1pPr>
          </a:lstStyle>
          <a:p>
            <a:r>
              <a:rPr lang="en-GB" dirty="0"/>
              <a:t>Insert image by clicking here</a:t>
            </a:r>
          </a:p>
        </p:txBody>
      </p:sp>
      <p:sp>
        <p:nvSpPr>
          <p:cNvPr id="8" name="Text Placeholder 7"/>
          <p:cNvSpPr>
            <a:spLocks noGrp="1"/>
          </p:cNvSpPr>
          <p:nvPr>
            <p:ph type="body" sz="quarter" idx="15" hasCustomPrompt="1"/>
          </p:nvPr>
        </p:nvSpPr>
        <p:spPr>
          <a:xfrm>
            <a:off x="863600" y="1823823"/>
            <a:ext cx="5448300" cy="780589"/>
          </a:xfrm>
          <a:prstGeom prst="rect">
            <a:avLst/>
          </a:prstGeom>
          <a:solidFill>
            <a:srgbClr val="FFFFFF">
              <a:alpha val="50196"/>
            </a:srgbClr>
          </a:solidFill>
        </p:spPr>
        <p:txBody>
          <a:bodyPr lIns="169200" tIns="169200" rIns="169200" bIns="360000">
            <a:spAutoFit/>
          </a:bodyPr>
          <a:lstStyle>
            <a:lvl1pPr marL="0" indent="0">
              <a:lnSpc>
                <a:spcPct val="100000"/>
              </a:lnSpc>
              <a:spcBef>
                <a:spcPts val="0"/>
              </a:spcBef>
              <a:buNone/>
              <a:defRPr sz="1600" b="0" baseline="0">
                <a:solidFill>
                  <a:srgbClr val="36424A"/>
                </a:solidFill>
              </a:defRPr>
            </a:lvl1pPr>
            <a:lvl2pPr>
              <a:defRPr sz="2800" b="1">
                <a:solidFill>
                  <a:srgbClr val="3D0A6D"/>
                </a:solidFill>
              </a:defRPr>
            </a:lvl2pPr>
            <a:lvl3pPr>
              <a:defRPr sz="2800" b="1">
                <a:solidFill>
                  <a:srgbClr val="3D0A6D"/>
                </a:solidFill>
              </a:defRPr>
            </a:lvl3pPr>
            <a:lvl4pPr>
              <a:defRPr sz="2800" b="1">
                <a:solidFill>
                  <a:srgbClr val="3D0A6D"/>
                </a:solidFill>
              </a:defRPr>
            </a:lvl4pPr>
            <a:lvl5pPr>
              <a:defRPr sz="2800" b="1">
                <a:solidFill>
                  <a:srgbClr val="3D0A6D"/>
                </a:solidFill>
              </a:defRPr>
            </a:lvl5pPr>
          </a:lstStyle>
          <a:p>
            <a:pPr lvl="0"/>
            <a:r>
              <a:rPr lang="en-US" dirty="0"/>
              <a:t>Click to add secondary line text</a:t>
            </a:r>
            <a:endParaRPr lang="en-GB" dirty="0"/>
          </a:p>
        </p:txBody>
      </p:sp>
      <p:sp>
        <p:nvSpPr>
          <p:cNvPr id="11" name="Picture Placeholder 10"/>
          <p:cNvSpPr>
            <a:spLocks noGrp="1"/>
          </p:cNvSpPr>
          <p:nvPr>
            <p:ph type="pic" sz="quarter" idx="11" hasCustomPrompt="1"/>
          </p:nvPr>
        </p:nvSpPr>
        <p:spPr>
          <a:xfrm>
            <a:off x="7563600" y="298800"/>
            <a:ext cx="1224000" cy="612000"/>
          </a:xfrm>
          <a:prstGeom prst="rect">
            <a:avLst/>
          </a:prstGeom>
        </p:spPr>
        <p:txBody>
          <a:bodyPr anchor="ctr"/>
          <a:lstStyle>
            <a:lvl1pPr>
              <a:buNone/>
              <a:defRPr sz="800">
                <a:solidFill>
                  <a:srgbClr val="3D0A6D"/>
                </a:solidFill>
              </a:defRPr>
            </a:lvl1pPr>
          </a:lstStyle>
          <a:p>
            <a:r>
              <a:rPr lang="en-GB" sz="800" dirty="0"/>
              <a:t>Insert white RICS logo here</a:t>
            </a:r>
            <a:endParaRPr lang="en-GB" dirty="0"/>
          </a:p>
        </p:txBody>
      </p:sp>
      <p:sp>
        <p:nvSpPr>
          <p:cNvPr id="7" name="Text Placeholder 6"/>
          <p:cNvSpPr>
            <a:spLocks noGrp="1"/>
          </p:cNvSpPr>
          <p:nvPr>
            <p:ph type="body" sz="quarter" idx="17" hasCustomPrompt="1"/>
          </p:nvPr>
        </p:nvSpPr>
        <p:spPr>
          <a:xfrm>
            <a:off x="863600" y="1089026"/>
            <a:ext cx="5448300" cy="734798"/>
          </a:xfrm>
          <a:prstGeom prst="rect">
            <a:avLst/>
          </a:prstGeom>
          <a:solidFill>
            <a:srgbClr val="FFFFFF">
              <a:alpha val="50000"/>
            </a:srgbClr>
          </a:solidFill>
        </p:spPr>
        <p:txBody>
          <a:bodyPr lIns="169200" tIns="252000" rIns="169200">
            <a:normAutofit/>
          </a:bodyPr>
          <a:lstStyle>
            <a:lvl1pPr marL="0" indent="0">
              <a:lnSpc>
                <a:spcPts val="2200"/>
              </a:lnSpc>
              <a:spcBef>
                <a:spcPts val="0"/>
              </a:spcBef>
              <a:buNone/>
              <a:defRPr sz="2800" b="1">
                <a:solidFill>
                  <a:srgbClr val="3D0A6D"/>
                </a:solidFill>
              </a:defRPr>
            </a:lvl1pPr>
            <a:lvl2pPr>
              <a:buNone/>
              <a:defRPr/>
            </a:lvl2pPr>
            <a:lvl3pPr>
              <a:buNone/>
              <a:defRPr/>
            </a:lvl3pPr>
            <a:lvl4pPr>
              <a:buNone/>
              <a:defRPr/>
            </a:lvl4pPr>
            <a:lvl5pPr>
              <a:buNone/>
              <a:defRPr/>
            </a:lvl5pPr>
          </a:lstStyle>
          <a:p>
            <a:pPr lvl="0"/>
            <a:r>
              <a:rPr lang="en-US" dirty="0"/>
              <a:t>Click to add main image title</a:t>
            </a:r>
            <a:endParaRPr lang="en-GB" dirty="0"/>
          </a:p>
        </p:txBody>
      </p:sp>
    </p:spTree>
    <p:extLst>
      <p:ext uri="{BB962C8B-B14F-4D97-AF65-F5344CB8AC3E}">
        <p14:creationId xmlns:p14="http://schemas.microsoft.com/office/powerpoint/2010/main" val="2972000495"/>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4948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701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7232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711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5317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799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E5916D-5EC0-744C-BD09-01AA88225950}" type="datetimeFigureOut">
              <a:rPr lang="en-US"/>
              <a:pPr>
                <a:defRPr/>
              </a:pPr>
              <a:t>11/1/2016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93F35B6-4DC5-8A43-A9F6-132920FA2309}" type="slidenum">
              <a:rPr lang="en-US"/>
              <a:pPr>
                <a:defRPr/>
              </a:pPr>
              <a:t>‹#›</a:t>
            </a:fld>
            <a:endParaRPr lang="en-US" dirty="0"/>
          </a:p>
        </p:txBody>
      </p:sp>
    </p:spTree>
    <p:extLst>
      <p:ext uri="{BB962C8B-B14F-4D97-AF65-F5344CB8AC3E}">
        <p14:creationId xmlns:p14="http://schemas.microsoft.com/office/powerpoint/2010/main" val="3671438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2088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8371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8478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1937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C08CC-281C-4EE5-A339-BC2FB344C796}"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0F3890B-6DEB-48D6-9263-72DFDD057D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7693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st level internal page">
    <p:spTree>
      <p:nvGrpSpPr>
        <p:cNvPr id="1" name=""/>
        <p:cNvGrpSpPr/>
        <p:nvPr/>
      </p:nvGrpSpPr>
      <p:grpSpPr>
        <a:xfrm>
          <a:off x="0" y="0"/>
          <a:ext cx="0" cy="0"/>
          <a:chOff x="0" y="0"/>
          <a:chExt cx="0" cy="0"/>
        </a:xfrm>
      </p:grpSpPr>
      <p:pic>
        <p:nvPicPr>
          <p:cNvPr id="9" name="Picture 8" descr="RICS-PPT Header-strip.jpg"/>
          <p:cNvPicPr>
            <a:picLocks noChangeAspect="1"/>
          </p:cNvPicPr>
          <p:nvPr userDrawn="1"/>
        </p:nvPicPr>
        <p:blipFill>
          <a:blip r:embed="rId2"/>
          <a:stretch>
            <a:fillRect/>
          </a:stretch>
        </p:blipFill>
        <p:spPr>
          <a:xfrm>
            <a:off x="4572" y="0"/>
            <a:ext cx="9134856" cy="1078992"/>
          </a:xfrm>
          <a:prstGeom prst="rect">
            <a:avLst/>
          </a:prstGeom>
        </p:spPr>
      </p:pic>
      <p:sp>
        <p:nvSpPr>
          <p:cNvPr id="3" name="Text Placeholder 11"/>
          <p:cNvSpPr>
            <a:spLocks noGrp="1"/>
          </p:cNvSpPr>
          <p:nvPr>
            <p:ph type="body" sz="quarter" idx="13" hasCustomPrompt="1"/>
          </p:nvPr>
        </p:nvSpPr>
        <p:spPr>
          <a:xfrm>
            <a:off x="719139" y="1232757"/>
            <a:ext cx="7967662" cy="468052"/>
          </a:xfrm>
          <a:prstGeom prst="rect">
            <a:avLst/>
          </a:prstGeom>
        </p:spPr>
        <p:txBody>
          <a:bodyPr rIns="0">
            <a:normAutofit/>
          </a:bodyPr>
          <a:lstStyle>
            <a:lvl1pPr marL="0" indent="0">
              <a:buNone/>
              <a:defRPr sz="2000" b="1" baseline="0">
                <a:solidFill>
                  <a:srgbClr val="3D0A6D"/>
                </a:solidFill>
              </a:defRPr>
            </a:lvl1pPr>
            <a:lvl2pPr>
              <a:buNone/>
              <a:defRPr/>
            </a:lvl2pPr>
            <a:lvl3pPr>
              <a:buNone/>
              <a:defRPr/>
            </a:lvl3pPr>
            <a:lvl4pPr>
              <a:buNone/>
              <a:defRPr/>
            </a:lvl4pPr>
            <a:lvl5pPr>
              <a:buNone/>
              <a:defRPr/>
            </a:lvl5pPr>
          </a:lstStyle>
          <a:p>
            <a:pPr lvl="0"/>
            <a:r>
              <a:rPr lang="en-GB" dirty="0"/>
              <a:t>Click to add text</a:t>
            </a:r>
          </a:p>
        </p:txBody>
      </p:sp>
      <p:sp>
        <p:nvSpPr>
          <p:cNvPr id="4" name="Title 1"/>
          <p:cNvSpPr>
            <a:spLocks noGrp="1"/>
          </p:cNvSpPr>
          <p:nvPr>
            <p:ph type="title" hasCustomPrompt="1"/>
          </p:nvPr>
        </p:nvSpPr>
        <p:spPr>
          <a:xfrm>
            <a:off x="719139" y="274638"/>
            <a:ext cx="6625170" cy="586603"/>
          </a:xfrm>
          <a:prstGeom prst="rect">
            <a:avLst/>
          </a:prstGeom>
          <a:ln>
            <a:noFill/>
          </a:ln>
        </p:spPr>
        <p:txBody>
          <a:bodyPr rIns="0" anchor="b" anchorCtr="0">
            <a:normAutofit/>
          </a:bodyPr>
          <a:lstStyle>
            <a:lvl1pPr algn="l">
              <a:defRPr sz="2800" b="1" baseline="0">
                <a:solidFill>
                  <a:srgbClr val="3D0A6D"/>
                </a:solidFill>
                <a:latin typeface="Arial"/>
                <a:cs typeface="Arial"/>
              </a:defRPr>
            </a:lvl1pPr>
          </a:lstStyle>
          <a:p>
            <a:r>
              <a:rPr lang="en-GB" dirty="0"/>
              <a:t>Click to add title</a:t>
            </a:r>
            <a:endParaRPr lang="en-US" dirty="0"/>
          </a:p>
        </p:txBody>
      </p:sp>
      <p:sp>
        <p:nvSpPr>
          <p:cNvPr id="6" name="Text Placeholder 5"/>
          <p:cNvSpPr>
            <a:spLocks noGrp="1"/>
          </p:cNvSpPr>
          <p:nvPr>
            <p:ph type="body" sz="quarter" idx="15"/>
          </p:nvPr>
        </p:nvSpPr>
        <p:spPr>
          <a:xfrm>
            <a:off x="719138" y="1844675"/>
            <a:ext cx="7967662" cy="2448421"/>
          </a:xfrm>
          <a:prstGeom prst="rect">
            <a:avLst/>
          </a:prstGeom>
        </p:spPr>
        <p:txBody>
          <a:bodyPr/>
          <a:lstStyle>
            <a:lvl1pPr marL="271463" indent="-271463">
              <a:buClr>
                <a:srgbClr val="3D0A6D"/>
              </a:buClr>
              <a:buSzPct val="60000"/>
              <a:buFont typeface="Arial" pitchFamily="34" charset="0"/>
              <a:buChar char="►"/>
              <a:defRPr sz="1800">
                <a:solidFill>
                  <a:srgbClr val="36424A"/>
                </a:solidFill>
              </a:defRPr>
            </a:lvl1pPr>
            <a:lvl2pPr marL="627063" indent="-271463">
              <a:buClr>
                <a:srgbClr val="3D0A6D"/>
              </a:buClr>
              <a:buSzPct val="60000"/>
              <a:buFont typeface="Arial" pitchFamily="34" charset="0"/>
              <a:buChar char="►"/>
              <a:defRPr sz="1800">
                <a:solidFill>
                  <a:srgbClr val="36424A"/>
                </a:solidFill>
              </a:defRPr>
            </a:lvl2pPr>
            <a:lvl3pPr marL="982663" indent="-271463">
              <a:buClr>
                <a:srgbClr val="3D0A6D"/>
              </a:buClr>
              <a:buSzPct val="60000"/>
              <a:buFont typeface="Arial" pitchFamily="34" charset="0"/>
              <a:buChar char="►"/>
              <a:defRPr sz="1800">
                <a:solidFill>
                  <a:srgbClr val="36424A"/>
                </a:solidFill>
              </a:defRPr>
            </a:lvl3pPr>
            <a:lvl4pPr marL="1346200" indent="-271463">
              <a:buClr>
                <a:srgbClr val="3D0A6D"/>
              </a:buClr>
              <a:buSzPct val="60000"/>
              <a:buFont typeface="Arial" pitchFamily="34" charset="0"/>
              <a:buChar char="►"/>
              <a:defRPr sz="1800">
                <a:solidFill>
                  <a:srgbClr val="36424A"/>
                </a:solidFill>
              </a:defRPr>
            </a:lvl4pPr>
            <a:lvl5pPr marL="1701800" indent="-271463">
              <a:buClr>
                <a:srgbClr val="3D0A6D"/>
              </a:buClr>
              <a:buSzPct val="60000"/>
              <a:buFont typeface="Arial" pitchFamily="34" charset="0"/>
              <a:buChar char="►"/>
              <a:defRPr sz="1800">
                <a:solidFill>
                  <a:srgbClr val="3642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8548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1st level internal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34856" cy="1078992"/>
          </a:xfrm>
          <a:prstGeom prst="rect">
            <a:avLst/>
          </a:prstGeom>
        </p:spPr>
      </p:pic>
      <p:sp>
        <p:nvSpPr>
          <p:cNvPr id="4" name="Title 1"/>
          <p:cNvSpPr>
            <a:spLocks noGrp="1"/>
          </p:cNvSpPr>
          <p:nvPr>
            <p:ph type="title" hasCustomPrompt="1"/>
          </p:nvPr>
        </p:nvSpPr>
        <p:spPr>
          <a:xfrm>
            <a:off x="719139" y="274638"/>
            <a:ext cx="6625170" cy="586603"/>
          </a:xfrm>
          <a:prstGeom prst="rect">
            <a:avLst/>
          </a:prstGeom>
          <a:ln>
            <a:noFill/>
          </a:ln>
        </p:spPr>
        <p:txBody>
          <a:bodyPr rIns="0" anchor="b" anchorCtr="0">
            <a:normAutofit/>
          </a:bodyPr>
          <a:lstStyle>
            <a:lvl1pPr algn="l">
              <a:defRPr sz="2800" b="1" baseline="0">
                <a:solidFill>
                  <a:srgbClr val="4D3069"/>
                </a:solidFill>
                <a:latin typeface="Arial"/>
                <a:cs typeface="Arial"/>
              </a:defRPr>
            </a:lvl1pPr>
          </a:lstStyle>
          <a:p>
            <a:r>
              <a:rPr lang="en-GB" dirty="0"/>
              <a:t>Click to add title</a:t>
            </a:r>
            <a:endParaRPr lang="en-US" dirty="0"/>
          </a:p>
        </p:txBody>
      </p:sp>
      <p:sp>
        <p:nvSpPr>
          <p:cNvPr id="6" name="Text Placeholder 5"/>
          <p:cNvSpPr>
            <a:spLocks noGrp="1"/>
          </p:cNvSpPr>
          <p:nvPr>
            <p:ph type="body" sz="quarter" idx="15"/>
          </p:nvPr>
        </p:nvSpPr>
        <p:spPr>
          <a:xfrm>
            <a:off x="719138" y="1235075"/>
            <a:ext cx="7967662" cy="2448421"/>
          </a:xfrm>
          <a:prstGeom prst="rect">
            <a:avLst/>
          </a:prstGeom>
        </p:spPr>
        <p:txBody>
          <a:bodyPr/>
          <a:lstStyle>
            <a:lvl1pPr marL="271463" indent="-271463">
              <a:buClr>
                <a:srgbClr val="4D3069"/>
              </a:buClr>
              <a:buSzPct val="60000"/>
              <a:buFont typeface="Arial" pitchFamily="34" charset="0"/>
              <a:buChar char="►"/>
              <a:defRPr sz="1800">
                <a:solidFill>
                  <a:srgbClr val="36424A"/>
                </a:solidFill>
              </a:defRPr>
            </a:lvl1pPr>
            <a:lvl2pPr marL="627063" indent="-271463">
              <a:buClr>
                <a:srgbClr val="4D3069"/>
              </a:buClr>
              <a:buSzPct val="60000"/>
              <a:buFont typeface="Arial" pitchFamily="34" charset="0"/>
              <a:buChar char="►"/>
              <a:defRPr sz="1800">
                <a:solidFill>
                  <a:srgbClr val="36424A"/>
                </a:solidFill>
              </a:defRPr>
            </a:lvl2pPr>
            <a:lvl3pPr marL="982663" indent="-271463">
              <a:buClr>
                <a:srgbClr val="4D3069"/>
              </a:buClr>
              <a:buSzPct val="60000"/>
              <a:buFont typeface="Arial" pitchFamily="34" charset="0"/>
              <a:buChar char="►"/>
              <a:defRPr sz="1800">
                <a:solidFill>
                  <a:srgbClr val="36424A"/>
                </a:solidFill>
              </a:defRPr>
            </a:lvl3pPr>
            <a:lvl4pPr marL="1346200" indent="-271463">
              <a:buClr>
                <a:srgbClr val="4D3069"/>
              </a:buClr>
              <a:buSzPct val="60000"/>
              <a:buFont typeface="Arial" pitchFamily="34" charset="0"/>
              <a:buChar char="►"/>
              <a:defRPr sz="1800">
                <a:solidFill>
                  <a:srgbClr val="36424A"/>
                </a:solidFill>
              </a:defRPr>
            </a:lvl4pPr>
            <a:lvl5pPr marL="1701800" indent="-271463">
              <a:buClr>
                <a:srgbClr val="4D3069"/>
              </a:buClr>
              <a:buSzPct val="60000"/>
              <a:buFont typeface="Arial" pitchFamily="34" charset="0"/>
              <a:buChar char="►"/>
              <a:defRPr sz="1800">
                <a:solidFill>
                  <a:srgbClr val="3642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1206515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9809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3575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052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448E14D-265C-0949-8295-82938985104D}" type="datetimeFigureOut">
              <a:rPr lang="en-US"/>
              <a:pPr>
                <a:defRPr/>
              </a:pPr>
              <a:t>11/1/2016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0F750F0-6597-6D44-BE05-0F01483514E8}" type="slidenum">
              <a:rPr lang="en-US"/>
              <a:pPr>
                <a:defRPr/>
              </a:pPr>
              <a:t>‹#›</a:t>
            </a:fld>
            <a:endParaRPr lang="en-US" dirty="0"/>
          </a:p>
        </p:txBody>
      </p:sp>
    </p:spTree>
    <p:extLst>
      <p:ext uri="{BB962C8B-B14F-4D97-AF65-F5344CB8AC3E}">
        <p14:creationId xmlns:p14="http://schemas.microsoft.com/office/powerpoint/2010/main" val="2061911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0506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0953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09483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0769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472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8544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7010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2B36A9-B1FD-43A7-AFD6-596C15242013}" type="datetimeFigureOut">
              <a:rPr lang="en-GB" smtClean="0">
                <a:solidFill>
                  <a:prstClr val="black">
                    <a:tint val="75000"/>
                  </a:prstClr>
                </a:solidFill>
              </a:rPr>
              <a:pPr/>
              <a:t>01/11/2016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35F420D-2985-47B0-9A72-1DA5663F3E7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19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HM Treas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23" y="549275"/>
            <a:ext cx="136134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027"/>
          <p:cNvSpPr>
            <a:spLocks noGrp="1" noChangeArrowheads="1"/>
          </p:cNvSpPr>
          <p:nvPr>
            <p:ph type="ctrTitle"/>
          </p:nvPr>
        </p:nvSpPr>
        <p:spPr>
          <a:xfrm>
            <a:off x="533400" y="2020392"/>
            <a:ext cx="5500916" cy="656590"/>
          </a:xfrm>
          <a:solidFill>
            <a:schemeClr val="bg1"/>
          </a:solidFill>
          <a:ln w="9525">
            <a:noFill/>
            <a:miter lim="800000"/>
            <a:headEnd/>
            <a:tailEnd/>
          </a:ln>
          <a:effectLst>
            <a:outerShdw dist="38100" dir="5400000" algn="ctr" rotWithShape="0">
              <a:schemeClr val="tx2"/>
            </a:outerShdw>
          </a:effectLst>
        </p:spPr>
        <p:txBody>
          <a:bodyPr lIns="90000" rIns="360000">
            <a:spAutoFit/>
          </a:bodyPr>
          <a:lstStyle>
            <a:lvl1pPr marL="0" indent="0" algn="l" rtl="0" eaLnBrk="0" fontAlgn="base" hangingPunct="0">
              <a:lnSpc>
                <a:spcPts val="2215"/>
              </a:lnSpc>
              <a:spcBef>
                <a:spcPct val="50000"/>
              </a:spcBef>
              <a:spcAft>
                <a:spcPct val="0"/>
              </a:spcAft>
              <a:buSzPct val="85000"/>
              <a:buFont typeface="Arial" charset="0"/>
              <a:defRPr lang="en-US" sz="2585" b="1" u="none">
                <a:solidFill>
                  <a:srgbClr val="C41200"/>
                </a:solidFill>
                <a:latin typeface="+mj-lt"/>
                <a:ea typeface="+mn-ea"/>
                <a:cs typeface="+mn-cs"/>
              </a:defRPr>
            </a:lvl1pPr>
          </a:lstStyle>
          <a:p>
            <a:r>
              <a:rPr lang="en-US"/>
              <a:t>Click to edit Master title style</a:t>
            </a:r>
          </a:p>
        </p:txBody>
      </p:sp>
      <p:sp>
        <p:nvSpPr>
          <p:cNvPr id="50182" name="Rectangle 1030"/>
          <p:cNvSpPr>
            <a:spLocks noGrp="1" noChangeArrowheads="1"/>
          </p:cNvSpPr>
          <p:nvPr>
            <p:ph type="subTitle" sz="quarter" idx="1"/>
          </p:nvPr>
        </p:nvSpPr>
        <p:spPr>
          <a:xfrm>
            <a:off x="609600" y="3068961"/>
            <a:ext cx="5424716" cy="374461"/>
          </a:xfrm>
        </p:spPr>
        <p:txBody>
          <a:bodyPr>
            <a:spAutoFit/>
          </a:bodyPr>
          <a:lstStyle>
            <a:lvl1pPr marL="0" indent="0" algn="l">
              <a:defRPr sz="2215">
                <a:solidFill>
                  <a:srgbClr val="C41200"/>
                </a:solidFill>
              </a:defRPr>
            </a:lvl1pPr>
          </a:lstStyle>
          <a:p>
            <a:r>
              <a:rPr lang="en-US"/>
              <a:t>Click to edit Master subtitle style</a:t>
            </a:r>
            <a:endParaRPr lang="en-GB"/>
          </a:p>
        </p:txBody>
      </p:sp>
      <p:sp>
        <p:nvSpPr>
          <p:cNvPr id="5" name="Rectangle 1032"/>
          <p:cNvSpPr>
            <a:spLocks noGrp="1" noChangeArrowheads="1"/>
          </p:cNvSpPr>
          <p:nvPr>
            <p:ph type="ftr" sz="quarter" idx="10"/>
          </p:nvPr>
        </p:nvSpPr>
        <p:spPr>
          <a:xfrm>
            <a:off x="457200" y="6400800"/>
            <a:ext cx="8229600" cy="228600"/>
          </a:xfrm>
          <a:prstGeom prst="rect">
            <a:avLst/>
          </a:prstGeom>
        </p:spPr>
        <p:txBody>
          <a:bodyPr/>
          <a:lstStyle>
            <a:lvl1pPr eaLnBrk="1" hangingPunct="1">
              <a:defRPr dirty="0">
                <a:latin typeface="Arial" charset="0"/>
              </a:defRPr>
            </a:lvl1pPr>
          </a:lstStyle>
          <a:p>
            <a:pPr defTabSz="844083">
              <a:defRPr/>
            </a:pPr>
            <a:endParaRPr lang="en-US" sz="2954">
              <a:solidFill>
                <a:srgbClr val="000000"/>
              </a:solidFill>
              <a:ea typeface="+mn-ea"/>
              <a:cs typeface="+mn-cs"/>
            </a:endParaRPr>
          </a:p>
        </p:txBody>
      </p:sp>
    </p:spTree>
    <p:extLst>
      <p:ext uri="{BB962C8B-B14F-4D97-AF65-F5344CB8AC3E}">
        <p14:creationId xmlns:p14="http://schemas.microsoft.com/office/powerpoint/2010/main" val="3327887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7"/>
          <p:cNvSpPr>
            <a:spLocks noGrp="1" noChangeArrowheads="1"/>
          </p:cNvSpPr>
          <p:nvPr>
            <p:ph type="sldNum" sz="quarter" idx="10"/>
          </p:nvPr>
        </p:nvSpPr>
        <p:spPr>
          <a:ln/>
        </p:spPr>
        <p:txBody>
          <a:bodyPr/>
          <a:lstStyle>
            <a:lvl1pPr>
              <a:defRPr/>
            </a:lvl1pPr>
          </a:lstStyle>
          <a:p>
            <a:pPr>
              <a:defRPr/>
            </a:pPr>
            <a:fld id="{2FC12170-B0DD-4566-ADE7-116C7948FA3F}" type="slidenum">
              <a:rPr lang="en-US"/>
              <a:pPr>
                <a:defRPr/>
              </a:pPr>
              <a:t>‹#›</a:t>
            </a:fld>
            <a:endParaRPr lang="en-US"/>
          </a:p>
        </p:txBody>
      </p:sp>
    </p:spTree>
    <p:extLst>
      <p:ext uri="{BB962C8B-B14F-4D97-AF65-F5344CB8AC3E}">
        <p14:creationId xmlns:p14="http://schemas.microsoft.com/office/powerpoint/2010/main" val="299461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2BB0D560-34E3-C34F-A330-2211F2AD7E45}" type="datetimeFigureOut">
              <a:rPr lang="en-US"/>
              <a:pPr>
                <a:defRPr/>
              </a:pPr>
              <a:t>11/1/2016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4401469-9A00-5F4D-9C1B-EFE7A0E63F43}" type="slidenum">
              <a:rPr lang="en-US"/>
              <a:pPr>
                <a:defRPr/>
              </a:pPr>
              <a:t>‹#›</a:t>
            </a:fld>
            <a:endParaRPr lang="en-US" dirty="0"/>
          </a:p>
        </p:txBody>
      </p:sp>
    </p:spTree>
    <p:extLst>
      <p:ext uri="{BB962C8B-B14F-4D97-AF65-F5344CB8AC3E}">
        <p14:creationId xmlns:p14="http://schemas.microsoft.com/office/powerpoint/2010/main" val="3687647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folHlink"/>
        </a:solidFill>
        <a:effectLst/>
      </p:bgPr>
    </p:bg>
    <p:spTree>
      <p:nvGrpSpPr>
        <p:cNvPr id="1" name=""/>
        <p:cNvGrpSpPr/>
        <p:nvPr/>
      </p:nvGrpSpPr>
      <p:grpSpPr>
        <a:xfrm>
          <a:off x="0" y="0"/>
          <a:ext cx="0" cy="0"/>
          <a:chOff x="0" y="0"/>
          <a:chExt cx="0" cy="0"/>
        </a:xfrm>
      </p:grpSpPr>
      <p:pic>
        <p:nvPicPr>
          <p:cNvPr id="4" name="Picture 19" descr="4x3covers 26Oct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p:cNvSpPr>
            <a:spLocks/>
          </p:cNvSpPr>
          <p:nvPr/>
        </p:nvSpPr>
        <p:spPr bwMode="auto">
          <a:xfrm>
            <a:off x="-6350" y="0"/>
            <a:ext cx="9163050" cy="6858000"/>
          </a:xfrm>
          <a:custGeom>
            <a:avLst/>
            <a:gdLst>
              <a:gd name="T0" fmla="*/ 0 w 5772"/>
              <a:gd name="T1" fmla="*/ 0 h 4320"/>
              <a:gd name="T2" fmla="*/ 9163050 w 5772"/>
              <a:gd name="T3" fmla="*/ 0 h 4320"/>
              <a:gd name="T4" fmla="*/ 9163050 w 5772"/>
              <a:gd name="T5" fmla="*/ 6858000 h 4320"/>
              <a:gd name="T6" fmla="*/ 7558088 w 5772"/>
              <a:gd name="T7" fmla="*/ 6854825 h 4320"/>
              <a:gd name="T8" fmla="*/ 8813800 w 5772"/>
              <a:gd name="T9" fmla="*/ 942975 h 4320"/>
              <a:gd name="T10" fmla="*/ 6977063 w 5772"/>
              <a:gd name="T11" fmla="*/ 457200 h 4320"/>
              <a:gd name="T12" fmla="*/ 0 w 5772"/>
              <a:gd name="T13" fmla="*/ 457200 h 4320"/>
              <a:gd name="T14" fmla="*/ 0 w 5772"/>
              <a:gd name="T15" fmla="*/ 0 h 43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72" h="4320">
                <a:moveTo>
                  <a:pt x="0" y="0"/>
                </a:moveTo>
                <a:lnTo>
                  <a:pt x="5772" y="0"/>
                </a:lnTo>
                <a:lnTo>
                  <a:pt x="5772" y="4320"/>
                </a:lnTo>
                <a:lnTo>
                  <a:pt x="4761" y="4318"/>
                </a:lnTo>
                <a:lnTo>
                  <a:pt x="5552" y="594"/>
                </a:lnTo>
                <a:lnTo>
                  <a:pt x="4395" y="288"/>
                </a:lnTo>
                <a:lnTo>
                  <a:pt x="0" y="288"/>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pic>
        <p:nvPicPr>
          <p:cNvPr id="6" name="Picture 16" descr="Big PageTo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8" y="173038"/>
            <a:ext cx="2060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ctrTitle"/>
          </p:nvPr>
        </p:nvSpPr>
        <p:spPr>
          <a:xfrm>
            <a:off x="369888" y="3159125"/>
            <a:ext cx="8305800" cy="2047875"/>
          </a:xfrm>
        </p:spPr>
        <p:txBody>
          <a:bodyPr anchor="t"/>
          <a:lstStyle>
            <a:lvl1pPr>
              <a:lnSpc>
                <a:spcPts val="7800"/>
              </a:lnSpc>
              <a:defRPr sz="7800"/>
            </a:lvl1pPr>
          </a:lstStyle>
          <a:p>
            <a:r>
              <a:rPr lang="en-GB"/>
              <a:t>Click to edit Master title style</a:t>
            </a:r>
          </a:p>
        </p:txBody>
      </p:sp>
      <p:sp>
        <p:nvSpPr>
          <p:cNvPr id="61443" name="Rectangle 3"/>
          <p:cNvSpPr>
            <a:spLocks noGrp="1" noChangeArrowheads="1"/>
          </p:cNvSpPr>
          <p:nvPr>
            <p:ph type="subTitle" idx="1"/>
          </p:nvPr>
        </p:nvSpPr>
        <p:spPr>
          <a:xfrm>
            <a:off x="449263" y="5429250"/>
            <a:ext cx="7110412" cy="314325"/>
          </a:xfrm>
        </p:spPr>
        <p:txBody>
          <a:bodyPr/>
          <a:lstStyle>
            <a:lvl1pPr marL="0" indent="0">
              <a:lnSpc>
                <a:spcPts val="2300"/>
              </a:lnSpc>
              <a:spcAft>
                <a:spcPct val="0"/>
              </a:spcAft>
              <a:buFontTx/>
              <a:buNone/>
              <a:defRPr sz="2200" i="1">
                <a:solidFill>
                  <a:schemeClr val="tx2"/>
                </a:solidFill>
              </a:defRPr>
            </a:lvl1pPr>
          </a:lstStyle>
          <a:p>
            <a:r>
              <a:rPr lang="en-GB"/>
              <a:t>Click to edit Master subtitle style</a:t>
            </a:r>
          </a:p>
        </p:txBody>
      </p:sp>
      <p:sp>
        <p:nvSpPr>
          <p:cNvPr id="7" name="Rectangle 5"/>
          <p:cNvSpPr>
            <a:spLocks noGrp="1" noChangeArrowheads="1"/>
          </p:cNvSpPr>
          <p:nvPr>
            <p:ph type="ftr" sz="quarter" idx="10"/>
          </p:nvPr>
        </p:nvSpPr>
        <p:spPr>
          <a:xfrm>
            <a:off x="427038" y="6534150"/>
            <a:ext cx="2895600" cy="158750"/>
          </a:xfrm>
        </p:spPr>
        <p:txBody>
          <a:bodyPr/>
          <a:lstStyle>
            <a:lvl1pPr>
              <a:defRPr>
                <a:solidFill>
                  <a:schemeClr val="tx2"/>
                </a:solidFill>
              </a:defRPr>
            </a:lvl1pPr>
          </a:lstStyle>
          <a:p>
            <a:pPr>
              <a:defRPr/>
            </a:pPr>
            <a:r>
              <a:rPr lang="en-GB"/>
              <a:t>Create your footer by changing copy in the Header and Footer section</a:t>
            </a:r>
          </a:p>
        </p:txBody>
      </p:sp>
      <p:sp>
        <p:nvSpPr>
          <p:cNvPr id="8" name="Rectangle 6"/>
          <p:cNvSpPr>
            <a:spLocks noGrp="1" noChangeArrowheads="1"/>
          </p:cNvSpPr>
          <p:nvPr>
            <p:ph type="sldNum" sz="quarter" idx="11"/>
          </p:nvPr>
        </p:nvSpPr>
        <p:spPr>
          <a:xfrm>
            <a:off x="8534400" y="6534150"/>
            <a:ext cx="346075" cy="158750"/>
          </a:xfrm>
        </p:spPr>
        <p:txBody>
          <a:bodyPr/>
          <a:lstStyle>
            <a:lvl1pPr>
              <a:defRPr>
                <a:solidFill>
                  <a:schemeClr val="tx1"/>
                </a:solidFill>
              </a:defRPr>
            </a:lvl1pPr>
          </a:lstStyle>
          <a:p>
            <a:fld id="{85EF9E3D-C3D1-42C0-9445-C60B76CC7643}" type="slidenum">
              <a:rPr lang="en-GB" altLang="en-US"/>
              <a:pPr/>
              <a:t>‹#›</a:t>
            </a:fld>
            <a:endParaRPr lang="en-GB" altLang="en-US"/>
          </a:p>
        </p:txBody>
      </p:sp>
      <p:sp>
        <p:nvSpPr>
          <p:cNvPr id="9" name="Rectangle 4"/>
          <p:cNvSpPr>
            <a:spLocks noGrp="1" noChangeArrowheads="1"/>
          </p:cNvSpPr>
          <p:nvPr>
            <p:ph type="dt" sz="half" idx="12"/>
          </p:nvPr>
        </p:nvSpPr>
        <p:spPr>
          <a:xfrm>
            <a:off x="449263" y="5786438"/>
            <a:ext cx="7110412" cy="360362"/>
          </a:xfrm>
        </p:spPr>
        <p:txBody>
          <a:bodyPr/>
          <a:lstStyle>
            <a:lvl1pPr>
              <a:lnSpc>
                <a:spcPts val="2300"/>
              </a:lnSpc>
              <a:defRPr sz="2200" i="1">
                <a:solidFill>
                  <a:schemeClr val="tx2"/>
                </a:solidFill>
              </a:defRPr>
            </a:lvl1pPr>
          </a:lstStyle>
          <a:p>
            <a:pPr>
              <a:defRPr/>
            </a:pPr>
            <a:r>
              <a:rPr lang="en-GB"/>
              <a:t>Date 00.00.00</a:t>
            </a:r>
          </a:p>
        </p:txBody>
      </p:sp>
    </p:spTree>
    <p:extLst>
      <p:ext uri="{BB962C8B-B14F-4D97-AF65-F5344CB8AC3E}">
        <p14:creationId xmlns:p14="http://schemas.microsoft.com/office/powerpoint/2010/main" val="1102259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22"/>
          <p:cNvSpPr>
            <a:spLocks noGrp="1" noChangeArrowheads="1"/>
          </p:cNvSpPr>
          <p:nvPr>
            <p:ph type="sldNum" sz="quarter" idx="12"/>
          </p:nvPr>
        </p:nvSpPr>
        <p:spPr>
          <a:ln/>
        </p:spPr>
        <p:txBody>
          <a:bodyPr/>
          <a:lstStyle>
            <a:lvl1pPr>
              <a:defRPr/>
            </a:lvl1pPr>
          </a:lstStyle>
          <a:p>
            <a:fld id="{AA9AFC31-CE7B-4E9E-88FE-80744A009FDA}" type="slidenum">
              <a:rPr lang="en-GB" altLang="en-US"/>
              <a:pPr/>
              <a:t>‹#›</a:t>
            </a:fld>
            <a:endParaRPr lang="en-GB" altLang="en-US"/>
          </a:p>
        </p:txBody>
      </p:sp>
    </p:spTree>
    <p:extLst>
      <p:ext uri="{BB962C8B-B14F-4D97-AF65-F5344CB8AC3E}">
        <p14:creationId xmlns:p14="http://schemas.microsoft.com/office/powerpoint/2010/main" val="1482812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22"/>
          <p:cNvSpPr>
            <a:spLocks noGrp="1" noChangeArrowheads="1"/>
          </p:cNvSpPr>
          <p:nvPr>
            <p:ph type="sldNum" sz="quarter" idx="12"/>
          </p:nvPr>
        </p:nvSpPr>
        <p:spPr>
          <a:ln/>
        </p:spPr>
        <p:txBody>
          <a:bodyPr/>
          <a:lstStyle>
            <a:lvl1pPr>
              <a:defRPr/>
            </a:lvl1pPr>
          </a:lstStyle>
          <a:p>
            <a:fld id="{86547F85-45B5-420C-95CC-1F23C602B04D}" type="slidenum">
              <a:rPr lang="en-GB" altLang="en-US"/>
              <a:pPr/>
              <a:t>‹#›</a:t>
            </a:fld>
            <a:endParaRPr lang="en-GB" altLang="en-US"/>
          </a:p>
        </p:txBody>
      </p:sp>
    </p:spTree>
    <p:extLst>
      <p:ext uri="{BB962C8B-B14F-4D97-AF65-F5344CB8AC3E}">
        <p14:creationId xmlns:p14="http://schemas.microsoft.com/office/powerpoint/2010/main" val="4162708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9263" y="1792288"/>
            <a:ext cx="40449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792288"/>
            <a:ext cx="4046537"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22"/>
          <p:cNvSpPr>
            <a:spLocks noGrp="1" noChangeArrowheads="1"/>
          </p:cNvSpPr>
          <p:nvPr>
            <p:ph type="sldNum" sz="quarter" idx="12"/>
          </p:nvPr>
        </p:nvSpPr>
        <p:spPr>
          <a:ln/>
        </p:spPr>
        <p:txBody>
          <a:bodyPr/>
          <a:lstStyle>
            <a:lvl1pPr>
              <a:defRPr/>
            </a:lvl1pPr>
          </a:lstStyle>
          <a:p>
            <a:fld id="{D9F145F3-DA52-449E-8C18-670D4C57C611}" type="slidenum">
              <a:rPr lang="en-GB" altLang="en-US"/>
              <a:pPr/>
              <a:t>‹#›</a:t>
            </a:fld>
            <a:endParaRPr lang="en-GB" altLang="en-US"/>
          </a:p>
        </p:txBody>
      </p:sp>
    </p:spTree>
    <p:extLst>
      <p:ext uri="{BB962C8B-B14F-4D97-AF65-F5344CB8AC3E}">
        <p14:creationId xmlns:p14="http://schemas.microsoft.com/office/powerpoint/2010/main" val="24767157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8"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9" name="Rectangle 22"/>
          <p:cNvSpPr>
            <a:spLocks noGrp="1" noChangeArrowheads="1"/>
          </p:cNvSpPr>
          <p:nvPr>
            <p:ph type="sldNum" sz="quarter" idx="12"/>
          </p:nvPr>
        </p:nvSpPr>
        <p:spPr>
          <a:ln/>
        </p:spPr>
        <p:txBody>
          <a:bodyPr/>
          <a:lstStyle>
            <a:lvl1pPr>
              <a:defRPr/>
            </a:lvl1pPr>
          </a:lstStyle>
          <a:p>
            <a:fld id="{70BA0DEC-1605-4E54-8647-7764D1B4F199}" type="slidenum">
              <a:rPr lang="en-GB" altLang="en-US"/>
              <a:pPr/>
              <a:t>‹#›</a:t>
            </a:fld>
            <a:endParaRPr lang="en-GB" altLang="en-US"/>
          </a:p>
        </p:txBody>
      </p:sp>
    </p:spTree>
    <p:extLst>
      <p:ext uri="{BB962C8B-B14F-4D97-AF65-F5344CB8AC3E}">
        <p14:creationId xmlns:p14="http://schemas.microsoft.com/office/powerpoint/2010/main" val="33064980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4"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5" name="Rectangle 22"/>
          <p:cNvSpPr>
            <a:spLocks noGrp="1" noChangeArrowheads="1"/>
          </p:cNvSpPr>
          <p:nvPr>
            <p:ph type="sldNum" sz="quarter" idx="12"/>
          </p:nvPr>
        </p:nvSpPr>
        <p:spPr>
          <a:ln/>
        </p:spPr>
        <p:txBody>
          <a:bodyPr/>
          <a:lstStyle>
            <a:lvl1pPr>
              <a:defRPr/>
            </a:lvl1pPr>
          </a:lstStyle>
          <a:p>
            <a:fld id="{52B12CEC-B3DC-4147-AD1C-F41247C34554}" type="slidenum">
              <a:rPr lang="en-GB" altLang="en-US"/>
              <a:pPr/>
              <a:t>‹#›</a:t>
            </a:fld>
            <a:endParaRPr lang="en-GB" altLang="en-US"/>
          </a:p>
        </p:txBody>
      </p:sp>
    </p:spTree>
    <p:extLst>
      <p:ext uri="{BB962C8B-B14F-4D97-AF65-F5344CB8AC3E}">
        <p14:creationId xmlns:p14="http://schemas.microsoft.com/office/powerpoint/2010/main" val="19251780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3"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4" name="Rectangle 22"/>
          <p:cNvSpPr>
            <a:spLocks noGrp="1" noChangeArrowheads="1"/>
          </p:cNvSpPr>
          <p:nvPr>
            <p:ph type="sldNum" sz="quarter" idx="12"/>
          </p:nvPr>
        </p:nvSpPr>
        <p:spPr>
          <a:ln/>
        </p:spPr>
        <p:txBody>
          <a:bodyPr/>
          <a:lstStyle>
            <a:lvl1pPr>
              <a:defRPr/>
            </a:lvl1pPr>
          </a:lstStyle>
          <a:p>
            <a:fld id="{12F9E691-3CBD-4CE3-8E9C-1CF45896CD9C}" type="slidenum">
              <a:rPr lang="en-GB" altLang="en-US"/>
              <a:pPr/>
              <a:t>‹#›</a:t>
            </a:fld>
            <a:endParaRPr lang="en-GB" altLang="en-US"/>
          </a:p>
        </p:txBody>
      </p:sp>
    </p:spTree>
    <p:extLst>
      <p:ext uri="{BB962C8B-B14F-4D97-AF65-F5344CB8AC3E}">
        <p14:creationId xmlns:p14="http://schemas.microsoft.com/office/powerpoint/2010/main" val="30362721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22"/>
          <p:cNvSpPr>
            <a:spLocks noGrp="1" noChangeArrowheads="1"/>
          </p:cNvSpPr>
          <p:nvPr>
            <p:ph type="sldNum" sz="quarter" idx="12"/>
          </p:nvPr>
        </p:nvSpPr>
        <p:spPr>
          <a:ln/>
        </p:spPr>
        <p:txBody>
          <a:bodyPr/>
          <a:lstStyle>
            <a:lvl1pPr>
              <a:defRPr/>
            </a:lvl1pPr>
          </a:lstStyle>
          <a:p>
            <a:fld id="{93CB1C2E-227C-438E-8B4E-97B74E01AE8E}" type="slidenum">
              <a:rPr lang="en-GB" altLang="en-US"/>
              <a:pPr/>
              <a:t>‹#›</a:t>
            </a:fld>
            <a:endParaRPr lang="en-GB" altLang="en-US"/>
          </a:p>
        </p:txBody>
      </p:sp>
    </p:spTree>
    <p:extLst>
      <p:ext uri="{BB962C8B-B14F-4D97-AF65-F5344CB8AC3E}">
        <p14:creationId xmlns:p14="http://schemas.microsoft.com/office/powerpoint/2010/main" val="42467806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6"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7" name="Rectangle 22"/>
          <p:cNvSpPr>
            <a:spLocks noGrp="1" noChangeArrowheads="1"/>
          </p:cNvSpPr>
          <p:nvPr>
            <p:ph type="sldNum" sz="quarter" idx="12"/>
          </p:nvPr>
        </p:nvSpPr>
        <p:spPr>
          <a:ln/>
        </p:spPr>
        <p:txBody>
          <a:bodyPr/>
          <a:lstStyle>
            <a:lvl1pPr>
              <a:defRPr/>
            </a:lvl1pPr>
          </a:lstStyle>
          <a:p>
            <a:fld id="{F7136610-483A-4447-A6C7-E184DF720DB3}" type="slidenum">
              <a:rPr lang="en-GB" altLang="en-US"/>
              <a:pPr/>
              <a:t>‹#›</a:t>
            </a:fld>
            <a:endParaRPr lang="en-GB" altLang="en-US"/>
          </a:p>
        </p:txBody>
      </p:sp>
    </p:spTree>
    <p:extLst>
      <p:ext uri="{BB962C8B-B14F-4D97-AF65-F5344CB8AC3E}">
        <p14:creationId xmlns:p14="http://schemas.microsoft.com/office/powerpoint/2010/main" val="514801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dt" sz="half" idx="10"/>
          </p:nvPr>
        </p:nvSpPr>
        <p:spPr>
          <a:ln/>
        </p:spPr>
        <p:txBody>
          <a:bodyPr/>
          <a:lstStyle>
            <a:lvl1pPr>
              <a:defRPr/>
            </a:lvl1pPr>
          </a:lstStyle>
          <a:p>
            <a:pPr>
              <a:defRPr/>
            </a:pPr>
            <a:r>
              <a:rPr lang="en-GB"/>
              <a:t>Date 00.00.00</a:t>
            </a:r>
          </a:p>
        </p:txBody>
      </p:sp>
      <p:sp>
        <p:nvSpPr>
          <p:cNvPr id="5" name="Rectangle 21"/>
          <p:cNvSpPr>
            <a:spLocks noGrp="1" noChangeArrowheads="1"/>
          </p:cNvSpPr>
          <p:nvPr>
            <p:ph type="ftr" sz="quarter" idx="11"/>
          </p:nvPr>
        </p:nvSpPr>
        <p:spPr>
          <a:ln/>
        </p:spPr>
        <p:txBody>
          <a:bodyPr/>
          <a:lstStyle>
            <a:lvl1pPr>
              <a:defRPr/>
            </a:lvl1pPr>
          </a:lstStyle>
          <a:p>
            <a:pPr>
              <a:defRPr/>
            </a:pPr>
            <a:r>
              <a:rPr lang="en-GB"/>
              <a:t>Create your footer by changing copy in the Header and Footer section</a:t>
            </a:r>
          </a:p>
        </p:txBody>
      </p:sp>
      <p:sp>
        <p:nvSpPr>
          <p:cNvPr id="6" name="Rectangle 22"/>
          <p:cNvSpPr>
            <a:spLocks noGrp="1" noChangeArrowheads="1"/>
          </p:cNvSpPr>
          <p:nvPr>
            <p:ph type="sldNum" sz="quarter" idx="12"/>
          </p:nvPr>
        </p:nvSpPr>
        <p:spPr>
          <a:ln/>
        </p:spPr>
        <p:txBody>
          <a:bodyPr/>
          <a:lstStyle>
            <a:lvl1pPr>
              <a:defRPr/>
            </a:lvl1pPr>
          </a:lstStyle>
          <a:p>
            <a:fld id="{D2CB1808-67EC-4E3E-9068-0AFFBAE92184}" type="slidenum">
              <a:rPr lang="en-GB" altLang="en-US"/>
              <a:pPr/>
              <a:t>‹#›</a:t>
            </a:fld>
            <a:endParaRPr lang="en-GB" altLang="en-US"/>
          </a:p>
        </p:txBody>
      </p:sp>
    </p:spTree>
    <p:extLst>
      <p:ext uri="{BB962C8B-B14F-4D97-AF65-F5344CB8AC3E}">
        <p14:creationId xmlns:p14="http://schemas.microsoft.com/office/powerpoint/2010/main" val="19869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image" Target="../media/image12.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10.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4.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w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9F99AD7-2C7F-6F4F-BCE9-1F3F5D0956A4}" type="datetimeFigureOut">
              <a:rPr lang="en-US"/>
              <a:pPr>
                <a:defRPr/>
              </a:pPr>
              <a:t>11/1/2016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7B835220-C9D9-7847-8508-B78AC7023CC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5" r:id="rId12"/>
    <p:sldLayoutId id="214748372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Freeform 2"/>
          <p:cNvSpPr>
            <a:spLocks/>
          </p:cNvSpPr>
          <p:nvPr/>
        </p:nvSpPr>
        <p:spPr bwMode="auto">
          <a:xfrm>
            <a:off x="-6350" y="457200"/>
            <a:ext cx="8923338" cy="944563"/>
          </a:xfrm>
          <a:custGeom>
            <a:avLst/>
            <a:gdLst>
              <a:gd name="T0" fmla="*/ 0 w 5621"/>
              <a:gd name="T1" fmla="*/ 0 h 595"/>
              <a:gd name="T2" fmla="*/ 8923338 w 5621"/>
              <a:gd name="T3" fmla="*/ 0 h 595"/>
              <a:gd name="T4" fmla="*/ 8712200 w 5621"/>
              <a:gd name="T5" fmla="*/ 935038 h 595"/>
              <a:gd name="T6" fmla="*/ 0 w 5621"/>
              <a:gd name="T7" fmla="*/ 944563 h 595"/>
              <a:gd name="T8" fmla="*/ 0 w 5621"/>
              <a:gd name="T9" fmla="*/ 0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21" h="595">
                <a:moveTo>
                  <a:pt x="0" y="0"/>
                </a:moveTo>
                <a:lnTo>
                  <a:pt x="5621" y="0"/>
                </a:lnTo>
                <a:lnTo>
                  <a:pt x="5488" y="589"/>
                </a:lnTo>
                <a:lnTo>
                  <a:pt x="0" y="595"/>
                </a:lnTo>
                <a:lnTo>
                  <a:pt x="0" y="0"/>
                </a:lnTo>
                <a:close/>
              </a:path>
            </a:pathLst>
          </a:custGeom>
          <a:gradFill rotWithShape="0">
            <a:gsLst>
              <a:gs pos="0">
                <a:schemeClr val="accent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pic>
        <p:nvPicPr>
          <p:cNvPr id="2051" name="Picture 3" descr="PageTop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2100" y="307975"/>
            <a:ext cx="10477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Grp="1" noChangeArrowheads="1"/>
          </p:cNvSpPr>
          <p:nvPr>
            <p:ph type="body" idx="1"/>
          </p:nvPr>
        </p:nvSpPr>
        <p:spPr bwMode="auto">
          <a:xfrm>
            <a:off x="449263" y="1781175"/>
            <a:ext cx="82438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72037" name="Rectangle 5"/>
          <p:cNvSpPr>
            <a:spLocks noGrp="1" noChangeArrowheads="1"/>
          </p:cNvSpPr>
          <p:nvPr>
            <p:ph type="dt" sz="half" idx="2"/>
          </p:nvPr>
        </p:nvSpPr>
        <p:spPr bwMode="auto">
          <a:xfrm>
            <a:off x="454025" y="6540500"/>
            <a:ext cx="857250"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800">
                <a:solidFill>
                  <a:schemeClr val="accent1"/>
                </a:solidFill>
                <a:latin typeface="Arial" charset="0"/>
              </a:defRPr>
            </a:lvl1pPr>
          </a:lstStyle>
          <a:p>
            <a:pPr>
              <a:defRPr/>
            </a:pPr>
            <a:r>
              <a:rPr lang="en-GB"/>
              <a:t>Date 00.00.00</a:t>
            </a:r>
          </a:p>
        </p:txBody>
      </p:sp>
      <p:sp>
        <p:nvSpPr>
          <p:cNvPr id="172038" name="Rectangle 6"/>
          <p:cNvSpPr>
            <a:spLocks noGrp="1" noChangeArrowheads="1"/>
          </p:cNvSpPr>
          <p:nvPr>
            <p:ph type="ftr" sz="quarter" idx="3"/>
          </p:nvPr>
        </p:nvSpPr>
        <p:spPr bwMode="auto">
          <a:xfrm>
            <a:off x="1376363" y="6540500"/>
            <a:ext cx="7007225"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800">
                <a:solidFill>
                  <a:schemeClr val="accent1"/>
                </a:solidFill>
                <a:latin typeface="Arial" charset="0"/>
              </a:defRPr>
            </a:lvl1pPr>
          </a:lstStyle>
          <a:p>
            <a:pPr>
              <a:defRPr/>
            </a:pPr>
            <a:r>
              <a:rPr lang="en-GB"/>
              <a:t>Create your footer by changing copy in the Header and Footer section</a:t>
            </a:r>
          </a:p>
        </p:txBody>
      </p:sp>
      <p:sp>
        <p:nvSpPr>
          <p:cNvPr id="172039" name="Rectangle 7"/>
          <p:cNvSpPr>
            <a:spLocks noGrp="1" noChangeArrowheads="1"/>
          </p:cNvSpPr>
          <p:nvPr>
            <p:ph type="sldNum" sz="quarter" idx="4"/>
          </p:nvPr>
        </p:nvSpPr>
        <p:spPr bwMode="auto">
          <a:xfrm>
            <a:off x="8589963" y="6540500"/>
            <a:ext cx="446087"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defRPr sz="800">
                <a:solidFill>
                  <a:schemeClr val="accent1"/>
                </a:solidFill>
              </a:defRPr>
            </a:lvl1pPr>
          </a:lstStyle>
          <a:p>
            <a:fld id="{A4FF2840-E0BA-495F-B03B-ECAFE12915DD}" type="slidenum">
              <a:rPr lang="en-GB" altLang="en-US"/>
              <a:pPr/>
              <a:t>‹#›</a:t>
            </a:fld>
            <a:endParaRPr lang="en-GB" altLang="en-US"/>
          </a:p>
        </p:txBody>
      </p:sp>
      <p:sp>
        <p:nvSpPr>
          <p:cNvPr id="2056" name="Rectangle 8"/>
          <p:cNvSpPr>
            <a:spLocks noGrp="1" noChangeArrowheads="1"/>
          </p:cNvSpPr>
          <p:nvPr>
            <p:ph type="title"/>
          </p:nvPr>
        </p:nvSpPr>
        <p:spPr bwMode="auto">
          <a:xfrm>
            <a:off x="417513" y="601663"/>
            <a:ext cx="8267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Tree>
    <p:extLst>
      <p:ext uri="{BB962C8B-B14F-4D97-AF65-F5344CB8AC3E}">
        <p14:creationId xmlns:p14="http://schemas.microsoft.com/office/powerpoint/2010/main" val="22370703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hf hdr="0" ftr="0" dt="0"/>
  <p:txStyles>
    <p:titleStyle>
      <a:lvl1pPr algn="l" rtl="0" eaLnBrk="0" fontAlgn="base" hangingPunct="0">
        <a:lnSpc>
          <a:spcPts val="3800"/>
        </a:lnSpc>
        <a:spcBef>
          <a:spcPct val="0"/>
        </a:spcBef>
        <a:spcAft>
          <a:spcPct val="0"/>
        </a:spcAft>
        <a:defRPr sz="3600" i="1">
          <a:solidFill>
            <a:schemeClr val="tx2"/>
          </a:solidFill>
          <a:latin typeface="+mj-lt"/>
          <a:ea typeface="+mj-ea"/>
          <a:cs typeface="+mj-cs"/>
        </a:defRPr>
      </a:lvl1pPr>
      <a:lvl2pPr algn="l" rtl="0" eaLnBrk="0" fontAlgn="base" hangingPunct="0">
        <a:lnSpc>
          <a:spcPts val="3800"/>
        </a:lnSpc>
        <a:spcBef>
          <a:spcPct val="0"/>
        </a:spcBef>
        <a:spcAft>
          <a:spcPct val="0"/>
        </a:spcAft>
        <a:defRPr sz="3600" i="1">
          <a:solidFill>
            <a:schemeClr val="tx2"/>
          </a:solidFill>
          <a:latin typeface="Arial" charset="0"/>
          <a:ea typeface="ヒラギノ角ゴ Pro W3" pitchFamily="1" charset="-128"/>
        </a:defRPr>
      </a:lvl2pPr>
      <a:lvl3pPr algn="l" rtl="0" eaLnBrk="0" fontAlgn="base" hangingPunct="0">
        <a:lnSpc>
          <a:spcPts val="3800"/>
        </a:lnSpc>
        <a:spcBef>
          <a:spcPct val="0"/>
        </a:spcBef>
        <a:spcAft>
          <a:spcPct val="0"/>
        </a:spcAft>
        <a:defRPr sz="3600" i="1">
          <a:solidFill>
            <a:schemeClr val="tx2"/>
          </a:solidFill>
          <a:latin typeface="Arial" charset="0"/>
          <a:ea typeface="ヒラギノ角ゴ Pro W3" pitchFamily="1" charset="-128"/>
        </a:defRPr>
      </a:lvl3pPr>
      <a:lvl4pPr algn="l" rtl="0" eaLnBrk="0" fontAlgn="base" hangingPunct="0">
        <a:lnSpc>
          <a:spcPts val="3800"/>
        </a:lnSpc>
        <a:spcBef>
          <a:spcPct val="0"/>
        </a:spcBef>
        <a:spcAft>
          <a:spcPct val="0"/>
        </a:spcAft>
        <a:defRPr sz="3600" i="1">
          <a:solidFill>
            <a:schemeClr val="tx2"/>
          </a:solidFill>
          <a:latin typeface="Arial" charset="0"/>
          <a:ea typeface="ヒラギノ角ゴ Pro W3" pitchFamily="1" charset="-128"/>
        </a:defRPr>
      </a:lvl4pPr>
      <a:lvl5pPr algn="l" rtl="0" eaLnBrk="0" fontAlgn="base" hangingPunct="0">
        <a:lnSpc>
          <a:spcPts val="3800"/>
        </a:lnSpc>
        <a:spcBef>
          <a:spcPct val="0"/>
        </a:spcBef>
        <a:spcAft>
          <a:spcPct val="0"/>
        </a:spcAft>
        <a:defRPr sz="3600" i="1">
          <a:solidFill>
            <a:schemeClr val="tx2"/>
          </a:solidFill>
          <a:latin typeface="Arial" charset="0"/>
          <a:ea typeface="ヒラギノ角ゴ Pro W3" pitchFamily="1" charset="-128"/>
        </a:defRPr>
      </a:lvl5pPr>
      <a:lvl6pPr marL="457200" algn="l" rtl="0" fontAlgn="base">
        <a:lnSpc>
          <a:spcPts val="3800"/>
        </a:lnSpc>
        <a:spcBef>
          <a:spcPct val="0"/>
        </a:spcBef>
        <a:spcAft>
          <a:spcPct val="0"/>
        </a:spcAft>
        <a:defRPr sz="3600" i="1">
          <a:solidFill>
            <a:schemeClr val="tx2"/>
          </a:solidFill>
          <a:latin typeface="Arial" charset="0"/>
          <a:ea typeface="ヒラギノ角ゴ Pro W3" pitchFamily="1" charset="-128"/>
        </a:defRPr>
      </a:lvl6pPr>
      <a:lvl7pPr marL="914400" algn="l" rtl="0" fontAlgn="base">
        <a:lnSpc>
          <a:spcPts val="3800"/>
        </a:lnSpc>
        <a:spcBef>
          <a:spcPct val="0"/>
        </a:spcBef>
        <a:spcAft>
          <a:spcPct val="0"/>
        </a:spcAft>
        <a:defRPr sz="3600" i="1">
          <a:solidFill>
            <a:schemeClr val="tx2"/>
          </a:solidFill>
          <a:latin typeface="Arial" charset="0"/>
          <a:ea typeface="ヒラギノ角ゴ Pro W3" pitchFamily="1" charset="-128"/>
        </a:defRPr>
      </a:lvl7pPr>
      <a:lvl8pPr marL="1371600" algn="l" rtl="0" fontAlgn="base">
        <a:lnSpc>
          <a:spcPts val="3800"/>
        </a:lnSpc>
        <a:spcBef>
          <a:spcPct val="0"/>
        </a:spcBef>
        <a:spcAft>
          <a:spcPct val="0"/>
        </a:spcAft>
        <a:defRPr sz="3600" i="1">
          <a:solidFill>
            <a:schemeClr val="tx2"/>
          </a:solidFill>
          <a:latin typeface="Arial" charset="0"/>
          <a:ea typeface="ヒラギノ角ゴ Pro W3" pitchFamily="1" charset="-128"/>
        </a:defRPr>
      </a:lvl8pPr>
      <a:lvl9pPr marL="1828800" algn="l" rtl="0" fontAlgn="base">
        <a:lnSpc>
          <a:spcPts val="3800"/>
        </a:lnSpc>
        <a:spcBef>
          <a:spcPct val="0"/>
        </a:spcBef>
        <a:spcAft>
          <a:spcPct val="0"/>
        </a:spcAft>
        <a:defRPr sz="3600" i="1">
          <a:solidFill>
            <a:schemeClr val="tx2"/>
          </a:solidFill>
          <a:latin typeface="Arial" charset="0"/>
          <a:ea typeface="ヒラギノ角ゴ Pro W3" pitchFamily="1" charset="-128"/>
        </a:defRPr>
      </a:lvl9pPr>
    </p:titleStyle>
    <p:bodyStyle>
      <a:lvl1pPr marL="187325" indent="-187325" algn="l" rtl="0" eaLnBrk="0" fontAlgn="base" hangingPunct="0">
        <a:lnSpc>
          <a:spcPts val="2300"/>
        </a:lnSpc>
        <a:spcBef>
          <a:spcPct val="0"/>
        </a:spcBef>
        <a:spcAft>
          <a:spcPts val="2000"/>
        </a:spcAft>
        <a:buChar char="•"/>
        <a:defRPr sz="2200">
          <a:solidFill>
            <a:schemeClr val="accent1"/>
          </a:solidFill>
          <a:latin typeface="+mn-lt"/>
          <a:ea typeface="+mn-ea"/>
          <a:cs typeface="+mn-cs"/>
        </a:defRPr>
      </a:lvl1pPr>
      <a:lvl2pPr marL="569913" indent="-192088" algn="l" rtl="0" eaLnBrk="0" fontAlgn="base" hangingPunct="0">
        <a:lnSpc>
          <a:spcPts val="2300"/>
        </a:lnSpc>
        <a:spcBef>
          <a:spcPct val="0"/>
        </a:spcBef>
        <a:spcAft>
          <a:spcPts val="2000"/>
        </a:spcAft>
        <a:buChar char="–"/>
        <a:defRPr sz="2200">
          <a:solidFill>
            <a:schemeClr val="accent1"/>
          </a:solidFill>
          <a:latin typeface="+mn-lt"/>
          <a:ea typeface="+mn-ea"/>
        </a:defRPr>
      </a:lvl2pPr>
      <a:lvl3pPr marL="952500" indent="-192088" algn="l" rtl="0" eaLnBrk="0" fontAlgn="base" hangingPunct="0">
        <a:lnSpc>
          <a:spcPts val="2300"/>
        </a:lnSpc>
        <a:spcBef>
          <a:spcPct val="0"/>
        </a:spcBef>
        <a:spcAft>
          <a:spcPts val="2000"/>
        </a:spcAft>
        <a:buChar char="•"/>
        <a:defRPr sz="2200">
          <a:solidFill>
            <a:schemeClr val="accent1"/>
          </a:solidFill>
          <a:latin typeface="+mn-lt"/>
          <a:ea typeface="+mn-ea"/>
        </a:defRPr>
      </a:lvl3pPr>
      <a:lvl4pPr marL="1335088" indent="-192088" algn="l" rtl="0" eaLnBrk="0" fontAlgn="base" hangingPunct="0">
        <a:lnSpc>
          <a:spcPts val="2300"/>
        </a:lnSpc>
        <a:spcBef>
          <a:spcPct val="0"/>
        </a:spcBef>
        <a:spcAft>
          <a:spcPts val="2000"/>
        </a:spcAft>
        <a:buChar char="–"/>
        <a:defRPr sz="2200">
          <a:solidFill>
            <a:schemeClr val="accent1"/>
          </a:solidFill>
          <a:latin typeface="+mn-lt"/>
          <a:ea typeface="+mn-ea"/>
        </a:defRPr>
      </a:lvl4pPr>
      <a:lvl5pPr marL="1717675" indent="-192088" algn="l" rtl="0" eaLnBrk="0" fontAlgn="base" hangingPunct="0">
        <a:lnSpc>
          <a:spcPts val="2300"/>
        </a:lnSpc>
        <a:spcBef>
          <a:spcPct val="0"/>
        </a:spcBef>
        <a:spcAft>
          <a:spcPts val="2000"/>
        </a:spcAft>
        <a:buChar char="»"/>
        <a:defRPr sz="2200">
          <a:solidFill>
            <a:schemeClr val="accent1"/>
          </a:solidFill>
          <a:latin typeface="+mn-lt"/>
          <a:ea typeface="+mn-ea"/>
        </a:defRPr>
      </a:lvl5pPr>
      <a:lvl6pPr marL="2174875" indent="-192088" algn="l" rtl="0" fontAlgn="base">
        <a:lnSpc>
          <a:spcPts val="2300"/>
        </a:lnSpc>
        <a:spcBef>
          <a:spcPct val="0"/>
        </a:spcBef>
        <a:spcAft>
          <a:spcPts val="2000"/>
        </a:spcAft>
        <a:buChar char="»"/>
        <a:defRPr sz="2200">
          <a:solidFill>
            <a:schemeClr val="accent1"/>
          </a:solidFill>
          <a:latin typeface="+mn-lt"/>
          <a:ea typeface="+mn-ea"/>
        </a:defRPr>
      </a:lvl6pPr>
      <a:lvl7pPr marL="2632075" indent="-192088" algn="l" rtl="0" fontAlgn="base">
        <a:lnSpc>
          <a:spcPts val="2300"/>
        </a:lnSpc>
        <a:spcBef>
          <a:spcPct val="0"/>
        </a:spcBef>
        <a:spcAft>
          <a:spcPts val="2000"/>
        </a:spcAft>
        <a:buChar char="»"/>
        <a:defRPr sz="2200">
          <a:solidFill>
            <a:schemeClr val="accent1"/>
          </a:solidFill>
          <a:latin typeface="+mn-lt"/>
          <a:ea typeface="+mn-ea"/>
        </a:defRPr>
      </a:lvl7pPr>
      <a:lvl8pPr marL="3089275" indent="-192088" algn="l" rtl="0" fontAlgn="base">
        <a:lnSpc>
          <a:spcPts val="2300"/>
        </a:lnSpc>
        <a:spcBef>
          <a:spcPct val="0"/>
        </a:spcBef>
        <a:spcAft>
          <a:spcPts val="2000"/>
        </a:spcAft>
        <a:buChar char="»"/>
        <a:defRPr sz="2200">
          <a:solidFill>
            <a:schemeClr val="accent1"/>
          </a:solidFill>
          <a:latin typeface="+mn-lt"/>
          <a:ea typeface="+mn-ea"/>
        </a:defRPr>
      </a:lvl8pPr>
      <a:lvl9pPr marL="3546475" indent="-192088" algn="l" rtl="0" fontAlgn="base">
        <a:lnSpc>
          <a:spcPts val="2300"/>
        </a:lnSpc>
        <a:spcBef>
          <a:spcPct val="0"/>
        </a:spcBef>
        <a:spcAft>
          <a:spcPts val="2000"/>
        </a:spcAft>
        <a:buChar char="»"/>
        <a:defRPr sz="22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7513" y="274638"/>
            <a:ext cx="8269287" cy="65405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17513" y="1479552"/>
            <a:ext cx="8269287" cy="46466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417514" y="6356352"/>
            <a:ext cx="7475910" cy="365125"/>
          </a:xfrm>
          <a:prstGeom prst="rect">
            <a:avLst/>
          </a:prstGeom>
        </p:spPr>
        <p:txBody>
          <a:bodyPr vert="horz" lIns="0" tIns="0" rIns="0" bIns="0" rtlCol="0" anchor="ctr"/>
          <a:lstStyle>
            <a:lvl1pPr algn="l">
              <a:defRPr sz="1108">
                <a:solidFill>
                  <a:schemeClr val="tx1"/>
                </a:solidFill>
                <a:latin typeface="+mj-lt"/>
              </a:defRPr>
            </a:lvl1pPr>
          </a:lstStyle>
          <a:p>
            <a:pPr defTabSz="844083" fontAlgn="auto">
              <a:spcBef>
                <a:spcPts val="0"/>
              </a:spcBef>
              <a:spcAft>
                <a:spcPts val="0"/>
              </a:spcAft>
            </a:pPr>
            <a:r>
              <a:rPr lang="en-GB" dirty="0">
                <a:solidFill>
                  <a:prstClr val="black"/>
                </a:solidFill>
                <a:ea typeface="+mn-ea"/>
                <a:cs typeface="+mn-cs"/>
              </a:rPr>
              <a:t>Footer</a:t>
            </a:r>
          </a:p>
        </p:txBody>
      </p:sp>
      <p:sp>
        <p:nvSpPr>
          <p:cNvPr id="6" name="Slide Number Placeholder 5"/>
          <p:cNvSpPr>
            <a:spLocks noGrp="1"/>
          </p:cNvSpPr>
          <p:nvPr>
            <p:ph type="sldNum" sz="quarter" idx="4"/>
          </p:nvPr>
        </p:nvSpPr>
        <p:spPr>
          <a:xfrm>
            <a:off x="7893424" y="6356352"/>
            <a:ext cx="834651" cy="365125"/>
          </a:xfrm>
          <a:prstGeom prst="rect">
            <a:avLst/>
          </a:prstGeom>
        </p:spPr>
        <p:txBody>
          <a:bodyPr vert="horz" lIns="0" tIns="0" rIns="0" bIns="0" rtlCol="0" anchor="ctr"/>
          <a:lstStyle>
            <a:lvl1pPr algn="r">
              <a:defRPr sz="1108">
                <a:solidFill>
                  <a:schemeClr val="tx1"/>
                </a:solidFill>
                <a:latin typeface="+mj-lt"/>
              </a:defRPr>
            </a:lvl1pPr>
          </a:lstStyle>
          <a:p>
            <a:pPr defTabSz="844083" fontAlgn="auto">
              <a:spcBef>
                <a:spcPts val="0"/>
              </a:spcBef>
              <a:spcAft>
                <a:spcPts val="0"/>
              </a:spcAft>
            </a:pPr>
            <a:fld id="{1B69658F-F390-496C-90EE-387B4381F21F}" type="slidenum">
              <a:rPr lang="en-GB" smtClean="0">
                <a:solidFill>
                  <a:prstClr val="black"/>
                </a:solidFill>
                <a:ea typeface="+mn-ea"/>
                <a:cs typeface="+mn-cs"/>
              </a:rPr>
              <a:pPr defTabSz="844083" fontAlgn="auto">
                <a:spcBef>
                  <a:spcPts val="0"/>
                </a:spcBef>
                <a:spcAft>
                  <a:spcPts val="0"/>
                </a:spcAft>
              </a:pPr>
              <a:t>‹#›</a:t>
            </a:fld>
            <a:endParaRPr lang="en-GB" dirty="0">
              <a:solidFill>
                <a:prstClr val="black"/>
              </a:solidFill>
              <a:ea typeface="+mn-ea"/>
              <a:cs typeface="+mn-cs"/>
            </a:endParaRPr>
          </a:p>
        </p:txBody>
      </p:sp>
    </p:spTree>
    <p:extLst>
      <p:ext uri="{BB962C8B-B14F-4D97-AF65-F5344CB8AC3E}">
        <p14:creationId xmlns:p14="http://schemas.microsoft.com/office/powerpoint/2010/main" val="1770521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844083" rtl="0" eaLnBrk="1" latinLnBrk="0" hangingPunct="1">
        <a:spcBef>
          <a:spcPct val="0"/>
        </a:spcBef>
        <a:buNone/>
        <a:defRPr sz="4062" kern="1200">
          <a:solidFill>
            <a:schemeClr val="tx1"/>
          </a:solidFill>
          <a:latin typeface="+mj-lt"/>
          <a:ea typeface="+mj-ea"/>
          <a:cs typeface="+mj-cs"/>
        </a:defRPr>
      </a:lvl1pPr>
    </p:titleStyle>
    <p:bodyStyle>
      <a:lvl1pPr marL="247657" indent="-247657" algn="l" defTabSz="844083" rtl="0" eaLnBrk="1" latinLnBrk="0" hangingPunct="1">
        <a:spcBef>
          <a:spcPct val="20000"/>
        </a:spcBef>
        <a:buClr>
          <a:schemeClr val="accent1"/>
        </a:buClr>
        <a:buFont typeface="Arial" pitchFamily="34" charset="0"/>
        <a:buChar char="•"/>
        <a:defRPr sz="2954" kern="1200">
          <a:solidFill>
            <a:schemeClr val="tx1"/>
          </a:solidFill>
          <a:latin typeface="+mn-lt"/>
          <a:ea typeface="+mn-ea"/>
          <a:cs typeface="+mn-cs"/>
        </a:defRPr>
      </a:lvl1pPr>
      <a:lvl2pPr marL="498243" indent="-247657" algn="l" defTabSz="844083" rtl="0" eaLnBrk="1" latinLnBrk="0" hangingPunct="1">
        <a:spcBef>
          <a:spcPct val="20000"/>
        </a:spcBef>
        <a:buClr>
          <a:schemeClr val="accent1"/>
        </a:buClr>
        <a:buFont typeface="Arial" pitchFamily="34" charset="0"/>
        <a:buChar char="•"/>
        <a:defRPr sz="2585" kern="1200">
          <a:solidFill>
            <a:schemeClr val="tx1"/>
          </a:solidFill>
          <a:latin typeface="+mn-lt"/>
          <a:ea typeface="+mn-ea"/>
          <a:cs typeface="+mn-cs"/>
        </a:defRPr>
      </a:lvl2pPr>
      <a:lvl3pPr marL="737107" indent="-249122" algn="l" defTabSz="844083" rtl="0" eaLnBrk="1" latinLnBrk="0" hangingPunct="1">
        <a:spcBef>
          <a:spcPct val="20000"/>
        </a:spcBef>
        <a:buClr>
          <a:schemeClr val="accent1"/>
        </a:buClr>
        <a:buFont typeface="Arial" pitchFamily="34" charset="0"/>
        <a:buChar char="−"/>
        <a:defRPr sz="2215" kern="1200">
          <a:solidFill>
            <a:schemeClr val="tx1"/>
          </a:solidFill>
          <a:latin typeface="+mn-lt"/>
          <a:ea typeface="+mn-ea"/>
          <a:cs typeface="+mn-cs"/>
        </a:defRPr>
      </a:lvl3pPr>
      <a:lvl4pPr marL="995021" indent="-247657" algn="l" defTabSz="844083" rtl="0" eaLnBrk="1" latinLnBrk="0" hangingPunct="1">
        <a:spcBef>
          <a:spcPct val="20000"/>
        </a:spcBef>
        <a:buClr>
          <a:schemeClr val="accent1"/>
        </a:buClr>
        <a:buFont typeface="Arial" pitchFamily="34" charset="0"/>
        <a:buChar char="•"/>
        <a:defRPr sz="1846" kern="1200">
          <a:solidFill>
            <a:schemeClr val="tx1"/>
          </a:solidFill>
          <a:latin typeface="+mn-lt"/>
          <a:ea typeface="+mn-ea"/>
          <a:cs typeface="+mn-cs"/>
        </a:defRPr>
      </a:lvl4pPr>
      <a:lvl5pPr marL="1244143" indent="-249122" algn="l" defTabSz="844083" rtl="0" eaLnBrk="1" latinLnBrk="0" hangingPunct="1">
        <a:spcBef>
          <a:spcPct val="20000"/>
        </a:spcBef>
        <a:buClr>
          <a:schemeClr val="accent1"/>
        </a:buClr>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12"/>
          <a:srcRect/>
          <a:stretch>
            <a:fillRect/>
          </a:stretch>
        </p:blipFill>
        <p:spPr bwMode="auto">
          <a:xfrm>
            <a:off x="0" y="5773738"/>
            <a:ext cx="9161463" cy="1095375"/>
          </a:xfrm>
          <a:prstGeom prst="rect">
            <a:avLst/>
          </a:prstGeom>
          <a:noFill/>
          <a:ln w="9525">
            <a:noFill/>
            <a:miter lim="800000"/>
            <a:headEnd/>
            <a:tailEnd/>
          </a:ln>
        </p:spPr>
      </p:pic>
      <p:pic>
        <p:nvPicPr>
          <p:cNvPr id="1027" name="Picture 4"/>
          <p:cNvPicPr>
            <a:picLocks noChangeAspect="1"/>
          </p:cNvPicPr>
          <p:nvPr userDrawn="1"/>
        </p:nvPicPr>
        <p:blipFill>
          <a:blip r:embed="rId13"/>
          <a:srcRect/>
          <a:stretch>
            <a:fillRect/>
          </a:stretch>
        </p:blipFill>
        <p:spPr bwMode="auto">
          <a:xfrm>
            <a:off x="7085013" y="6019800"/>
            <a:ext cx="1611312" cy="609600"/>
          </a:xfrm>
          <a:prstGeom prst="rect">
            <a:avLst/>
          </a:prstGeom>
          <a:noFill/>
          <a:ln w="9525">
            <a:noFill/>
            <a:miter lim="800000"/>
            <a:headEnd/>
            <a:tailEnd/>
          </a:ln>
        </p:spPr>
      </p:pic>
    </p:spTree>
    <p:extLst>
      <p:ext uri="{BB962C8B-B14F-4D97-AF65-F5344CB8AC3E}">
        <p14:creationId xmlns:p14="http://schemas.microsoft.com/office/powerpoint/2010/main" val="18321299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ransition>
    <p:wipe dir="d"/>
  </p:transition>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AutoShape 3"/>
          <p:cNvSpPr>
            <a:spLocks noChangeAspect="1" noChangeArrowheads="1" noTextEdit="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dirty="0">
              <a:solidFill>
                <a:prstClr val="black"/>
              </a:solidFill>
              <a:latin typeface="Calibri"/>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277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026770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lvl1pPr algn="l" defTabSz="914400" rtl="0" eaLnBrk="1" latinLnBrk="0" hangingPunct="1">
        <a:spcBef>
          <a:spcPct val="0"/>
        </a:spcBef>
        <a:buNone/>
        <a:defRPr sz="4000" b="1"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69068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Lst>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61C08CC-281C-4EE5-A339-BC2FB344C796}" type="datetimeFigureOut">
              <a:rPr lang="en-GB" smtClean="0">
                <a:solidFill>
                  <a:prstClr val="black">
                    <a:tint val="75000"/>
                  </a:prstClr>
                </a:solidFill>
                <a:latin typeface="Calibri"/>
                <a:ea typeface="+mn-ea"/>
                <a:cs typeface="+mn-cs"/>
              </a:rPr>
              <a:pPr defTabSz="914400" fontAlgn="auto">
                <a:spcBef>
                  <a:spcPts val="0"/>
                </a:spcBef>
                <a:spcAft>
                  <a:spcPts val="0"/>
                </a:spcAft>
              </a:pPr>
              <a:t>01/11/2016</a:t>
            </a:fld>
            <a:endParaRPr lang="en-GB">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GB">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0F3890B-6DEB-48D6-9263-72DFDD057DA3}" type="slidenum">
              <a:rPr lang="en-GB" smtClean="0">
                <a:solidFill>
                  <a:prstClr val="black">
                    <a:tint val="75000"/>
                  </a:prstClr>
                </a:solidFill>
                <a:latin typeface="Calibri"/>
                <a:ea typeface="+mn-ea"/>
                <a:cs typeface="+mn-cs"/>
              </a:rPr>
              <a:pPr defTabSz="914400" fontAlgn="auto">
                <a:spcBef>
                  <a:spcPts val="0"/>
                </a:spcBef>
                <a:spcAft>
                  <a:spcPts val="0"/>
                </a:spcAft>
              </a:pPr>
              <a:t>‹#›</a:t>
            </a:fld>
            <a:endParaRPr lang="en-GB">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40584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752B36A9-B1FD-43A7-AFD6-596C15242013}" type="datetimeFigureOut">
              <a:rPr lang="en-GB" smtClean="0">
                <a:solidFill>
                  <a:prstClr val="black">
                    <a:tint val="75000"/>
                  </a:prstClr>
                </a:solidFill>
                <a:latin typeface="Calibri"/>
                <a:ea typeface="+mn-ea"/>
                <a:cs typeface="+mn-cs"/>
              </a:rPr>
              <a:pPr defTabSz="914400" fontAlgn="auto">
                <a:spcBef>
                  <a:spcPts val="0"/>
                </a:spcBef>
                <a:spcAft>
                  <a:spcPts val="0"/>
                </a:spcAft>
              </a:pPr>
              <a:t>01/11/2016</a:t>
            </a:fld>
            <a:endParaRPr lang="en-GB">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GB">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C35F420D-2985-47B0-9A72-1DA5663F3E7C}" type="slidenum">
              <a:rPr lang="en-GB" smtClean="0">
                <a:solidFill>
                  <a:prstClr val="black">
                    <a:tint val="75000"/>
                  </a:prstClr>
                </a:solidFill>
                <a:latin typeface="Calibri"/>
                <a:ea typeface="+mn-ea"/>
                <a:cs typeface="+mn-cs"/>
              </a:rPr>
              <a:pPr defTabSz="914400" fontAlgn="auto">
                <a:spcBef>
                  <a:spcPts val="0"/>
                </a:spcBef>
                <a:spcAft>
                  <a:spcPts val="0"/>
                </a:spcAft>
              </a:pPr>
              <a:t>‹#›</a:t>
            </a:fld>
            <a:endParaRPr lang="en-GB">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0621009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9" name="Rectangle 7"/>
          <p:cNvSpPr>
            <a:spLocks noGrp="1" noChangeArrowheads="1"/>
          </p:cNvSpPr>
          <p:nvPr>
            <p:ph type="sldNum" sz="quarter" idx="4"/>
          </p:nvPr>
        </p:nvSpPr>
        <p:spPr bwMode="auto">
          <a:xfrm>
            <a:off x="8153400" y="6400800"/>
            <a:ext cx="609600" cy="19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spcBef>
                <a:spcPct val="0"/>
              </a:spcBef>
              <a:buSzTx/>
              <a:buFontTx/>
              <a:buNone/>
              <a:defRPr sz="1292">
                <a:solidFill>
                  <a:srgbClr val="C41200"/>
                </a:solidFill>
                <a:latin typeface="Arial" charset="0"/>
              </a:defRPr>
            </a:lvl1pPr>
          </a:lstStyle>
          <a:p>
            <a:pPr defTabSz="844083">
              <a:defRPr/>
            </a:pPr>
            <a:fld id="{3A323B24-2253-4B71-9277-608CF3700D2B}" type="slidenum">
              <a:rPr lang="en-US" smtClean="0">
                <a:ea typeface="+mn-ea"/>
                <a:cs typeface="+mn-cs"/>
              </a:rPr>
              <a:pPr defTabSz="844083">
                <a:defRPr/>
              </a:pPr>
              <a:t>‹#›</a:t>
            </a:fld>
            <a:endParaRPr lang="en-US">
              <a:ea typeface="+mn-ea"/>
              <a:cs typeface="+mn-cs"/>
            </a:endParaRPr>
          </a:p>
        </p:txBody>
      </p:sp>
      <p:sp>
        <p:nvSpPr>
          <p:cNvPr id="1027" name="Rectangle 11" descr="Large confetti"/>
          <p:cNvSpPr>
            <a:spLocks noGrp="1" noChangeArrowheads="1"/>
          </p:cNvSpPr>
          <p:nvPr>
            <p:ph type="title"/>
          </p:nvPr>
        </p:nvSpPr>
        <p:spPr bwMode="auto">
          <a:xfrm>
            <a:off x="533400" y="26035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12"/>
          <p:cNvSpPr>
            <a:spLocks noGrp="1" noChangeArrowheads="1"/>
          </p:cNvSpPr>
          <p:nvPr>
            <p:ph type="body" idx="1"/>
          </p:nvPr>
        </p:nvSpPr>
        <p:spPr bwMode="auto">
          <a:xfrm>
            <a:off x="533400" y="1268413"/>
            <a:ext cx="80772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8"/>
          <p:cNvSpPr>
            <a:spLocks noChangeShapeType="1"/>
          </p:cNvSpPr>
          <p:nvPr/>
        </p:nvSpPr>
        <p:spPr bwMode="auto">
          <a:xfrm>
            <a:off x="0" y="1052513"/>
            <a:ext cx="9144000"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defTabSz="844083" eaLnBrk="0" hangingPunct="0"/>
            <a:endParaRPr lang="en-GB" sz="2954">
              <a:solidFill>
                <a:srgbClr val="000000"/>
              </a:solidFill>
              <a:latin typeface="Arial" panose="020B0604020202020204" pitchFamily="34" charset="0"/>
              <a:ea typeface="+mn-ea"/>
              <a:cs typeface="+mn-cs"/>
            </a:endParaRPr>
          </a:p>
        </p:txBody>
      </p:sp>
      <p:sp>
        <p:nvSpPr>
          <p:cNvPr id="1030" name="Line 8"/>
          <p:cNvSpPr>
            <a:spLocks noChangeShapeType="1"/>
          </p:cNvSpPr>
          <p:nvPr/>
        </p:nvSpPr>
        <p:spPr bwMode="auto">
          <a:xfrm>
            <a:off x="0" y="6308725"/>
            <a:ext cx="91440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defTabSz="844083" eaLnBrk="0" hangingPunct="0"/>
            <a:endParaRPr lang="en-GB" sz="2954">
              <a:solidFill>
                <a:srgbClr val="000000"/>
              </a:solidFill>
              <a:latin typeface="Arial" panose="020B0604020202020204" pitchFamily="34" charset="0"/>
              <a:ea typeface="+mn-ea"/>
              <a:cs typeface="+mn-cs"/>
            </a:endParaRPr>
          </a:p>
        </p:txBody>
      </p:sp>
      <p:pic>
        <p:nvPicPr>
          <p:cNvPr id="1031" name="Picture 8" descr="Treasury_1805_DIGI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223" y="6381750"/>
            <a:ext cx="157089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191049"/>
      </p:ext>
    </p:extLst>
  </p:cSld>
  <p:clrMap bg1="lt1" tx1="dk1" bg2="lt2" tx2="dk2" accent1="accent1" accent2="accent2" accent3="accent3" accent4="accent4" accent5="accent5" accent6="accent6" hlink="hlink" folHlink="folHlink"/>
  <p:sldLayoutIdLst>
    <p:sldLayoutId id="2147483758" r:id="rId1"/>
    <p:sldLayoutId id="2147483759" r:id="rId2"/>
  </p:sldLayoutIdLst>
  <p:hf hdr="0" dt="0"/>
  <p:txStyles>
    <p:titleStyle>
      <a:lvl1pPr algn="l" rtl="0" eaLnBrk="1" fontAlgn="base" hangingPunct="1">
        <a:spcBef>
          <a:spcPct val="0"/>
        </a:spcBef>
        <a:spcAft>
          <a:spcPct val="0"/>
        </a:spcAft>
        <a:defRPr sz="2215">
          <a:solidFill>
            <a:srgbClr val="C41200"/>
          </a:solidFill>
          <a:latin typeface="+mj-lt"/>
          <a:ea typeface="+mj-ea"/>
          <a:cs typeface="+mj-cs"/>
        </a:defRPr>
      </a:lvl1pPr>
      <a:lvl2pPr algn="l" rtl="0" eaLnBrk="1" fontAlgn="base" hangingPunct="1">
        <a:spcBef>
          <a:spcPct val="0"/>
        </a:spcBef>
        <a:spcAft>
          <a:spcPct val="0"/>
        </a:spcAft>
        <a:defRPr sz="2215">
          <a:solidFill>
            <a:srgbClr val="C41200"/>
          </a:solidFill>
          <a:latin typeface="Arial Black" pitchFamily="34" charset="0"/>
        </a:defRPr>
      </a:lvl2pPr>
      <a:lvl3pPr algn="l" rtl="0" eaLnBrk="1" fontAlgn="base" hangingPunct="1">
        <a:spcBef>
          <a:spcPct val="0"/>
        </a:spcBef>
        <a:spcAft>
          <a:spcPct val="0"/>
        </a:spcAft>
        <a:defRPr sz="2215">
          <a:solidFill>
            <a:srgbClr val="C41200"/>
          </a:solidFill>
          <a:latin typeface="Arial Black" pitchFamily="34" charset="0"/>
        </a:defRPr>
      </a:lvl3pPr>
      <a:lvl4pPr algn="l" rtl="0" eaLnBrk="1" fontAlgn="base" hangingPunct="1">
        <a:spcBef>
          <a:spcPct val="0"/>
        </a:spcBef>
        <a:spcAft>
          <a:spcPct val="0"/>
        </a:spcAft>
        <a:defRPr sz="2215">
          <a:solidFill>
            <a:srgbClr val="C41200"/>
          </a:solidFill>
          <a:latin typeface="Arial Black" pitchFamily="34" charset="0"/>
        </a:defRPr>
      </a:lvl4pPr>
      <a:lvl5pPr algn="l" rtl="0" eaLnBrk="1" fontAlgn="base" hangingPunct="1">
        <a:spcBef>
          <a:spcPct val="0"/>
        </a:spcBef>
        <a:spcAft>
          <a:spcPct val="0"/>
        </a:spcAft>
        <a:defRPr sz="2215">
          <a:solidFill>
            <a:srgbClr val="C41200"/>
          </a:solidFill>
          <a:latin typeface="Arial Black" pitchFamily="34" charset="0"/>
        </a:defRPr>
      </a:lvl5pPr>
      <a:lvl6pPr marL="422041" algn="l" rtl="0" eaLnBrk="1" fontAlgn="base" hangingPunct="1">
        <a:spcBef>
          <a:spcPct val="0"/>
        </a:spcBef>
        <a:spcAft>
          <a:spcPct val="0"/>
        </a:spcAft>
        <a:defRPr sz="2215">
          <a:solidFill>
            <a:srgbClr val="C41200"/>
          </a:solidFill>
          <a:latin typeface="Arial Black" pitchFamily="34" charset="0"/>
        </a:defRPr>
      </a:lvl6pPr>
      <a:lvl7pPr marL="844083" algn="l" rtl="0" eaLnBrk="1" fontAlgn="base" hangingPunct="1">
        <a:spcBef>
          <a:spcPct val="0"/>
        </a:spcBef>
        <a:spcAft>
          <a:spcPct val="0"/>
        </a:spcAft>
        <a:defRPr sz="2215">
          <a:solidFill>
            <a:srgbClr val="C41200"/>
          </a:solidFill>
          <a:latin typeface="Arial Black" pitchFamily="34" charset="0"/>
        </a:defRPr>
      </a:lvl7pPr>
      <a:lvl8pPr marL="1266124" algn="l" rtl="0" eaLnBrk="1" fontAlgn="base" hangingPunct="1">
        <a:spcBef>
          <a:spcPct val="0"/>
        </a:spcBef>
        <a:spcAft>
          <a:spcPct val="0"/>
        </a:spcAft>
        <a:defRPr sz="2215">
          <a:solidFill>
            <a:srgbClr val="C41200"/>
          </a:solidFill>
          <a:latin typeface="Arial Black" pitchFamily="34" charset="0"/>
        </a:defRPr>
      </a:lvl8pPr>
      <a:lvl9pPr marL="1688165" algn="l" rtl="0" eaLnBrk="1" fontAlgn="base" hangingPunct="1">
        <a:spcBef>
          <a:spcPct val="0"/>
        </a:spcBef>
        <a:spcAft>
          <a:spcPct val="0"/>
        </a:spcAft>
        <a:defRPr sz="2215">
          <a:solidFill>
            <a:srgbClr val="C41200"/>
          </a:solidFill>
          <a:latin typeface="Arial Black" pitchFamily="34" charset="0"/>
        </a:defRPr>
      </a:lvl9pPr>
    </p:titleStyle>
    <p:bodyStyle>
      <a:lvl1pPr marL="474796" indent="-474796" algn="l" rtl="0" eaLnBrk="1" fontAlgn="base" hangingPunct="1">
        <a:lnSpc>
          <a:spcPts val="2215"/>
        </a:lnSpc>
        <a:spcBef>
          <a:spcPct val="50000"/>
        </a:spcBef>
        <a:spcAft>
          <a:spcPct val="0"/>
        </a:spcAft>
        <a:buSzPct val="85000"/>
        <a:buFont typeface="Arial" panose="020B0604020202020204" pitchFamily="34" charset="0"/>
        <a:defRPr sz="1846">
          <a:solidFill>
            <a:schemeClr val="tx1"/>
          </a:solidFill>
          <a:latin typeface="+mn-lt"/>
          <a:ea typeface="+mn-ea"/>
          <a:cs typeface="+mn-cs"/>
        </a:defRPr>
      </a:lvl1pPr>
      <a:lvl2pPr marL="1002348" indent="-351701" algn="l" rtl="0" eaLnBrk="1" fontAlgn="base" hangingPunct="1">
        <a:spcBef>
          <a:spcPct val="0"/>
        </a:spcBef>
        <a:spcAft>
          <a:spcPct val="0"/>
        </a:spcAft>
        <a:defRPr sz="1846">
          <a:solidFill>
            <a:schemeClr val="tx1"/>
          </a:solidFill>
          <a:latin typeface="+mn-lt"/>
          <a:cs typeface="Arial" charset="0"/>
        </a:defRPr>
      </a:lvl2pPr>
      <a:lvl3pPr marL="1512315" indent="-422041" algn="l" rtl="0" eaLnBrk="1" fontAlgn="base" hangingPunct="1">
        <a:lnSpc>
          <a:spcPts val="2215"/>
        </a:lnSpc>
        <a:spcBef>
          <a:spcPct val="50000"/>
        </a:spcBef>
        <a:spcAft>
          <a:spcPct val="0"/>
        </a:spcAft>
        <a:buChar char="•"/>
        <a:defRPr sz="1846">
          <a:solidFill>
            <a:schemeClr val="tx1"/>
          </a:solidFill>
          <a:latin typeface="+mn-lt"/>
          <a:cs typeface="Arial" charset="0"/>
        </a:defRPr>
      </a:lvl3pPr>
      <a:lvl4pPr marL="2039866"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4pPr>
      <a:lvl5pPr marL="2567418"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5pPr>
      <a:lvl6pPr marL="2989459"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6pPr>
      <a:lvl7pPr marL="3411501"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7pPr>
      <a:lvl8pPr marL="3833542"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8pPr>
      <a:lvl9pPr marL="4255583" indent="-351701" algn="l" rtl="0" eaLnBrk="1" fontAlgn="base" hangingPunct="1">
        <a:lnSpc>
          <a:spcPts val="2215"/>
        </a:lnSpc>
        <a:spcBef>
          <a:spcPct val="50000"/>
        </a:spcBef>
        <a:spcAft>
          <a:spcPct val="0"/>
        </a:spcAft>
        <a:buChar char="•"/>
        <a:defRPr sz="1846">
          <a:solidFill>
            <a:schemeClr val="tx1"/>
          </a:solidFill>
          <a:latin typeface="+mn-lt"/>
          <a:cs typeface="Arial" charset="0"/>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36"/>
          <p:cNvSpPr>
            <a:spLocks/>
          </p:cNvSpPr>
          <p:nvPr/>
        </p:nvSpPr>
        <p:spPr bwMode="auto">
          <a:xfrm>
            <a:off x="-6350" y="457200"/>
            <a:ext cx="8923338" cy="944563"/>
          </a:xfrm>
          <a:custGeom>
            <a:avLst/>
            <a:gdLst>
              <a:gd name="T0" fmla="*/ 0 w 5621"/>
              <a:gd name="T1" fmla="*/ 0 h 595"/>
              <a:gd name="T2" fmla="*/ 8923338 w 5621"/>
              <a:gd name="T3" fmla="*/ 0 h 595"/>
              <a:gd name="T4" fmla="*/ 8712200 w 5621"/>
              <a:gd name="T5" fmla="*/ 935038 h 595"/>
              <a:gd name="T6" fmla="*/ 0 w 5621"/>
              <a:gd name="T7" fmla="*/ 944563 h 595"/>
              <a:gd name="T8" fmla="*/ 0 w 5621"/>
              <a:gd name="T9" fmla="*/ 0 h 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21" h="595">
                <a:moveTo>
                  <a:pt x="0" y="0"/>
                </a:moveTo>
                <a:lnTo>
                  <a:pt x="5621" y="0"/>
                </a:lnTo>
                <a:lnTo>
                  <a:pt x="5488" y="589"/>
                </a:lnTo>
                <a:lnTo>
                  <a:pt x="0" y="595"/>
                </a:lnTo>
                <a:lnTo>
                  <a:pt x="0" y="0"/>
                </a:lnTo>
                <a:close/>
              </a:path>
            </a:pathLst>
          </a:custGeom>
          <a:gradFill rotWithShape="0">
            <a:gsLst>
              <a:gs pos="0">
                <a:schemeClr val="accent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pic>
        <p:nvPicPr>
          <p:cNvPr id="1027" name="Picture 18" descr="PageTop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2100" y="307975"/>
            <a:ext cx="10477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9"/>
          <p:cNvSpPr>
            <a:spLocks noGrp="1" noChangeArrowheads="1"/>
          </p:cNvSpPr>
          <p:nvPr>
            <p:ph type="body" idx="1"/>
          </p:nvPr>
        </p:nvSpPr>
        <p:spPr bwMode="auto">
          <a:xfrm>
            <a:off x="449263" y="1792288"/>
            <a:ext cx="82438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0436" name="Rectangle 20"/>
          <p:cNvSpPr>
            <a:spLocks noGrp="1" noChangeArrowheads="1"/>
          </p:cNvSpPr>
          <p:nvPr>
            <p:ph type="dt" sz="half" idx="2"/>
          </p:nvPr>
        </p:nvSpPr>
        <p:spPr bwMode="auto">
          <a:xfrm>
            <a:off x="454025" y="6540500"/>
            <a:ext cx="866775"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800">
                <a:solidFill>
                  <a:schemeClr val="accent1"/>
                </a:solidFill>
                <a:latin typeface="Arial" charset="0"/>
              </a:defRPr>
            </a:lvl1pPr>
          </a:lstStyle>
          <a:p>
            <a:pPr>
              <a:defRPr/>
            </a:pPr>
            <a:r>
              <a:rPr lang="en-GB"/>
              <a:t>Date 00.00.00</a:t>
            </a:r>
          </a:p>
        </p:txBody>
      </p:sp>
      <p:sp>
        <p:nvSpPr>
          <p:cNvPr id="60437" name="Rectangle 21"/>
          <p:cNvSpPr>
            <a:spLocks noGrp="1" noChangeArrowheads="1"/>
          </p:cNvSpPr>
          <p:nvPr>
            <p:ph type="ftr" sz="quarter" idx="3"/>
          </p:nvPr>
        </p:nvSpPr>
        <p:spPr bwMode="auto">
          <a:xfrm>
            <a:off x="1376363" y="6540500"/>
            <a:ext cx="7005637"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800">
                <a:solidFill>
                  <a:schemeClr val="accent1"/>
                </a:solidFill>
                <a:latin typeface="Arial" charset="0"/>
              </a:defRPr>
            </a:lvl1pPr>
          </a:lstStyle>
          <a:p>
            <a:pPr>
              <a:defRPr/>
            </a:pPr>
            <a:r>
              <a:rPr lang="en-GB"/>
              <a:t>Create your footer by changing copy in the Header and Footer section</a:t>
            </a:r>
          </a:p>
        </p:txBody>
      </p:sp>
      <p:sp>
        <p:nvSpPr>
          <p:cNvPr id="60438" name="Rectangle 22"/>
          <p:cNvSpPr>
            <a:spLocks noGrp="1" noChangeArrowheads="1"/>
          </p:cNvSpPr>
          <p:nvPr>
            <p:ph type="sldNum" sz="quarter" idx="4"/>
          </p:nvPr>
        </p:nvSpPr>
        <p:spPr bwMode="auto">
          <a:xfrm>
            <a:off x="8589963" y="6540500"/>
            <a:ext cx="446087" cy="20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defRPr sz="800">
                <a:solidFill>
                  <a:schemeClr val="accent1"/>
                </a:solidFill>
              </a:defRPr>
            </a:lvl1pPr>
          </a:lstStyle>
          <a:p>
            <a:fld id="{D7547B29-E1C5-4E8E-AF68-2D96F49B4FDE}" type="slidenum">
              <a:rPr lang="en-GB" altLang="en-US"/>
              <a:pPr/>
              <a:t>‹#›</a:t>
            </a:fld>
            <a:endParaRPr lang="en-GB" altLang="en-US"/>
          </a:p>
        </p:txBody>
      </p:sp>
      <p:sp>
        <p:nvSpPr>
          <p:cNvPr id="1032" name="Rectangle 23"/>
          <p:cNvSpPr>
            <a:spLocks noGrp="1" noChangeArrowheads="1"/>
          </p:cNvSpPr>
          <p:nvPr>
            <p:ph type="title"/>
          </p:nvPr>
        </p:nvSpPr>
        <p:spPr bwMode="auto">
          <a:xfrm>
            <a:off x="417513" y="601663"/>
            <a:ext cx="8267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Tree>
    <p:extLst>
      <p:ext uri="{BB962C8B-B14F-4D97-AF65-F5344CB8AC3E}">
        <p14:creationId xmlns:p14="http://schemas.microsoft.com/office/powerpoint/2010/main" val="293437245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rtl="0" eaLnBrk="0" fontAlgn="base" hangingPunct="0">
        <a:lnSpc>
          <a:spcPts val="3800"/>
        </a:lnSpc>
        <a:spcBef>
          <a:spcPct val="0"/>
        </a:spcBef>
        <a:spcAft>
          <a:spcPct val="0"/>
        </a:spcAft>
        <a:defRPr sz="3600" i="1">
          <a:solidFill>
            <a:schemeClr val="tx2"/>
          </a:solidFill>
          <a:latin typeface="+mj-lt"/>
          <a:ea typeface="+mj-ea"/>
          <a:cs typeface="+mj-cs"/>
        </a:defRPr>
      </a:lvl1pPr>
      <a:lvl2pPr algn="l" rtl="0" eaLnBrk="0" fontAlgn="base" hangingPunct="0">
        <a:lnSpc>
          <a:spcPts val="3800"/>
        </a:lnSpc>
        <a:spcBef>
          <a:spcPct val="0"/>
        </a:spcBef>
        <a:spcAft>
          <a:spcPct val="0"/>
        </a:spcAft>
        <a:defRPr sz="3600" i="1">
          <a:solidFill>
            <a:schemeClr val="tx2"/>
          </a:solidFill>
          <a:latin typeface="Arial" charset="0"/>
        </a:defRPr>
      </a:lvl2pPr>
      <a:lvl3pPr algn="l" rtl="0" eaLnBrk="0" fontAlgn="base" hangingPunct="0">
        <a:lnSpc>
          <a:spcPts val="3800"/>
        </a:lnSpc>
        <a:spcBef>
          <a:spcPct val="0"/>
        </a:spcBef>
        <a:spcAft>
          <a:spcPct val="0"/>
        </a:spcAft>
        <a:defRPr sz="3600" i="1">
          <a:solidFill>
            <a:schemeClr val="tx2"/>
          </a:solidFill>
          <a:latin typeface="Arial" charset="0"/>
        </a:defRPr>
      </a:lvl3pPr>
      <a:lvl4pPr algn="l" rtl="0" eaLnBrk="0" fontAlgn="base" hangingPunct="0">
        <a:lnSpc>
          <a:spcPts val="3800"/>
        </a:lnSpc>
        <a:spcBef>
          <a:spcPct val="0"/>
        </a:spcBef>
        <a:spcAft>
          <a:spcPct val="0"/>
        </a:spcAft>
        <a:defRPr sz="3600" i="1">
          <a:solidFill>
            <a:schemeClr val="tx2"/>
          </a:solidFill>
          <a:latin typeface="Arial" charset="0"/>
        </a:defRPr>
      </a:lvl4pPr>
      <a:lvl5pPr algn="l" rtl="0" eaLnBrk="0" fontAlgn="base" hangingPunct="0">
        <a:lnSpc>
          <a:spcPts val="3800"/>
        </a:lnSpc>
        <a:spcBef>
          <a:spcPct val="0"/>
        </a:spcBef>
        <a:spcAft>
          <a:spcPct val="0"/>
        </a:spcAft>
        <a:defRPr sz="3600" i="1">
          <a:solidFill>
            <a:schemeClr val="tx2"/>
          </a:solidFill>
          <a:latin typeface="Arial" charset="0"/>
        </a:defRPr>
      </a:lvl5pPr>
      <a:lvl6pPr marL="457200" algn="l" rtl="0" fontAlgn="base">
        <a:lnSpc>
          <a:spcPts val="3800"/>
        </a:lnSpc>
        <a:spcBef>
          <a:spcPct val="0"/>
        </a:spcBef>
        <a:spcAft>
          <a:spcPct val="0"/>
        </a:spcAft>
        <a:defRPr sz="3600" i="1">
          <a:solidFill>
            <a:schemeClr val="tx2"/>
          </a:solidFill>
          <a:latin typeface="Arial" charset="0"/>
        </a:defRPr>
      </a:lvl6pPr>
      <a:lvl7pPr marL="914400" algn="l" rtl="0" fontAlgn="base">
        <a:lnSpc>
          <a:spcPts val="3800"/>
        </a:lnSpc>
        <a:spcBef>
          <a:spcPct val="0"/>
        </a:spcBef>
        <a:spcAft>
          <a:spcPct val="0"/>
        </a:spcAft>
        <a:defRPr sz="3600" i="1">
          <a:solidFill>
            <a:schemeClr val="tx2"/>
          </a:solidFill>
          <a:latin typeface="Arial" charset="0"/>
        </a:defRPr>
      </a:lvl7pPr>
      <a:lvl8pPr marL="1371600" algn="l" rtl="0" fontAlgn="base">
        <a:lnSpc>
          <a:spcPts val="3800"/>
        </a:lnSpc>
        <a:spcBef>
          <a:spcPct val="0"/>
        </a:spcBef>
        <a:spcAft>
          <a:spcPct val="0"/>
        </a:spcAft>
        <a:defRPr sz="3600" i="1">
          <a:solidFill>
            <a:schemeClr val="tx2"/>
          </a:solidFill>
          <a:latin typeface="Arial" charset="0"/>
        </a:defRPr>
      </a:lvl8pPr>
      <a:lvl9pPr marL="1828800" algn="l" rtl="0" fontAlgn="base">
        <a:lnSpc>
          <a:spcPts val="3800"/>
        </a:lnSpc>
        <a:spcBef>
          <a:spcPct val="0"/>
        </a:spcBef>
        <a:spcAft>
          <a:spcPct val="0"/>
        </a:spcAft>
        <a:defRPr sz="3600" i="1">
          <a:solidFill>
            <a:schemeClr val="tx2"/>
          </a:solidFill>
          <a:latin typeface="Arial" charset="0"/>
        </a:defRPr>
      </a:lvl9pPr>
    </p:titleStyle>
    <p:bodyStyle>
      <a:lvl1pPr marL="187325" indent="-187325" algn="l" rtl="0" eaLnBrk="0" fontAlgn="base" hangingPunct="0">
        <a:lnSpc>
          <a:spcPts val="1600"/>
        </a:lnSpc>
        <a:spcBef>
          <a:spcPct val="0"/>
        </a:spcBef>
        <a:spcAft>
          <a:spcPts val="1400"/>
        </a:spcAft>
        <a:buChar char="•"/>
        <a:defRPr sz="1500">
          <a:solidFill>
            <a:schemeClr val="accent1"/>
          </a:solidFill>
          <a:latin typeface="+mn-lt"/>
          <a:ea typeface="+mn-ea"/>
          <a:cs typeface="+mn-cs"/>
        </a:defRPr>
      </a:lvl1pPr>
      <a:lvl2pPr marL="569913" indent="-192088" algn="l" rtl="0" eaLnBrk="0" fontAlgn="base" hangingPunct="0">
        <a:lnSpc>
          <a:spcPts val="1600"/>
        </a:lnSpc>
        <a:spcBef>
          <a:spcPct val="0"/>
        </a:spcBef>
        <a:spcAft>
          <a:spcPts val="1400"/>
        </a:spcAft>
        <a:buChar char="–"/>
        <a:defRPr sz="1500">
          <a:solidFill>
            <a:schemeClr val="accent1"/>
          </a:solidFill>
          <a:latin typeface="+mn-lt"/>
        </a:defRPr>
      </a:lvl2pPr>
      <a:lvl3pPr marL="952500" indent="-192088" algn="l" rtl="0" eaLnBrk="0" fontAlgn="base" hangingPunct="0">
        <a:lnSpc>
          <a:spcPts val="1600"/>
        </a:lnSpc>
        <a:spcBef>
          <a:spcPct val="0"/>
        </a:spcBef>
        <a:spcAft>
          <a:spcPts val="1400"/>
        </a:spcAft>
        <a:buChar char="•"/>
        <a:defRPr sz="1500">
          <a:solidFill>
            <a:schemeClr val="accent1"/>
          </a:solidFill>
          <a:latin typeface="+mn-lt"/>
        </a:defRPr>
      </a:lvl3pPr>
      <a:lvl4pPr marL="1335088" indent="-192088" algn="l" rtl="0" eaLnBrk="0" fontAlgn="base" hangingPunct="0">
        <a:lnSpc>
          <a:spcPts val="1600"/>
        </a:lnSpc>
        <a:spcBef>
          <a:spcPct val="0"/>
        </a:spcBef>
        <a:spcAft>
          <a:spcPts val="1400"/>
        </a:spcAft>
        <a:buChar char="–"/>
        <a:defRPr sz="1500">
          <a:solidFill>
            <a:schemeClr val="accent1"/>
          </a:solidFill>
          <a:latin typeface="+mn-lt"/>
        </a:defRPr>
      </a:lvl4pPr>
      <a:lvl5pPr marL="1717675" indent="-192088" algn="l" rtl="0" eaLnBrk="0" fontAlgn="base" hangingPunct="0">
        <a:lnSpc>
          <a:spcPts val="1600"/>
        </a:lnSpc>
        <a:spcBef>
          <a:spcPct val="0"/>
        </a:spcBef>
        <a:spcAft>
          <a:spcPts val="1400"/>
        </a:spcAft>
        <a:buChar char="»"/>
        <a:defRPr sz="1500">
          <a:solidFill>
            <a:schemeClr val="accent1"/>
          </a:solidFill>
          <a:latin typeface="+mn-lt"/>
        </a:defRPr>
      </a:lvl5pPr>
      <a:lvl6pPr marL="2174875" indent="-192088" algn="l" rtl="0" fontAlgn="base">
        <a:lnSpc>
          <a:spcPts val="1600"/>
        </a:lnSpc>
        <a:spcBef>
          <a:spcPct val="0"/>
        </a:spcBef>
        <a:spcAft>
          <a:spcPts val="1400"/>
        </a:spcAft>
        <a:buChar char="»"/>
        <a:defRPr sz="1500">
          <a:solidFill>
            <a:schemeClr val="accent1"/>
          </a:solidFill>
          <a:latin typeface="+mn-lt"/>
        </a:defRPr>
      </a:lvl6pPr>
      <a:lvl7pPr marL="2632075" indent="-192088" algn="l" rtl="0" fontAlgn="base">
        <a:lnSpc>
          <a:spcPts val="1600"/>
        </a:lnSpc>
        <a:spcBef>
          <a:spcPct val="0"/>
        </a:spcBef>
        <a:spcAft>
          <a:spcPts val="1400"/>
        </a:spcAft>
        <a:buChar char="»"/>
        <a:defRPr sz="1500">
          <a:solidFill>
            <a:schemeClr val="accent1"/>
          </a:solidFill>
          <a:latin typeface="+mn-lt"/>
        </a:defRPr>
      </a:lvl7pPr>
      <a:lvl8pPr marL="3089275" indent="-192088" algn="l" rtl="0" fontAlgn="base">
        <a:lnSpc>
          <a:spcPts val="1600"/>
        </a:lnSpc>
        <a:spcBef>
          <a:spcPct val="0"/>
        </a:spcBef>
        <a:spcAft>
          <a:spcPts val="1400"/>
        </a:spcAft>
        <a:buChar char="»"/>
        <a:defRPr sz="1500">
          <a:solidFill>
            <a:schemeClr val="accent1"/>
          </a:solidFill>
          <a:latin typeface="+mn-lt"/>
        </a:defRPr>
      </a:lvl8pPr>
      <a:lvl9pPr marL="3546475" indent="-192088" algn="l" rtl="0" fontAlgn="base">
        <a:lnSpc>
          <a:spcPts val="1600"/>
        </a:lnSpc>
        <a:spcBef>
          <a:spcPct val="0"/>
        </a:spcBef>
        <a:spcAft>
          <a:spcPts val="1400"/>
        </a:spcAft>
        <a:buChar char="»"/>
        <a:defRPr sz="15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6.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1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1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jpe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77.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18" Type="http://schemas.openxmlformats.org/officeDocument/2006/relationships/hyperlink" Target="http://www.iconarchive.com/show/oxygen-icons-by-oxygen-icons.org/Status-weather-clear-icon.html" TargetMode="External"/><Relationship Id="rId26" Type="http://schemas.openxmlformats.org/officeDocument/2006/relationships/image" Target="../media/image141.png"/><Relationship Id="rId3" Type="http://schemas.microsoft.com/office/2007/relationships/hdphoto" Target="../media/hdphoto2.wdp"/><Relationship Id="rId21" Type="http://schemas.openxmlformats.org/officeDocument/2006/relationships/image" Target="../media/image138.png"/><Relationship Id="rId7" Type="http://schemas.openxmlformats.org/officeDocument/2006/relationships/image" Target="../media/image129.jpeg"/><Relationship Id="rId12" Type="http://schemas.openxmlformats.org/officeDocument/2006/relationships/image" Target="../media/image133.png"/><Relationship Id="rId17" Type="http://schemas.openxmlformats.org/officeDocument/2006/relationships/image" Target="../media/image136.jpeg"/><Relationship Id="rId25" Type="http://schemas.openxmlformats.org/officeDocument/2006/relationships/image" Target="../media/image140.png"/><Relationship Id="rId2" Type="http://schemas.openxmlformats.org/officeDocument/2006/relationships/image" Target="../media/image125.png"/><Relationship Id="rId16" Type="http://schemas.openxmlformats.org/officeDocument/2006/relationships/hyperlink" Target="http://www.google.co.uk/url?sa=i&amp;rct=j&amp;q=&amp;esrc=s&amp;frm=1&amp;source=images&amp;cd=&amp;cad=rja&amp;uact=8&amp;ved=0CAcQjRxqFQoTCPjE95ay5cgCFYE6FAodq1EMqA&amp;url=http://www.cadnav.com/3d-models/vehicle/index-10.html&amp;bvm=bv.106130839,d.cWw&amp;psig=AFQjCNFTp170PmehAKeSWL6ruhwlvLNDrg&amp;ust=1446129450772027" TargetMode="External"/><Relationship Id="rId20" Type="http://schemas.openxmlformats.org/officeDocument/2006/relationships/hyperlink" Target="http://www.iconarchive.com/show/oxygen-icons-by-oxygen-icons.org/Status-weather-showers-icon.html" TargetMode="External"/><Relationship Id="rId1" Type="http://schemas.openxmlformats.org/officeDocument/2006/relationships/slideLayout" Target="../slideLayouts/slideLayout83.xml"/><Relationship Id="rId6" Type="http://schemas.openxmlformats.org/officeDocument/2006/relationships/image" Target="../media/image128.png"/><Relationship Id="rId11" Type="http://schemas.microsoft.com/office/2007/relationships/hdphoto" Target="../media/hdphoto3.wdp"/><Relationship Id="rId24" Type="http://schemas.openxmlformats.org/officeDocument/2006/relationships/hyperlink" Target="http://www.google.co.uk/url?sa=i&amp;rct=j&amp;q=&amp;esrc=s&amp;frm=1&amp;source=images&amp;cd=&amp;cad=rja&amp;uact=8&amp;ved=0CAcQjRxqFQoTCL-rnO235cgCFcoKGgodTSoDbA&amp;url=http://www.mdpi.com/1424-8220/13/1/875&amp;bvm=bv.106130839,d.cWw&amp;psig=AFQjCNFID-83Kh1L0y0ctu7w4n7rd39s9Q&amp;ust=1446130972193400" TargetMode="External"/><Relationship Id="rId5" Type="http://schemas.openxmlformats.org/officeDocument/2006/relationships/image" Target="../media/image127.jpeg"/><Relationship Id="rId15" Type="http://schemas.openxmlformats.org/officeDocument/2006/relationships/image" Target="../media/image135.png"/><Relationship Id="rId23" Type="http://schemas.openxmlformats.org/officeDocument/2006/relationships/image" Target="../media/image139.jpeg"/><Relationship Id="rId28" Type="http://schemas.openxmlformats.org/officeDocument/2006/relationships/image" Target="../media/image143.jpeg"/><Relationship Id="rId10" Type="http://schemas.openxmlformats.org/officeDocument/2006/relationships/image" Target="../media/image132.png"/><Relationship Id="rId19" Type="http://schemas.openxmlformats.org/officeDocument/2006/relationships/image" Target="../media/image137.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hyperlink" Target="http://www.google.co.uk/url?sa=i&amp;rct=j&amp;q=&amp;esrc=s&amp;frm=1&amp;source=images&amp;cd=&amp;cad=rja&amp;uact=8&amp;ved=0CAcQjRxqFQoTCM790Mye5cgCFcN9Ggodw4wCWQ&amp;url=http://www.townofpalmbeach.com/index.aspx?NID%3D560&amp;bvm=bv.106130839,d.d24&amp;psig=AFQjCNHuo_vS16N-i85Iw4mSGVXvvhaMYw&amp;ust=1446124195254557" TargetMode="External"/><Relationship Id="rId22" Type="http://schemas.openxmlformats.org/officeDocument/2006/relationships/hyperlink" Target="https://www.google.co.uk/url?sa=i&amp;rct=j&amp;q=&amp;esrc=s&amp;frm=1&amp;source=images&amp;cd=&amp;cad=rja&amp;uact=8&amp;ved=0CAcQjRxqFQoTCOyetpy15cgCFcsDGgodmjULXg&amp;url=https://www.formfonts.com/3D-Model/1/12762/1/transportation/i30-trains/generic-speed-train-gen-1001/&amp;psig=AFQjCNHosJIZfv7i94jaRrJ-OvSxC8jCxg&amp;ust=1446130249675217" TargetMode="External"/><Relationship Id="rId27" Type="http://schemas.openxmlformats.org/officeDocument/2006/relationships/image" Target="../media/image142.png"/></Relationships>
</file>

<file path=ppt/slides/_rels/slide11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50.jpeg"/><Relationship Id="rId26" Type="http://schemas.openxmlformats.org/officeDocument/2006/relationships/image" Target="../media/image155.png"/><Relationship Id="rId3" Type="http://schemas.openxmlformats.org/officeDocument/2006/relationships/image" Target="../media/image144.jpeg"/><Relationship Id="rId21" Type="http://schemas.openxmlformats.org/officeDocument/2006/relationships/image" Target="../media/image152.jpe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49.jpeg"/><Relationship Id="rId25" Type="http://schemas.openxmlformats.org/officeDocument/2006/relationships/image" Target="../media/image154.jpeg"/><Relationship Id="rId2" Type="http://schemas.openxmlformats.org/officeDocument/2006/relationships/notesSlide" Target="../notesSlides/notesSlide29.xml"/><Relationship Id="rId16" Type="http://schemas.openxmlformats.org/officeDocument/2006/relationships/hyperlink" Target="http://www.google.co.uk/url?sa=i&amp;rct=j&amp;q=&amp;esrc=s&amp;source=images&amp;cd=&amp;cad=rja&amp;uact=8&amp;ved=0ahUKEwiarMXtz-PMAhVmBcAKHQ4IB9UQjRwIBw&amp;url=http://www.telegraph.co.uk/technology/news/11866132/First-self-driving-pod-unleashed-on-Britains-roads.html&amp;psig=AFQjCNGkmPouYDm51UG_WlBY7bDGJc4ntQ&amp;ust=1463660878745074" TargetMode="External"/><Relationship Id="rId20" Type="http://schemas.openxmlformats.org/officeDocument/2006/relationships/hyperlink" Target="https://www.google.co.uk/url?sa=i&amp;rct=j&amp;q=&amp;esrc=s&amp;source=images&amp;cd=&amp;cad=rja&amp;uact=8&amp;ved=0ahUKEwiAoejtxcrOAhVB8RQKHfNPA44QjRwIBw&amp;url=https://www.smartgo.co.uk/news&amp;psig=AFQjCNFwuvK8bVKe3b-3Y0NH6YdYj6lcQA&amp;ust=1471595292954733" TargetMode="External"/><Relationship Id="rId1" Type="http://schemas.openxmlformats.org/officeDocument/2006/relationships/slideLayout" Target="../slideLayouts/slideLayout77.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hyperlink" Target="http://www.google.co.uk/url?sa=i&amp;rct=j&amp;q=&amp;esrc=s&amp;source=images&amp;cd=&amp;cad=rja&amp;uact=8&amp;ved=0ahUKEwjTl5bI89zOAhXCJhoKHb_YBlUQjRwIBw&amp;url=http://www.moneysupermarket.com/car-insurance/blog/seventh-heaven-for-milton-keynes-electric-buses/&amp;psig=AFQjCNHebBxphhyTTEiXhY8FbN3PaPzmOQ&amp;ust=1472226045713403" TargetMode="External"/><Relationship Id="rId5" Type="http://schemas.openxmlformats.org/officeDocument/2006/relationships/image" Target="../media/image146.png"/><Relationship Id="rId15" Type="http://schemas.openxmlformats.org/officeDocument/2006/relationships/image" Target="../media/image148.jpeg"/><Relationship Id="rId23" Type="http://schemas.openxmlformats.org/officeDocument/2006/relationships/image" Target="../media/image153.jpeg"/><Relationship Id="rId10" Type="http://schemas.openxmlformats.org/officeDocument/2006/relationships/image" Target="../media/image117.png"/><Relationship Id="rId19"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16.png"/><Relationship Id="rId14" Type="http://schemas.openxmlformats.org/officeDocument/2006/relationships/image" Target="../media/image147.png"/><Relationship Id="rId22" Type="http://schemas.openxmlformats.org/officeDocument/2006/relationships/hyperlink" Target="https://www.google.co.uk/url?sa=i&amp;rct=j&amp;q=&amp;esrc=s&amp;source=images&amp;cd=&amp;cad=rja&amp;uact=8&amp;ved=0ahUKEwjS7ZXt8tzOAhWJ0RoKHbIoDBUQjRwIBw&amp;url=https://www.youtube.com/watch?v%3DctgebT_jTXI&amp;psig=AFQjCNFzIKTUduQMLaIwioK4VRSRSz6zcQ&amp;ust=1472225835860386"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www.freedigitalphotos.net/images/intercity-train-at-full-speed-photo-p28384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0.xml"/><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4.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wmf"/><Relationship Id="rId1" Type="http://schemas.openxmlformats.org/officeDocument/2006/relationships/slideLayout" Target="../slideLayouts/slideLayout44.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hyperlink" Target="https://www.google.co.uk/url?sa=i&amp;rct=j&amp;q=&amp;esrc=s&amp;source=images&amp;cd=&amp;cad=rja&amp;uact=8&amp;ved=0ahUKEwijpr_ZtsvOAhVQahoKHYifDyAQjRwIBw&amp;url=https://en.wikipedia.org/wiki/File:Highways_Agency.svg&amp;psig=AFQjCNG06-1V2FyslSMQdO0m-254s5PdkA&amp;ust=1471625597071732" TargetMode="External"/><Relationship Id="rId2" Type="http://schemas.openxmlformats.org/officeDocument/2006/relationships/image" Target="../media/image20.jpeg"/><Relationship Id="rId1" Type="http://schemas.openxmlformats.org/officeDocument/2006/relationships/slideLayout" Target="../slideLayouts/slideLayout75.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hyperlink" Target="http://www.google.co.uk/url?sa=i&amp;rct=j&amp;q=&amp;esrc=s&amp;source=images&amp;cd=&amp;cad=rja&amp;uact=8&amp;ved=0ahUKEwjzl5GFtsvOAhVFuhoKHfGpB3EQjRwIBw&amp;url=http://www.brandsoftheworld.com/logo/national-trust-2&amp;psig=AFQjCNHDkwZibR7s2nIwHWMHM6foRWuivw&amp;ust=1471625419334207" TargetMode="External"/><Relationship Id="rId9" Type="http://schemas.openxmlformats.org/officeDocument/2006/relationships/hyperlink" Target="https://www.google.co.uk/url?sa=i&amp;rct=j&amp;q=&amp;esrc=s&amp;source=images&amp;cd=&amp;cad=rja&amp;uact=8&amp;ved=0ahUKEwiMzrf3tsvOAhWIVxoKHWzeAiYQjRwIBw&amp;url=https://en.wikipedia.org/wiki/Institution_of_Civil_Engineers&amp;psig=AFQjCNH8uiqerqxxO5up3wUcptw5PszIUA&amp;ust=1471625657341292"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6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4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2.xml"/><Relationship Id="rId5" Type="http://schemas.openxmlformats.org/officeDocument/2006/relationships/image" Target="../media/image92.jpeg"/><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681100" y="3193313"/>
            <a:ext cx="7781799" cy="1446550"/>
          </a:xfrm>
          <a:prstGeom prst="rect">
            <a:avLst/>
          </a:prstGeom>
          <a:noFill/>
        </p:spPr>
        <p:txBody>
          <a:bodyPr wrap="square" rtlCol="0">
            <a:spAutoFit/>
          </a:bodyPr>
          <a:lstStyle/>
          <a:p>
            <a:pPr algn="ctr"/>
            <a:r>
              <a:rPr lang="en-GB" sz="4400" b="1" dirty="0">
                <a:solidFill>
                  <a:schemeClr val="accent3">
                    <a:lumMod val="50000"/>
                  </a:schemeClr>
                </a:solidFill>
                <a:latin typeface="Corbel" panose="020B0503020204020204" pitchFamily="34" charset="0"/>
              </a:rPr>
              <a:t>SEMLEP Infrastructure Summit</a:t>
            </a:r>
          </a:p>
          <a:p>
            <a:pPr algn="ctr"/>
            <a:r>
              <a:rPr lang="en-GB" sz="4400" dirty="0">
                <a:solidFill>
                  <a:schemeClr val="accent3">
                    <a:lumMod val="50000"/>
                  </a:schemeClr>
                </a:solidFill>
                <a:latin typeface="Corbel" panose="020B0503020204020204" pitchFamily="34" charset="0"/>
              </a:rPr>
              <a:t>Thursday 27</a:t>
            </a:r>
            <a:r>
              <a:rPr lang="en-GB" sz="4400" baseline="30000" dirty="0">
                <a:solidFill>
                  <a:schemeClr val="accent3">
                    <a:lumMod val="50000"/>
                  </a:schemeClr>
                </a:solidFill>
                <a:latin typeface="Corbel" panose="020B0503020204020204" pitchFamily="34" charset="0"/>
              </a:rPr>
              <a:t>th</a:t>
            </a:r>
            <a:r>
              <a:rPr lang="en-GB" sz="4400" dirty="0">
                <a:solidFill>
                  <a:schemeClr val="accent3">
                    <a:lumMod val="50000"/>
                  </a:schemeClr>
                </a:solidFill>
                <a:latin typeface="Corbel" panose="020B0503020204020204" pitchFamily="34" charset="0"/>
              </a:rPr>
              <a:t> October 2016</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2202021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isurv infrastructure</a:t>
            </a:r>
          </a:p>
        </p:txBody>
      </p:sp>
      <p:sp>
        <p:nvSpPr>
          <p:cNvPr id="3" name="Text Placeholder 2"/>
          <p:cNvSpPr>
            <a:spLocks noGrp="1"/>
          </p:cNvSpPr>
          <p:nvPr>
            <p:ph type="body" sz="quarter" idx="15"/>
          </p:nvPr>
        </p:nvSpPr>
        <p:spPr>
          <a:xfrm>
            <a:off x="533400" y="1268943"/>
            <a:ext cx="7967662" cy="1583994"/>
          </a:xfrm>
        </p:spPr>
        <p:txBody>
          <a:bodyPr>
            <a:normAutofit/>
          </a:bodyPr>
          <a:lstStyle/>
          <a:p>
            <a:r>
              <a:rPr lang="en-GB" dirty="0">
                <a:solidFill>
                  <a:schemeClr val="tx1">
                    <a:lumMod val="85000"/>
                    <a:lumOff val="15000"/>
                  </a:schemeClr>
                </a:solidFill>
              </a:rPr>
              <a:t>RICS are developing a new isurv infrastructure channel </a:t>
            </a:r>
          </a:p>
          <a:p>
            <a:r>
              <a:rPr lang="en-GB" dirty="0">
                <a:solidFill>
                  <a:schemeClr val="tx1">
                    <a:lumMod val="85000"/>
                    <a:lumOff val="15000"/>
                  </a:schemeClr>
                </a:solidFill>
              </a:rPr>
              <a:t>Estimated publication date: March 2017</a:t>
            </a:r>
          </a:p>
          <a:p>
            <a:r>
              <a:rPr lang="en-GB" dirty="0">
                <a:solidFill>
                  <a:schemeClr val="tx1">
                    <a:lumMod val="85000"/>
                    <a:lumOff val="15000"/>
                  </a:schemeClr>
                </a:solidFill>
              </a:rPr>
              <a:t>Will address a significant  need in the industry for practical, authoritative and relevant best-practice intelligence on infrastructure projects</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708920"/>
            <a:ext cx="6595197" cy="398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416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626299" y="2380810"/>
            <a:ext cx="7891398" cy="3108543"/>
          </a:xfrm>
          <a:prstGeom prst="rect">
            <a:avLst/>
          </a:prstGeom>
          <a:noFill/>
        </p:spPr>
        <p:txBody>
          <a:bodyPr wrap="square" rtlCol="0">
            <a:spAutoFit/>
          </a:bodyPr>
          <a:lstStyle/>
          <a:p>
            <a:pPr marL="0" lvl="0" indent="0" algn="ctr">
              <a:spcAft>
                <a:spcPts val="0"/>
              </a:spcAft>
              <a:buNone/>
            </a:pPr>
            <a:r>
              <a:rPr lang="en-GB" sz="2800" b="1" dirty="0">
                <a:solidFill>
                  <a:schemeClr val="accent3">
                    <a:lumMod val="50000"/>
                  </a:schemeClr>
                </a:solidFill>
                <a:latin typeface="Corbel" panose="020B0503020204020204" pitchFamily="34" charset="0"/>
              </a:rPr>
              <a:t>Panel Discussion 2</a:t>
            </a:r>
          </a:p>
          <a:p>
            <a:pPr algn="ctr"/>
            <a:r>
              <a:rPr lang="en-GB" sz="2800" dirty="0">
                <a:solidFill>
                  <a:schemeClr val="accent3">
                    <a:lumMod val="50000"/>
                  </a:schemeClr>
                </a:solidFill>
              </a:rPr>
              <a:t>Paul Webster, IED</a:t>
            </a:r>
          </a:p>
          <a:p>
            <a:pPr algn="ctr"/>
            <a:r>
              <a:rPr lang="en-GB" sz="2800" dirty="0">
                <a:solidFill>
                  <a:schemeClr val="accent3">
                    <a:lumMod val="50000"/>
                  </a:schemeClr>
                </a:solidFill>
              </a:rPr>
              <a:t>Hilary Chipping, SEMLEP</a:t>
            </a:r>
          </a:p>
          <a:p>
            <a:pPr algn="ctr"/>
            <a:r>
              <a:rPr lang="en-GB" sz="2800" dirty="0">
                <a:solidFill>
                  <a:schemeClr val="accent3">
                    <a:lumMod val="50000"/>
                  </a:schemeClr>
                </a:solidFill>
              </a:rPr>
              <a:t>Ashley </a:t>
            </a:r>
            <a:r>
              <a:rPr lang="en-GB" sz="2800" dirty="0" err="1">
                <a:solidFill>
                  <a:schemeClr val="accent3">
                    <a:lumMod val="50000"/>
                  </a:schemeClr>
                </a:solidFill>
              </a:rPr>
              <a:t>Stower</a:t>
            </a:r>
            <a:r>
              <a:rPr lang="en-GB" sz="2800" dirty="0">
                <a:solidFill>
                  <a:schemeClr val="accent3">
                    <a:lumMod val="50000"/>
                  </a:schemeClr>
                </a:solidFill>
              </a:rPr>
              <a:t>, Network Rail</a:t>
            </a:r>
          </a:p>
          <a:p>
            <a:pPr algn="ctr"/>
            <a:r>
              <a:rPr lang="en-GB" sz="2800" dirty="0">
                <a:solidFill>
                  <a:schemeClr val="accent3">
                    <a:lumMod val="50000"/>
                  </a:schemeClr>
                </a:solidFill>
              </a:rPr>
              <a:t>William Cuthbert, RBS</a:t>
            </a:r>
          </a:p>
          <a:p>
            <a:pPr algn="ctr"/>
            <a:r>
              <a:rPr lang="en-GB" sz="2800" dirty="0">
                <a:solidFill>
                  <a:schemeClr val="accent3">
                    <a:lumMod val="50000"/>
                  </a:schemeClr>
                </a:solidFill>
              </a:rPr>
              <a:t>Clive Faine, </a:t>
            </a:r>
            <a:r>
              <a:rPr lang="en-GB" sz="2800" dirty="0" err="1">
                <a:solidFill>
                  <a:schemeClr val="accent3">
                    <a:lumMod val="50000"/>
                  </a:schemeClr>
                </a:solidFill>
              </a:rPr>
              <a:t>Abbeygate</a:t>
            </a:r>
            <a:r>
              <a:rPr lang="en-GB" sz="2800" dirty="0">
                <a:solidFill>
                  <a:schemeClr val="accent3">
                    <a:lumMod val="50000"/>
                  </a:schemeClr>
                </a:solidFill>
              </a:rPr>
              <a:t> Developments Ltd</a:t>
            </a:r>
          </a:p>
          <a:p>
            <a:pPr algn="ctr"/>
            <a:r>
              <a:rPr lang="en-GB" sz="2800" dirty="0">
                <a:solidFill>
                  <a:schemeClr val="accent3">
                    <a:lumMod val="50000"/>
                  </a:schemeClr>
                </a:solidFill>
              </a:rPr>
              <a:t>Geoff Snelson, MK Council</a:t>
            </a:r>
            <a:endParaRPr lang="en-GB" sz="2800" b="1" dirty="0">
              <a:solidFill>
                <a:schemeClr val="accent3">
                  <a:lumMod val="50000"/>
                </a:schemeClr>
              </a:solidFill>
              <a:latin typeface="Corbel" panose="020B0503020204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6956424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1600"/>
              </a:lnSpc>
              <a:spcAft>
                <a:spcPts val="1400"/>
              </a:spcAft>
              <a:buChar char="•"/>
              <a:defRPr sz="1500">
                <a:solidFill>
                  <a:schemeClr val="accent1"/>
                </a:solidFill>
                <a:latin typeface="Arial" panose="020B0604020202020204" pitchFamily="34" charset="0"/>
              </a:defRPr>
            </a:lvl1pPr>
            <a:lvl2pPr marL="742950" indent="-285750" eaLnBrk="0" hangingPunct="0">
              <a:lnSpc>
                <a:spcPts val="1600"/>
              </a:lnSpc>
              <a:spcAft>
                <a:spcPts val="1400"/>
              </a:spcAft>
              <a:buChar char="–"/>
              <a:defRPr sz="1500">
                <a:solidFill>
                  <a:schemeClr val="accent1"/>
                </a:solidFill>
                <a:latin typeface="Arial" panose="020B0604020202020204" pitchFamily="34" charset="0"/>
              </a:defRPr>
            </a:lvl2pPr>
            <a:lvl3pPr marL="1143000" indent="-228600" eaLnBrk="0" hangingPunct="0">
              <a:lnSpc>
                <a:spcPts val="1600"/>
              </a:lnSpc>
              <a:spcAft>
                <a:spcPts val="1400"/>
              </a:spcAft>
              <a:buChar char="•"/>
              <a:defRPr sz="1500">
                <a:solidFill>
                  <a:schemeClr val="accent1"/>
                </a:solidFill>
                <a:latin typeface="Arial" panose="020B0604020202020204" pitchFamily="34" charset="0"/>
              </a:defRPr>
            </a:lvl3pPr>
            <a:lvl4pPr marL="1600200" indent="-228600" eaLnBrk="0" hangingPunct="0">
              <a:lnSpc>
                <a:spcPts val="1600"/>
              </a:lnSpc>
              <a:spcAft>
                <a:spcPts val="1400"/>
              </a:spcAft>
              <a:buChar char="–"/>
              <a:defRPr sz="1500">
                <a:solidFill>
                  <a:schemeClr val="accent1"/>
                </a:solidFill>
                <a:latin typeface="Arial" panose="020B0604020202020204" pitchFamily="34" charset="0"/>
              </a:defRPr>
            </a:lvl4pPr>
            <a:lvl5pPr marL="2057400" indent="-228600" eaLnBrk="0" hangingPunct="0">
              <a:lnSpc>
                <a:spcPts val="1600"/>
              </a:lnSpc>
              <a:spcAft>
                <a:spcPts val="1400"/>
              </a:spcAft>
              <a:buChar char="»"/>
              <a:defRPr sz="1500">
                <a:solidFill>
                  <a:schemeClr val="accent1"/>
                </a:solidFill>
                <a:latin typeface="Arial" panose="020B0604020202020204" pitchFamily="34" charset="0"/>
              </a:defRPr>
            </a:lvl5pPr>
            <a:lvl6pPr marL="25146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6pPr>
            <a:lvl7pPr marL="29718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7pPr>
            <a:lvl8pPr marL="34290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8pPr>
            <a:lvl9pPr marL="38862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9pPr>
          </a:lstStyle>
          <a:p>
            <a:pPr marL="0" marR="0" lvl="0" indent="0" defTabSz="914400" eaLnBrk="0" fontAlgn="auto" latinLnBrk="0" hangingPunct="0">
              <a:lnSpc>
                <a:spcPct val="100000"/>
              </a:lnSpc>
              <a:spcBef>
                <a:spcPts val="0"/>
              </a:spcBef>
              <a:spcAft>
                <a:spcPct val="0"/>
              </a:spcAft>
              <a:buClrTx/>
              <a:buSzTx/>
              <a:buFontTx/>
              <a:buNone/>
              <a:tabLst/>
              <a:defRPr/>
            </a:pPr>
            <a:fld id="{3DBA95CC-FF61-4575-BC35-EDBA791A7746}" type="slidenum">
              <a:rPr kumimoji="0" lang="en-GB" altLang="en-US" sz="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0" fontAlgn="auto" latinLnBrk="0" hangingPunct="0">
                <a:lnSpc>
                  <a:spcPct val="100000"/>
                </a:lnSpc>
                <a:spcBef>
                  <a:spcPts val="0"/>
                </a:spcBef>
                <a:spcAft>
                  <a:spcPct val="0"/>
                </a:spcAft>
                <a:buClrTx/>
                <a:buSzTx/>
                <a:buFontTx/>
                <a:buNone/>
                <a:tabLst/>
                <a:defRPr/>
              </a:pPr>
              <a:t>101</a:t>
            </a:fld>
            <a:endParaRPr kumimoji="0" lang="en-GB" altLang="en-US" sz="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123" name="Text Box 4"/>
          <p:cNvSpPr txBox="1">
            <a:spLocks noChangeArrowheads="1"/>
          </p:cNvSpPr>
          <p:nvPr/>
        </p:nvSpPr>
        <p:spPr bwMode="auto">
          <a:xfrm>
            <a:off x="611188" y="3014663"/>
            <a:ext cx="4719637"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1600"/>
              </a:lnSpc>
              <a:spcAft>
                <a:spcPts val="1400"/>
              </a:spcAft>
              <a:buChar char="•"/>
              <a:defRPr sz="1500">
                <a:solidFill>
                  <a:schemeClr val="accent1"/>
                </a:solidFill>
                <a:latin typeface="Arial" panose="020B0604020202020204" pitchFamily="34" charset="0"/>
              </a:defRPr>
            </a:lvl1pPr>
            <a:lvl2pPr marL="742950" indent="-285750" eaLnBrk="0" hangingPunct="0">
              <a:lnSpc>
                <a:spcPts val="1600"/>
              </a:lnSpc>
              <a:spcAft>
                <a:spcPts val="1400"/>
              </a:spcAft>
              <a:buChar char="–"/>
              <a:defRPr sz="1500">
                <a:solidFill>
                  <a:schemeClr val="accent1"/>
                </a:solidFill>
                <a:latin typeface="Arial" panose="020B0604020202020204" pitchFamily="34" charset="0"/>
              </a:defRPr>
            </a:lvl2pPr>
            <a:lvl3pPr marL="1143000" indent="-228600" eaLnBrk="0" hangingPunct="0">
              <a:lnSpc>
                <a:spcPts val="1600"/>
              </a:lnSpc>
              <a:spcAft>
                <a:spcPts val="1400"/>
              </a:spcAft>
              <a:buChar char="•"/>
              <a:defRPr sz="1500">
                <a:solidFill>
                  <a:schemeClr val="accent1"/>
                </a:solidFill>
                <a:latin typeface="Arial" panose="020B0604020202020204" pitchFamily="34" charset="0"/>
              </a:defRPr>
            </a:lvl3pPr>
            <a:lvl4pPr marL="1600200" indent="-228600" eaLnBrk="0" hangingPunct="0">
              <a:lnSpc>
                <a:spcPts val="1600"/>
              </a:lnSpc>
              <a:spcAft>
                <a:spcPts val="1400"/>
              </a:spcAft>
              <a:buChar char="–"/>
              <a:defRPr sz="1500">
                <a:solidFill>
                  <a:schemeClr val="accent1"/>
                </a:solidFill>
                <a:latin typeface="Arial" panose="020B0604020202020204" pitchFamily="34" charset="0"/>
              </a:defRPr>
            </a:lvl4pPr>
            <a:lvl5pPr marL="2057400" indent="-228600" eaLnBrk="0" hangingPunct="0">
              <a:lnSpc>
                <a:spcPts val="1600"/>
              </a:lnSpc>
              <a:spcAft>
                <a:spcPts val="1400"/>
              </a:spcAft>
              <a:buChar char="»"/>
              <a:defRPr sz="1500">
                <a:solidFill>
                  <a:schemeClr val="accent1"/>
                </a:solidFill>
                <a:latin typeface="Arial" panose="020B0604020202020204" pitchFamily="34" charset="0"/>
              </a:defRPr>
            </a:lvl5pPr>
            <a:lvl6pPr marL="25146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6pPr>
            <a:lvl7pPr marL="29718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7pPr>
            <a:lvl8pPr marL="34290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8pPr>
            <a:lvl9pPr marL="3886200" indent="-228600" eaLnBrk="0" fontAlgn="base" hangingPunct="0">
              <a:lnSpc>
                <a:spcPts val="1600"/>
              </a:lnSpc>
              <a:spcBef>
                <a:spcPct val="0"/>
              </a:spcBef>
              <a:spcAft>
                <a:spcPts val="1400"/>
              </a:spcAft>
              <a:buChar char="»"/>
              <a:defRPr sz="1500">
                <a:solidFill>
                  <a:schemeClr val="accent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ct val="0"/>
              </a:spcAft>
              <a:buClrTx/>
              <a:buSzTx/>
              <a:buFontTx/>
              <a:buNone/>
              <a:tabLst/>
              <a:defRPr/>
            </a:pPr>
            <a:r>
              <a:rPr kumimoji="0" lang="en-GB" altLang="en-US" sz="6000" b="0" i="1" u="none" strike="noStrike" kern="0" cap="none" spc="0" normalizeH="0" baseline="0" noProof="0">
                <a:ln>
                  <a:noFill/>
                </a:ln>
                <a:solidFill>
                  <a:schemeClr val="bg1"/>
                </a:solidFill>
                <a:effectLst/>
                <a:uLnTx/>
                <a:uFillTx/>
                <a:latin typeface="Arial" panose="020B0604020202020204" pitchFamily="34" charset="0"/>
              </a:rPr>
              <a:t>Network Rail</a:t>
            </a:r>
          </a:p>
          <a:p>
            <a:pPr marL="0" marR="0" lvl="0" indent="0" defTabSz="914400" eaLnBrk="1" fontAlgn="auto" latinLnBrk="0" hangingPunct="1">
              <a:lnSpc>
                <a:spcPct val="100000"/>
              </a:lnSpc>
              <a:spcBef>
                <a:spcPts val="0"/>
              </a:spcBef>
              <a:spcAft>
                <a:spcPct val="0"/>
              </a:spcAft>
              <a:buClrTx/>
              <a:buSzTx/>
              <a:buFontTx/>
              <a:buNone/>
              <a:tabLst/>
              <a:defRPr/>
            </a:pPr>
            <a:endParaRPr kumimoji="0" lang="en-GB" altLang="en-US" sz="1800" b="0" i="1" u="none" strike="noStrike" kern="0" cap="none" spc="0" normalizeH="0" baseline="0" noProof="0">
              <a:ln>
                <a:noFill/>
              </a:ln>
              <a:solidFill>
                <a:schemeClr val="bg1"/>
              </a:solidFill>
              <a:effectLst/>
              <a:uLnTx/>
              <a:uFillTx/>
              <a:latin typeface="Arial" panose="020B0604020202020204" pitchFamily="34" charset="0"/>
            </a:endParaRPr>
          </a:p>
          <a:p>
            <a:pPr marL="0" marR="0" lvl="0" indent="0" defTabSz="914400" eaLnBrk="1" fontAlgn="auto" latinLnBrk="0" hangingPunct="1">
              <a:lnSpc>
                <a:spcPct val="100000"/>
              </a:lnSpc>
              <a:spcBef>
                <a:spcPts val="0"/>
              </a:spcBef>
              <a:spcAft>
                <a:spcPct val="0"/>
              </a:spcAft>
              <a:buClrTx/>
              <a:buSzTx/>
              <a:buFontTx/>
              <a:buNone/>
              <a:tabLst/>
              <a:defRPr/>
            </a:pPr>
            <a:r>
              <a:rPr kumimoji="0" lang="en-GB" altLang="en-US" sz="2800" b="0" i="1" u="none" strike="noStrike" kern="0" cap="none" spc="0" normalizeH="0" baseline="0" noProof="0">
                <a:ln>
                  <a:noFill/>
                </a:ln>
                <a:solidFill>
                  <a:schemeClr val="bg1"/>
                </a:solidFill>
                <a:effectLst/>
                <a:uLnTx/>
                <a:uFillTx/>
                <a:latin typeface="Arial" panose="020B0604020202020204" pitchFamily="34" charset="0"/>
              </a:rPr>
              <a:t>Ashley Stower</a:t>
            </a:r>
          </a:p>
          <a:p>
            <a:pPr marL="0" marR="0" lvl="0" indent="0" defTabSz="914400" eaLnBrk="1" fontAlgn="auto" latinLnBrk="0" hangingPunct="1">
              <a:lnSpc>
                <a:spcPct val="100000"/>
              </a:lnSpc>
              <a:spcBef>
                <a:spcPts val="0"/>
              </a:spcBef>
              <a:spcAft>
                <a:spcPct val="0"/>
              </a:spcAft>
              <a:buClrTx/>
              <a:buSzTx/>
              <a:buFontTx/>
              <a:buNone/>
              <a:tabLst/>
              <a:defRPr/>
            </a:pPr>
            <a:endParaRPr kumimoji="0" lang="en-GB" altLang="en-US" sz="60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defTabSz="914400" eaLnBrk="1" fontAlgn="auto" latinLnBrk="0" hangingPunct="1">
              <a:lnSpc>
                <a:spcPct val="100000"/>
              </a:lnSpc>
              <a:spcBef>
                <a:spcPts val="0"/>
              </a:spcBef>
              <a:spcAft>
                <a:spcPct val="0"/>
              </a:spcAft>
              <a:buClrTx/>
              <a:buSzTx/>
              <a:buFontTx/>
              <a:buNone/>
              <a:tabLst/>
              <a:defRPr/>
            </a:pPr>
            <a:endParaRPr kumimoji="0" lang="en-GB" altLang="en-US" sz="2400" b="0" i="0" u="none" strike="noStrike" kern="0" cap="none" spc="0" normalizeH="0" baseline="0" noProof="0">
              <a:ln>
                <a:noFill/>
              </a:ln>
              <a:solidFill>
                <a:schemeClr val="bg1"/>
              </a:solidFill>
              <a:effectLst/>
              <a:uLnTx/>
              <a:uFillTx/>
              <a:latin typeface="Arial" panose="020B0604020202020204" pitchFamily="34" charset="0"/>
            </a:endParaRPr>
          </a:p>
        </p:txBody>
      </p:sp>
    </p:spTree>
    <p:extLst>
      <p:ext uri="{BB962C8B-B14F-4D97-AF65-F5344CB8AC3E}">
        <p14:creationId xmlns:p14="http://schemas.microsoft.com/office/powerpoint/2010/main" val="24442316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altLang="en-US"/>
              <a:t>What I will cover</a:t>
            </a:r>
          </a:p>
        </p:txBody>
      </p:sp>
      <p:sp>
        <p:nvSpPr>
          <p:cNvPr id="6147" name="Rectangle 3"/>
          <p:cNvSpPr>
            <a:spLocks noGrp="1" noChangeArrowheads="1"/>
          </p:cNvSpPr>
          <p:nvPr>
            <p:ph type="body" idx="1"/>
          </p:nvPr>
        </p:nvSpPr>
        <p:spPr/>
        <p:txBody>
          <a:bodyPr/>
          <a:lstStyle/>
          <a:p>
            <a:r>
              <a:rPr lang="en-GB" altLang="en-US"/>
              <a:t>What is Network Rail</a:t>
            </a:r>
          </a:p>
          <a:p>
            <a:r>
              <a:rPr lang="en-GB" altLang="en-US"/>
              <a:t>Planning Infrastructure Renewals and Enhancements</a:t>
            </a:r>
          </a:p>
          <a:p>
            <a:r>
              <a:rPr lang="en-GB" altLang="en-US"/>
              <a:t>Current Challenges</a:t>
            </a:r>
          </a:p>
          <a:p>
            <a:r>
              <a:rPr lang="en-GB" altLang="en-US"/>
              <a:t>Moving Forward…</a:t>
            </a:r>
          </a:p>
        </p:txBody>
      </p:sp>
    </p:spTree>
    <p:extLst>
      <p:ext uri="{BB962C8B-B14F-4D97-AF65-F5344CB8AC3E}">
        <p14:creationId xmlns:p14="http://schemas.microsoft.com/office/powerpoint/2010/main" val="2360238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ltLang="en-US"/>
              <a:t>What is Network Rail </a:t>
            </a:r>
          </a:p>
        </p:txBody>
      </p:sp>
      <p:sp>
        <p:nvSpPr>
          <p:cNvPr id="7171" name="Rectangle 3"/>
          <p:cNvSpPr>
            <a:spLocks noGrp="1" noChangeArrowheads="1"/>
          </p:cNvSpPr>
          <p:nvPr>
            <p:ph type="body" idx="1"/>
          </p:nvPr>
        </p:nvSpPr>
        <p:spPr/>
        <p:txBody>
          <a:bodyPr/>
          <a:lstStyle/>
          <a:p>
            <a:r>
              <a:rPr lang="en-GB" altLang="en-US"/>
              <a:t>Responsible from 2002 for the stewardship of the national rail infrastructure network, now a public sector organisation</a:t>
            </a:r>
          </a:p>
          <a:p>
            <a:r>
              <a:rPr lang="en-GB" altLang="en-US"/>
              <a:t>That is the track, tunnels, bridges , viaducts, stations, depots, structures , signalling, overhead lines, DC lines</a:t>
            </a:r>
          </a:p>
          <a:p>
            <a:r>
              <a:rPr lang="en-GB" altLang="en-US"/>
              <a:t>Responsible for system safety, renewal and enhancement </a:t>
            </a:r>
          </a:p>
          <a:p>
            <a:r>
              <a:rPr lang="en-GB" altLang="en-US"/>
              <a:t>It doesn’t operate passenger or freight train services</a:t>
            </a:r>
          </a:p>
          <a:p>
            <a:r>
              <a:rPr lang="en-GB" altLang="en-US"/>
              <a:t>Employees over 30,000 people in all manner of roles and professions</a:t>
            </a:r>
          </a:p>
          <a:p>
            <a:endParaRPr lang="en-GB" altLang="en-US"/>
          </a:p>
        </p:txBody>
      </p:sp>
    </p:spTree>
    <p:extLst>
      <p:ext uri="{BB962C8B-B14F-4D97-AF65-F5344CB8AC3E}">
        <p14:creationId xmlns:p14="http://schemas.microsoft.com/office/powerpoint/2010/main" val="36642412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ltLang="en-US"/>
              <a:t>Planning Rail Infrastructure </a:t>
            </a:r>
          </a:p>
        </p:txBody>
      </p:sp>
      <p:sp>
        <p:nvSpPr>
          <p:cNvPr id="8195" name="Rectangle 3"/>
          <p:cNvSpPr>
            <a:spLocks noGrp="1" noChangeArrowheads="1"/>
          </p:cNvSpPr>
          <p:nvPr>
            <p:ph type="body" idx="1"/>
          </p:nvPr>
        </p:nvSpPr>
        <p:spPr/>
        <p:txBody>
          <a:bodyPr/>
          <a:lstStyle/>
          <a:p>
            <a:r>
              <a:rPr lang="en-GB" altLang="en-US"/>
              <a:t>Funding is allocated in five year planning cycles called control periods, we are currently in CP5 </a:t>
            </a:r>
          </a:p>
          <a:p>
            <a:r>
              <a:rPr lang="en-GB" altLang="en-US"/>
              <a:t>Funding is made for renewal and enhancements works, safety is always the priority</a:t>
            </a:r>
          </a:p>
          <a:p>
            <a:r>
              <a:rPr lang="en-GB" altLang="en-US"/>
              <a:t>Network Rail undertakes market studies (Long distance, London &amp; the South East , Regional and Freight</a:t>
            </a:r>
          </a:p>
          <a:p>
            <a:r>
              <a:rPr lang="en-GB" altLang="en-US"/>
              <a:t>Network Rail then identifies enhancements by Route studies which stakeholders are embedded into the process to understand what are the priority enhancement schemes</a:t>
            </a:r>
          </a:p>
          <a:p>
            <a:r>
              <a:rPr lang="en-GB" altLang="en-US"/>
              <a:t>Application then to Dft for allocation of funding</a:t>
            </a:r>
          </a:p>
        </p:txBody>
      </p:sp>
    </p:spTree>
    <p:extLst>
      <p:ext uri="{BB962C8B-B14F-4D97-AF65-F5344CB8AC3E}">
        <p14:creationId xmlns:p14="http://schemas.microsoft.com/office/powerpoint/2010/main" val="3681719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ltLang="en-US"/>
              <a:t>Current Challenges</a:t>
            </a:r>
          </a:p>
        </p:txBody>
      </p:sp>
      <p:sp>
        <p:nvSpPr>
          <p:cNvPr id="9219" name="Rectangle 3"/>
          <p:cNvSpPr>
            <a:spLocks noGrp="1" noChangeArrowheads="1"/>
          </p:cNvSpPr>
          <p:nvPr>
            <p:ph type="body" idx="1"/>
          </p:nvPr>
        </p:nvSpPr>
        <p:spPr/>
        <p:txBody>
          <a:bodyPr/>
          <a:lstStyle/>
          <a:p>
            <a:r>
              <a:rPr lang="en-GB" altLang="en-US"/>
              <a:t>The rail network is the busiest for a 100 years, with year on year growth expected to rise continually for both passenger and freight.</a:t>
            </a:r>
          </a:p>
          <a:p>
            <a:r>
              <a:rPr lang="en-GB" altLang="en-US"/>
              <a:t>Certain lines are at or reaching capacity</a:t>
            </a:r>
          </a:p>
          <a:p>
            <a:r>
              <a:rPr lang="en-GB" altLang="en-US"/>
              <a:t>Major enhancements in CP5 were too ambitious given the amount of  resources available in the market. Such as GWML electrification, NW Electrification and MML electrification</a:t>
            </a:r>
          </a:p>
          <a:p>
            <a:r>
              <a:rPr lang="en-GB" altLang="en-US"/>
              <a:t>Lack of further enhancement funding from  Dft</a:t>
            </a:r>
          </a:p>
          <a:p>
            <a:r>
              <a:rPr lang="en-GB" altLang="en-US"/>
              <a:t>Skills in the market – example Signalling / Electrification engineers</a:t>
            </a:r>
          </a:p>
        </p:txBody>
      </p:sp>
    </p:spTree>
    <p:extLst>
      <p:ext uri="{BB962C8B-B14F-4D97-AF65-F5344CB8AC3E}">
        <p14:creationId xmlns:p14="http://schemas.microsoft.com/office/powerpoint/2010/main" val="751455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ltLang="en-US"/>
              <a:t>Moving Forward </a:t>
            </a:r>
          </a:p>
        </p:txBody>
      </p:sp>
      <p:sp>
        <p:nvSpPr>
          <p:cNvPr id="202755" name="Rectangle 3"/>
          <p:cNvSpPr>
            <a:spLocks noGrp="1" noChangeArrowheads="1"/>
          </p:cNvSpPr>
          <p:nvPr>
            <p:ph type="body" idx="1"/>
          </p:nvPr>
        </p:nvSpPr>
        <p:spPr/>
        <p:txBody>
          <a:bodyPr/>
          <a:lstStyle/>
          <a:p>
            <a:pPr marL="0" indent="0">
              <a:buFontTx/>
              <a:buNone/>
              <a:defRPr/>
            </a:pPr>
            <a:r>
              <a:rPr lang="en-GB" altLang="en-US" dirty="0"/>
              <a:t>Examples of initiatives moving forward;</a:t>
            </a:r>
          </a:p>
          <a:p>
            <a:pPr>
              <a:defRPr/>
            </a:pPr>
            <a:r>
              <a:rPr lang="en-GB" altLang="en-US" dirty="0"/>
              <a:t>HS2 unlocks capacity on WCML </a:t>
            </a:r>
          </a:p>
          <a:p>
            <a:pPr>
              <a:defRPr/>
            </a:pPr>
            <a:r>
              <a:rPr lang="en-GB" altLang="en-US" dirty="0"/>
              <a:t>Property rationalisation – sale of rail property for housing to unlock funding </a:t>
            </a:r>
          </a:p>
          <a:p>
            <a:pPr>
              <a:defRPr/>
            </a:pPr>
            <a:r>
              <a:rPr lang="en-GB" altLang="en-US" dirty="0"/>
              <a:t>Attract third party funding</a:t>
            </a:r>
          </a:p>
          <a:p>
            <a:pPr>
              <a:defRPr/>
            </a:pPr>
            <a:r>
              <a:rPr lang="en-GB" altLang="en-US" dirty="0"/>
              <a:t>Network Rail Apprenticeship schemes </a:t>
            </a:r>
          </a:p>
          <a:p>
            <a:pPr>
              <a:defRPr/>
            </a:pPr>
            <a:r>
              <a:rPr lang="en-GB" altLang="en-US" dirty="0"/>
              <a:t>Maintenance now undertaken in house</a:t>
            </a:r>
          </a:p>
          <a:p>
            <a:pPr>
              <a:defRPr/>
            </a:pPr>
            <a:endParaRPr lang="en-GB" altLang="en-US" dirty="0"/>
          </a:p>
        </p:txBody>
      </p:sp>
    </p:spTree>
    <p:extLst>
      <p:ext uri="{BB962C8B-B14F-4D97-AF65-F5344CB8AC3E}">
        <p14:creationId xmlns:p14="http://schemas.microsoft.com/office/powerpoint/2010/main" val="461922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endParaRPr lang="en-US" altLang="en-US"/>
          </a:p>
        </p:txBody>
      </p:sp>
      <p:sp>
        <p:nvSpPr>
          <p:cNvPr id="11267" name="Rectangle 3"/>
          <p:cNvSpPr>
            <a:spLocks noGrp="1" noChangeArrowheads="1"/>
          </p:cNvSpPr>
          <p:nvPr>
            <p:ph type="body" idx="4294967295"/>
          </p:nvPr>
        </p:nvSpPr>
        <p:spPr/>
        <p:txBody>
          <a:bodyPr/>
          <a:lstStyle/>
          <a:p>
            <a:endParaRPr lang="en-US" altLang="en-US"/>
          </a:p>
        </p:txBody>
      </p:sp>
      <p:pic>
        <p:nvPicPr>
          <p:cNvPr id="11268" name="Picture 4" descr="Royal Albert Bridge - train - land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689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626299" y="2380810"/>
            <a:ext cx="7891398" cy="31085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accent3">
                    <a:lumMod val="50000"/>
                  </a:schemeClr>
                </a:solidFill>
                <a:effectLst/>
                <a:uLnTx/>
                <a:uFillTx/>
                <a:latin typeface="Corbel" panose="020B0503020204020204" pitchFamily="34" charset="0"/>
              </a:rPr>
              <a:t>Panel Discussion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Paul Webster, IED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Hilary Chipping, SEMLEP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Ashley </a:t>
            </a:r>
            <a:r>
              <a:rPr kumimoji="0" lang="en-GB" sz="2800" b="0" i="0" u="none" strike="noStrike" kern="0" cap="none" spc="0" normalizeH="0" baseline="0" noProof="0" dirty="0" err="1">
                <a:ln>
                  <a:noFill/>
                </a:ln>
                <a:solidFill>
                  <a:schemeClr val="accent3">
                    <a:lumMod val="50000"/>
                  </a:schemeClr>
                </a:solidFill>
                <a:effectLst/>
                <a:uLnTx/>
                <a:uFillTx/>
              </a:rPr>
              <a:t>Stower</a:t>
            </a:r>
            <a:r>
              <a:rPr kumimoji="0" lang="en-GB" sz="2800" b="0" i="0" u="none" strike="noStrike" kern="0" cap="none" spc="0" normalizeH="0" baseline="0" noProof="0" dirty="0">
                <a:ln>
                  <a:noFill/>
                </a:ln>
                <a:solidFill>
                  <a:schemeClr val="accent3">
                    <a:lumMod val="50000"/>
                  </a:schemeClr>
                </a:solidFill>
                <a:effectLst/>
                <a:uLnTx/>
                <a:uFillTx/>
              </a:rPr>
              <a:t>, Network Rail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William Cuthbert, RBS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Clive Faine, </a:t>
            </a:r>
            <a:r>
              <a:rPr kumimoji="0" lang="en-GB" sz="2800" b="0" i="0" u="none" strike="noStrike" kern="0" cap="none" spc="0" normalizeH="0" baseline="0" noProof="0" dirty="0" err="1">
                <a:ln>
                  <a:noFill/>
                </a:ln>
                <a:solidFill>
                  <a:schemeClr val="accent3">
                    <a:lumMod val="50000"/>
                  </a:schemeClr>
                </a:solidFill>
                <a:effectLst/>
                <a:uLnTx/>
                <a:uFillTx/>
              </a:rPr>
              <a:t>Abbeygate</a:t>
            </a:r>
            <a:r>
              <a:rPr kumimoji="0" lang="en-GB" sz="2800" b="0" i="0" u="none" strike="noStrike" kern="0" cap="none" spc="0" normalizeH="0" baseline="0" noProof="0" dirty="0">
                <a:ln>
                  <a:noFill/>
                </a:ln>
                <a:solidFill>
                  <a:schemeClr val="accent3">
                    <a:lumMod val="50000"/>
                  </a:schemeClr>
                </a:solidFill>
                <a:effectLst/>
                <a:uLnTx/>
                <a:uFillTx/>
              </a:rPr>
              <a:t> Developments Ltd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3">
                    <a:lumMod val="50000"/>
                  </a:schemeClr>
                </a:solidFill>
                <a:effectLst/>
                <a:uLnTx/>
                <a:uFillTx/>
              </a:rPr>
              <a:t>Geoff Snelson, MK Council</a:t>
            </a:r>
            <a:endParaRPr kumimoji="0" lang="en-GB" sz="2800" b="1" i="0" u="none" strike="noStrike" kern="0" cap="none" spc="0" normalizeH="0" baseline="0" noProof="0" dirty="0">
              <a:ln>
                <a:noFill/>
              </a:ln>
              <a:solidFill>
                <a:schemeClr val="accent3">
                  <a:lumMod val="50000"/>
                </a:schemeClr>
              </a:solidFill>
              <a:effectLst/>
              <a:uLnTx/>
              <a:uFillTx/>
              <a:latin typeface="Corbel" panose="020B0503020204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4005662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idx="4294967295"/>
          </p:nvPr>
        </p:nvSpPr>
        <p:spPr>
          <a:xfrm>
            <a:off x="257908" y="332656"/>
            <a:ext cx="8590085" cy="557212"/>
          </a:xfrm>
        </p:spPr>
        <p:txBody>
          <a:bodyPr lIns="91419" tIns="45709" rIns="91419" bIns="45709">
            <a:normAutofit fontScale="90000"/>
          </a:bodyPr>
          <a:lstStyle/>
          <a:p>
            <a:pPr algn="r"/>
            <a:r>
              <a:rPr lang="en-GB" altLang="en-US" sz="3100" b="1" dirty="0">
                <a:latin typeface="Calibri" pitchFamily="34" charset="0"/>
              </a:rPr>
              <a:t>MK Growth 2010-2026 – infrastructure challenges</a:t>
            </a:r>
            <a:r>
              <a:rPr lang="en-GB" altLang="en-US" sz="2800" dirty="0">
                <a:latin typeface="Calibri" pitchFamily="34" charset="0"/>
              </a:rPr>
              <a:t>     </a:t>
            </a:r>
          </a:p>
        </p:txBody>
      </p:sp>
      <p:sp>
        <p:nvSpPr>
          <p:cNvPr id="6" name="Rectangle 3"/>
          <p:cNvSpPr>
            <a:spLocks noChangeArrowheads="1"/>
          </p:cNvSpPr>
          <p:nvPr/>
        </p:nvSpPr>
        <p:spPr bwMode="auto">
          <a:xfrm>
            <a:off x="251520" y="1143000"/>
            <a:ext cx="4104456" cy="2999282"/>
          </a:xfrm>
          <a:prstGeom prst="rect">
            <a:avLst/>
          </a:prstGeom>
          <a:noFill/>
          <a:ln>
            <a:noFill/>
          </a:ln>
          <a:extLst/>
        </p:spPr>
        <p:txBody>
          <a:bodyPr lIns="107238" tIns="53617" rIns="107238" bIns="53617"/>
          <a:lstStyle>
            <a:lvl1pPr marL="342900" indent="-342900">
              <a:spcBef>
                <a:spcPct val="20000"/>
              </a:spcBef>
              <a:buChar char="•"/>
              <a:defRPr sz="2300">
                <a:solidFill>
                  <a:schemeClr val="tx1"/>
                </a:solidFill>
                <a:latin typeface="Arial" pitchFamily="34" charset="0"/>
                <a:ea typeface="ＭＳ Ｐゴシック" pitchFamily="-84" charset="-128"/>
              </a:defRPr>
            </a:lvl1pPr>
            <a:lvl2pPr marL="742950" indent="-287338">
              <a:spcBef>
                <a:spcPct val="20000"/>
              </a:spcBef>
              <a:buChar char="–"/>
              <a:defRPr sz="2000">
                <a:solidFill>
                  <a:schemeClr val="tx1"/>
                </a:solidFill>
                <a:latin typeface="Arial" pitchFamily="34" charset="0"/>
                <a:ea typeface="ＭＳ Ｐゴシック" pitchFamily="-84" charset="-128"/>
              </a:defRPr>
            </a:lvl2pPr>
            <a:lvl3pPr marL="1143000" indent="-228600">
              <a:spcBef>
                <a:spcPct val="20000"/>
              </a:spcBef>
              <a:buChar char="•"/>
              <a:defRPr>
                <a:solidFill>
                  <a:schemeClr val="tx1"/>
                </a:solidFill>
                <a:latin typeface="Arial" pitchFamily="34" charset="0"/>
                <a:ea typeface="ＭＳ Ｐゴシック" pitchFamily="-84" charset="-128"/>
              </a:defRPr>
            </a:lvl3pPr>
            <a:lvl4pPr marL="1600200" indent="-228600">
              <a:spcBef>
                <a:spcPct val="20000"/>
              </a:spcBef>
              <a:buChar char="–"/>
              <a:defRPr sz="1600">
                <a:solidFill>
                  <a:schemeClr val="tx1"/>
                </a:solidFill>
                <a:latin typeface="Arial" pitchFamily="34" charset="0"/>
                <a:ea typeface="ＭＳ Ｐゴシック" pitchFamily="-84" charset="-128"/>
              </a:defRPr>
            </a:lvl4pPr>
            <a:lvl5pPr marL="2055813" indent="-227013">
              <a:spcBef>
                <a:spcPct val="20000"/>
              </a:spcBef>
              <a:buChar char="»"/>
              <a:defRPr sz="1600">
                <a:solidFill>
                  <a:schemeClr val="tx1"/>
                </a:solidFill>
                <a:latin typeface="Arial" pitchFamily="34" charset="0"/>
                <a:ea typeface="ＭＳ Ｐゴシック" pitchFamily="-84" charset="-128"/>
              </a:defRPr>
            </a:lvl5pPr>
            <a:lvl6pPr marL="2513013" indent="-227013" eaLnBrk="0" fontAlgn="base" hangingPunct="0">
              <a:spcBef>
                <a:spcPct val="20000"/>
              </a:spcBef>
              <a:spcAft>
                <a:spcPct val="0"/>
              </a:spcAft>
              <a:buChar char="»"/>
              <a:defRPr sz="1600">
                <a:solidFill>
                  <a:schemeClr val="tx1"/>
                </a:solidFill>
                <a:latin typeface="Arial" pitchFamily="34" charset="0"/>
                <a:ea typeface="ＭＳ Ｐゴシック" pitchFamily="-84" charset="-128"/>
              </a:defRPr>
            </a:lvl6pPr>
            <a:lvl7pPr marL="2970213" indent="-227013" eaLnBrk="0" fontAlgn="base" hangingPunct="0">
              <a:spcBef>
                <a:spcPct val="20000"/>
              </a:spcBef>
              <a:spcAft>
                <a:spcPct val="0"/>
              </a:spcAft>
              <a:buChar char="»"/>
              <a:defRPr sz="1600">
                <a:solidFill>
                  <a:schemeClr val="tx1"/>
                </a:solidFill>
                <a:latin typeface="Arial" pitchFamily="34" charset="0"/>
                <a:ea typeface="ＭＳ Ｐゴシック" pitchFamily="-84" charset="-128"/>
              </a:defRPr>
            </a:lvl7pPr>
            <a:lvl8pPr marL="3427413" indent="-227013" eaLnBrk="0" fontAlgn="base" hangingPunct="0">
              <a:spcBef>
                <a:spcPct val="20000"/>
              </a:spcBef>
              <a:spcAft>
                <a:spcPct val="0"/>
              </a:spcAft>
              <a:buChar char="»"/>
              <a:defRPr sz="1600">
                <a:solidFill>
                  <a:schemeClr val="tx1"/>
                </a:solidFill>
                <a:latin typeface="Arial" pitchFamily="34" charset="0"/>
                <a:ea typeface="ＭＳ Ｐゴシック" pitchFamily="-84" charset="-128"/>
              </a:defRPr>
            </a:lvl8pPr>
            <a:lvl9pPr marL="3884613" indent="-227013" eaLnBrk="0" fontAlgn="base" hangingPunct="0">
              <a:spcBef>
                <a:spcPct val="20000"/>
              </a:spcBef>
              <a:spcAft>
                <a:spcPct val="0"/>
              </a:spcAft>
              <a:buChar char="»"/>
              <a:defRPr sz="1600">
                <a:solidFill>
                  <a:schemeClr val="tx1"/>
                </a:solidFill>
                <a:latin typeface="Arial" pitchFamily="34" charset="0"/>
                <a:ea typeface="ＭＳ Ｐゴシック" pitchFamily="-84" charset="-128"/>
              </a:defRPr>
            </a:lvl9pPr>
          </a:lstStyle>
          <a:p>
            <a:pPr defTabSz="914400" fontAlgn="auto">
              <a:spcAft>
                <a:spcPts val="0"/>
              </a:spcAft>
              <a:buClr>
                <a:prstClr val="black"/>
              </a:buClr>
              <a:defRPr/>
            </a:pPr>
            <a:r>
              <a:rPr lang="en-GB" altLang="en-US" sz="2000" dirty="0">
                <a:solidFill>
                  <a:prstClr val="black"/>
                </a:solidFill>
                <a:latin typeface="Calibri" panose="020F0502020204030204" pitchFamily="34" charset="0"/>
                <a:cs typeface="Calibri" panose="020F0502020204030204" pitchFamily="34" charset="0"/>
              </a:rPr>
              <a:t>28,000 new homes </a:t>
            </a:r>
          </a:p>
          <a:p>
            <a:pPr defTabSz="914400" fontAlgn="auto">
              <a:spcAft>
                <a:spcPts val="0"/>
              </a:spcAft>
              <a:buClr>
                <a:prstClr val="black"/>
              </a:buClr>
              <a:defRPr/>
            </a:pPr>
            <a:r>
              <a:rPr lang="en-GB" altLang="en-US" sz="2000" dirty="0">
                <a:solidFill>
                  <a:prstClr val="black"/>
                </a:solidFill>
                <a:latin typeface="Calibri" panose="020F0502020204030204" pitchFamily="34" charset="0"/>
                <a:cs typeface="Calibri" panose="020F0502020204030204" pitchFamily="34" charset="0"/>
              </a:rPr>
              <a:t>1.5 jobs per home</a:t>
            </a:r>
          </a:p>
          <a:p>
            <a:pPr defTabSz="914400" fontAlgn="auto">
              <a:spcAft>
                <a:spcPts val="0"/>
              </a:spcAft>
              <a:buClr>
                <a:prstClr val="black"/>
              </a:buClr>
              <a:defRPr/>
            </a:pPr>
            <a:r>
              <a:rPr lang="en-GB" altLang="en-US" sz="2000" dirty="0">
                <a:solidFill>
                  <a:prstClr val="black"/>
                </a:solidFill>
                <a:latin typeface="Calibri" panose="020F0502020204030204" pitchFamily="34" charset="0"/>
                <a:cs typeface="Calibri" panose="020F0502020204030204" pitchFamily="34" charset="0"/>
              </a:rPr>
              <a:t>Population grows to 300,000+ </a:t>
            </a:r>
          </a:p>
          <a:p>
            <a:pPr defTabSz="914400" fontAlgn="auto">
              <a:spcAft>
                <a:spcPts val="0"/>
              </a:spcAft>
              <a:buClr>
                <a:prstClr val="black"/>
              </a:buClr>
              <a:defRPr/>
            </a:pPr>
            <a:r>
              <a:rPr lang="en-GB" altLang="en-US" sz="2000" dirty="0">
                <a:solidFill>
                  <a:prstClr val="black"/>
                </a:solidFill>
                <a:latin typeface="Calibri" pitchFamily="34" charset="0"/>
                <a:cs typeface="+mn-cs"/>
              </a:rPr>
              <a:t>Reduce carbon emissions per head by 40%  (by 2020) </a:t>
            </a:r>
          </a:p>
          <a:p>
            <a:pPr marL="0" indent="0" defTabSz="914400" fontAlgn="auto">
              <a:spcAft>
                <a:spcPts val="0"/>
              </a:spcAft>
              <a:buClr>
                <a:prstClr val="black"/>
              </a:buClr>
              <a:buFontTx/>
              <a:buNone/>
              <a:defRPr/>
            </a:pPr>
            <a:endParaRPr lang="en-GB" altLang="en-US" sz="2000" dirty="0">
              <a:solidFill>
                <a:prstClr val="black"/>
              </a:solidFill>
              <a:latin typeface="Calibri" panose="020F0502020204030204" pitchFamily="34" charset="0"/>
              <a:cs typeface="Calibri" panose="020F0502020204030204" pitchFamily="34" charset="0"/>
            </a:endParaRPr>
          </a:p>
          <a:p>
            <a:pPr marL="0" indent="0" defTabSz="914400" fontAlgn="auto">
              <a:spcAft>
                <a:spcPts val="0"/>
              </a:spcAft>
              <a:buClr>
                <a:prstClr val="black"/>
              </a:buClr>
              <a:buFontTx/>
              <a:buNone/>
              <a:defRPr/>
            </a:pPr>
            <a:r>
              <a:rPr lang="en-GB" altLang="en-US" sz="2000" dirty="0">
                <a:solidFill>
                  <a:prstClr val="black"/>
                </a:solidFill>
                <a:latin typeface="Calibri" panose="020F0502020204030204" pitchFamily="34" charset="0"/>
                <a:cs typeface="Calibri" panose="020F0502020204030204" pitchFamily="34" charset="0"/>
              </a:rPr>
              <a:t>Travel demand increase of 60%</a:t>
            </a:r>
          </a:p>
          <a:p>
            <a:pPr marL="0" indent="0" defTabSz="914400" fontAlgn="auto">
              <a:spcAft>
                <a:spcPts val="0"/>
              </a:spcAft>
              <a:buClr>
                <a:prstClr val="black"/>
              </a:buClr>
              <a:buFontTx/>
              <a:buNone/>
              <a:defRPr/>
            </a:pPr>
            <a:r>
              <a:rPr lang="en-GB" altLang="en-US" sz="2000" u="sng" dirty="0">
                <a:solidFill>
                  <a:prstClr val="black"/>
                </a:solidFill>
                <a:latin typeface="Calibri" panose="020F0502020204030204" pitchFamily="34" charset="0"/>
                <a:cs typeface="Calibri" panose="020F0502020204030204" pitchFamily="34" charset="0"/>
              </a:rPr>
              <a:t>but </a:t>
            </a:r>
          </a:p>
          <a:p>
            <a:pPr marL="0" indent="0" defTabSz="914400" fontAlgn="auto">
              <a:spcAft>
                <a:spcPts val="0"/>
              </a:spcAft>
              <a:buClr>
                <a:prstClr val="black"/>
              </a:buClr>
              <a:buFontTx/>
              <a:buNone/>
              <a:defRPr/>
            </a:pPr>
            <a:r>
              <a:rPr lang="en-GB" altLang="en-US" sz="2000" dirty="0">
                <a:solidFill>
                  <a:prstClr val="black"/>
                </a:solidFill>
                <a:latin typeface="Calibri" panose="020F0502020204030204" pitchFamily="34" charset="0"/>
                <a:cs typeface="Calibri" panose="020F0502020204030204" pitchFamily="34" charset="0"/>
              </a:rPr>
              <a:t>practical capacity improvements address only 25% increase </a:t>
            </a:r>
          </a:p>
          <a:p>
            <a:pPr defTabSz="914400" fontAlgn="auto">
              <a:spcAft>
                <a:spcPts val="0"/>
              </a:spcAft>
              <a:buClr>
                <a:prstClr val="black"/>
              </a:buClr>
              <a:buFontTx/>
              <a:buNone/>
              <a:defRPr/>
            </a:pPr>
            <a:endParaRPr lang="en-GB" altLang="en-US" sz="2000" dirty="0">
              <a:solidFill>
                <a:prstClr val="black"/>
              </a:solidFill>
              <a:latin typeface="Helvetica" pitchFamily="-84" charset="0"/>
              <a:cs typeface="+mn-cs"/>
            </a:endParaRPr>
          </a:p>
          <a:p>
            <a:pPr marL="0" indent="0" defTabSz="914400" fontAlgn="auto">
              <a:spcAft>
                <a:spcPts val="0"/>
              </a:spcAft>
              <a:buClr>
                <a:prstClr val="black"/>
              </a:buClr>
              <a:buFontTx/>
              <a:buNone/>
              <a:defRPr/>
            </a:pPr>
            <a:endParaRPr lang="en-GB" altLang="en-US" sz="2000" dirty="0">
              <a:solidFill>
                <a:prstClr val="black"/>
              </a:solidFill>
              <a:latin typeface="Helvetica" pitchFamily="-84" charset="0"/>
              <a:cs typeface="+mn-cs"/>
            </a:endParaRPr>
          </a:p>
          <a:p>
            <a:pPr defTabSz="914400" fontAlgn="auto">
              <a:spcAft>
                <a:spcPts val="0"/>
              </a:spcAft>
              <a:buFontTx/>
              <a:buNone/>
              <a:defRPr/>
            </a:pPr>
            <a:endParaRPr lang="en-GB" altLang="en-US" sz="2000" dirty="0">
              <a:solidFill>
                <a:prstClr val="black"/>
              </a:solidFill>
              <a:latin typeface="Helvetica" pitchFamily="-84" charset="0"/>
              <a:cs typeface="+mn-cs"/>
            </a:endParaRPr>
          </a:p>
        </p:txBody>
      </p:sp>
      <p:pic>
        <p:nvPicPr>
          <p:cNvPr id="8197" name="Picture 4" descr="image6"/>
          <p:cNvPicPr>
            <a:picLocks noChangeAspect="1" noChangeArrowheads="1"/>
          </p:cNvPicPr>
          <p:nvPr/>
        </p:nvPicPr>
        <p:blipFill>
          <a:blip r:embed="rId3" cstate="print"/>
          <a:srcRect/>
          <a:stretch>
            <a:fillRect/>
          </a:stretch>
        </p:blipFill>
        <p:spPr bwMode="auto">
          <a:xfrm>
            <a:off x="4417967" y="1177632"/>
            <a:ext cx="3726644" cy="3547511"/>
          </a:xfrm>
          <a:prstGeom prst="rect">
            <a:avLst/>
          </a:prstGeom>
          <a:noFill/>
          <a:ln w="9525">
            <a:noFill/>
            <a:miter lim="800000"/>
            <a:headEnd/>
            <a:tailEnd/>
          </a:ln>
        </p:spPr>
      </p:pic>
      <p:sp>
        <p:nvSpPr>
          <p:cNvPr id="3" name="TextBox 2"/>
          <p:cNvSpPr txBox="1"/>
          <p:nvPr/>
        </p:nvSpPr>
        <p:spPr>
          <a:xfrm>
            <a:off x="1619672" y="5334884"/>
            <a:ext cx="3672408" cy="707886"/>
          </a:xfrm>
          <a:prstGeom prst="rect">
            <a:avLst/>
          </a:prstGeom>
          <a:noFill/>
        </p:spPr>
        <p:txBody>
          <a:bodyPr wrap="square" rtlCol="0">
            <a:spAutoFit/>
          </a:bodyPr>
          <a:lstStyle/>
          <a:p>
            <a:pPr defTabSz="914400" fontAlgn="auto">
              <a:spcBef>
                <a:spcPts val="0"/>
              </a:spcBef>
              <a:spcAft>
                <a:spcPts val="0"/>
              </a:spcAft>
              <a:defRPr/>
            </a:pPr>
            <a:r>
              <a:rPr lang="en-GB" sz="2000" b="1" dirty="0">
                <a:solidFill>
                  <a:prstClr val="black"/>
                </a:solidFill>
                <a:latin typeface="Calibri" panose="020F0502020204030204" pitchFamily="34" charset="0"/>
                <a:ea typeface="+mn-ea"/>
                <a:cs typeface="Calibri" panose="020F0502020204030204" pitchFamily="34" charset="0"/>
              </a:rPr>
              <a:t>MK Futures 2050 vision: further growth to 400,000 population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8558" y="5007681"/>
            <a:ext cx="1605461" cy="149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6714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GB" dirty="0"/>
              <a:t>Government engagement </a:t>
            </a:r>
          </a:p>
        </p:txBody>
      </p:sp>
      <p:sp>
        <p:nvSpPr>
          <p:cNvPr id="3" name="Title 2"/>
          <p:cNvSpPr>
            <a:spLocks noGrp="1"/>
          </p:cNvSpPr>
          <p:nvPr>
            <p:ph type="title"/>
          </p:nvPr>
        </p:nvSpPr>
        <p:spPr/>
        <p:txBody>
          <a:bodyPr/>
          <a:lstStyle/>
          <a:p>
            <a:r>
              <a:rPr lang="en-GB" dirty="0"/>
              <a:t>Thought Leadership</a:t>
            </a:r>
          </a:p>
        </p:txBody>
      </p:sp>
      <p:sp>
        <p:nvSpPr>
          <p:cNvPr id="4" name="Text Placeholder 3"/>
          <p:cNvSpPr>
            <a:spLocks noGrp="1"/>
          </p:cNvSpPr>
          <p:nvPr>
            <p:ph type="body" sz="quarter" idx="15"/>
          </p:nvPr>
        </p:nvSpPr>
        <p:spPr>
          <a:xfrm>
            <a:off x="719138" y="1844675"/>
            <a:ext cx="7967662" cy="4104605"/>
          </a:xfrm>
        </p:spPr>
        <p:txBody>
          <a:bodyPr>
            <a:normAutofit/>
          </a:bodyPr>
          <a:lstStyle/>
          <a:p>
            <a:r>
              <a:rPr lang="en-GB" dirty="0">
                <a:solidFill>
                  <a:schemeClr val="tx1">
                    <a:lumMod val="85000"/>
                    <a:lumOff val="15000"/>
                  </a:schemeClr>
                </a:solidFill>
              </a:rPr>
              <a:t>Responding and influencing fiscal announcements – Budget, Autumn Statement </a:t>
            </a:r>
          </a:p>
          <a:p>
            <a:r>
              <a:rPr lang="en-GB" dirty="0">
                <a:solidFill>
                  <a:schemeClr val="tx1">
                    <a:lumMod val="85000"/>
                    <a:lumOff val="15000"/>
                  </a:schemeClr>
                </a:solidFill>
              </a:rPr>
              <a:t>Cross government departmental engagement including HMT, Cabinet Office, </a:t>
            </a:r>
            <a:r>
              <a:rPr lang="en-GB" dirty="0" err="1">
                <a:solidFill>
                  <a:schemeClr val="tx1">
                    <a:lumMod val="85000"/>
                    <a:lumOff val="15000"/>
                  </a:schemeClr>
                </a:solidFill>
              </a:rPr>
              <a:t>DfT</a:t>
            </a:r>
            <a:r>
              <a:rPr lang="en-GB" dirty="0">
                <a:solidFill>
                  <a:schemeClr val="tx1">
                    <a:lumMod val="85000"/>
                    <a:lumOff val="15000"/>
                  </a:schemeClr>
                </a:solidFill>
              </a:rPr>
              <a:t>, DCLG </a:t>
            </a:r>
          </a:p>
          <a:p>
            <a:r>
              <a:rPr lang="en-GB" dirty="0">
                <a:solidFill>
                  <a:schemeClr val="tx1">
                    <a:lumMod val="85000"/>
                    <a:lumOff val="15000"/>
                  </a:schemeClr>
                </a:solidFill>
              </a:rPr>
              <a:t>Secretariat for APPG on Housing </a:t>
            </a:r>
          </a:p>
          <a:p>
            <a:pPr lvl="1"/>
            <a:r>
              <a:rPr lang="en-GB" dirty="0">
                <a:solidFill>
                  <a:schemeClr val="tx1">
                    <a:lumMod val="85000"/>
                    <a:lumOff val="15000"/>
                  </a:schemeClr>
                </a:solidFill>
              </a:rPr>
              <a:t>Party conference events on housing (and infrastructure)  </a:t>
            </a:r>
          </a:p>
          <a:p>
            <a:r>
              <a:rPr lang="en-GB" dirty="0">
                <a:solidFill>
                  <a:schemeClr val="tx1">
                    <a:lumMod val="85000"/>
                    <a:lumOff val="15000"/>
                  </a:schemeClr>
                </a:solidFill>
              </a:rPr>
              <a:t>Leading on the skills agenda to inform Department for Exiting the EU</a:t>
            </a:r>
          </a:p>
          <a:p>
            <a:r>
              <a:rPr lang="en-GB" dirty="0">
                <a:solidFill>
                  <a:schemeClr val="tx1">
                    <a:lumMod val="85000"/>
                    <a:lumOff val="15000"/>
                  </a:schemeClr>
                </a:solidFill>
              </a:rPr>
              <a:t>Actively engaged with government Commissions through input of member expertise to contribute to calls for evidence </a:t>
            </a:r>
          </a:p>
          <a:p>
            <a:pPr lvl="1"/>
            <a:r>
              <a:rPr lang="en-GB" dirty="0">
                <a:solidFill>
                  <a:schemeClr val="tx1">
                    <a:lumMod val="85000"/>
                    <a:lumOff val="15000"/>
                  </a:schemeClr>
                </a:solidFill>
              </a:rPr>
              <a:t>National Infrastructure Commission - evidence for 5G, Growth Corridor, National Infrastructure Assessment </a:t>
            </a:r>
          </a:p>
          <a:p>
            <a:pPr lvl="1"/>
            <a:r>
              <a:rPr lang="en-GB" dirty="0">
                <a:solidFill>
                  <a:schemeClr val="tx1">
                    <a:lumMod val="85000"/>
                    <a:lumOff val="15000"/>
                  </a:schemeClr>
                </a:solidFill>
              </a:rPr>
              <a:t>Thames Estuary Growth </a:t>
            </a:r>
          </a:p>
          <a:p>
            <a:r>
              <a:rPr lang="en-GB" dirty="0">
                <a:solidFill>
                  <a:schemeClr val="tx1">
                    <a:lumMod val="85000"/>
                    <a:lumOff val="15000"/>
                  </a:schemeClr>
                </a:solidFill>
              </a:rPr>
              <a:t>Assessing infrastructure landscape and scope for Infrastructure Financing and investor appetite across all sectors  </a:t>
            </a:r>
          </a:p>
          <a:p>
            <a:pPr lvl="1"/>
            <a:endParaRPr lang="en-GB" dirty="0"/>
          </a:p>
          <a:p>
            <a:pPr marL="711200" lvl="2" indent="0">
              <a:buNone/>
            </a:pPr>
            <a:endParaRPr lang="en-GB" dirty="0"/>
          </a:p>
        </p:txBody>
      </p:sp>
    </p:spTree>
    <p:extLst>
      <p:ext uri="{BB962C8B-B14F-4D97-AF65-F5344CB8AC3E}">
        <p14:creationId xmlns:p14="http://schemas.microsoft.com/office/powerpoint/2010/main" val="3287375574"/>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3491879" y="1299916"/>
            <a:ext cx="5046213" cy="3568877"/>
            <a:chOff x="346077" y="930640"/>
            <a:chExt cx="8226425" cy="5295900"/>
          </a:xfrm>
        </p:grpSpPr>
        <p:pic>
          <p:nvPicPr>
            <p:cNvPr id="63" name="Content Placeholder 19" descr="eucation-arc.png"/>
            <p:cNvPicPr>
              <a:picLocks noChangeAspect="1"/>
            </p:cNvPicPr>
            <p:nvPr/>
          </p:nvPicPr>
          <p:blipFill>
            <a:blip r:embed="rId3">
              <a:extLst>
                <a:ext uri="{28A0092B-C50C-407E-A947-70E740481C1C}">
                  <a14:useLocalDpi xmlns:a14="http://schemas.microsoft.com/office/drawing/2010/main" val="0"/>
                </a:ext>
              </a:extLst>
            </a:blip>
            <a:srcRect l="-3985" r="-3985"/>
            <a:stretch>
              <a:fillRect/>
            </a:stretch>
          </p:blipFill>
          <p:spPr>
            <a:xfrm>
              <a:off x="346077" y="930640"/>
              <a:ext cx="8226425" cy="5295900"/>
            </a:xfrm>
            <a:prstGeom prst="rect">
              <a:avLst/>
            </a:prstGeom>
          </p:spPr>
        </p:pic>
        <p:pic>
          <p:nvPicPr>
            <p:cNvPr id="64" name="Picture 63" descr="data-hu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158748"/>
              <a:ext cx="952500" cy="1784865"/>
            </a:xfrm>
            <a:prstGeom prst="rect">
              <a:avLst/>
            </a:prstGeom>
          </p:spPr>
        </p:pic>
        <p:pic>
          <p:nvPicPr>
            <p:cNvPr id="65" name="Picture 64" descr="green-lin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116" y="3035453"/>
              <a:ext cx="1778283" cy="2984347"/>
            </a:xfrm>
            <a:prstGeom prst="rect">
              <a:avLst/>
            </a:prstGeom>
          </p:spPr>
        </p:pic>
        <p:pic>
          <p:nvPicPr>
            <p:cNvPr id="66" name="Picture 65" descr="blue-lin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111" y="3021512"/>
              <a:ext cx="1784089" cy="2988128"/>
            </a:xfrm>
            <a:prstGeom prst="rect">
              <a:avLst/>
            </a:prstGeom>
          </p:spPr>
        </p:pic>
        <p:pic>
          <p:nvPicPr>
            <p:cNvPr id="67" name="Picture 66" descr="transpo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788" y="4761992"/>
              <a:ext cx="1139712" cy="1130808"/>
            </a:xfrm>
            <a:prstGeom prst="rect">
              <a:avLst/>
            </a:prstGeom>
          </p:spPr>
        </p:pic>
        <p:pic>
          <p:nvPicPr>
            <p:cNvPr id="68" name="Picture 67" descr="wat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9300" y="3060700"/>
              <a:ext cx="672019" cy="1263396"/>
            </a:xfrm>
            <a:prstGeom prst="rect">
              <a:avLst/>
            </a:prstGeom>
          </p:spPr>
        </p:pic>
        <p:pic>
          <p:nvPicPr>
            <p:cNvPr id="69" name="Picture 68" descr="energ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9768" y="2070388"/>
              <a:ext cx="725932" cy="1154494"/>
            </a:xfrm>
            <a:prstGeom prst="rect">
              <a:avLst/>
            </a:prstGeom>
          </p:spPr>
        </p:pic>
        <p:pic>
          <p:nvPicPr>
            <p:cNvPr id="70" name="Picture 69" descr="citizen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3131" y="4644136"/>
              <a:ext cx="850154" cy="1248664"/>
            </a:xfrm>
            <a:prstGeom prst="rect">
              <a:avLst/>
            </a:prstGeom>
          </p:spPr>
        </p:pic>
        <p:pic>
          <p:nvPicPr>
            <p:cNvPr id="71" name="Picture 70" descr="enterpris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1100" y="2700718"/>
              <a:ext cx="1143000" cy="1275906"/>
            </a:xfrm>
            <a:prstGeom prst="rect">
              <a:avLst/>
            </a:prstGeom>
          </p:spPr>
        </p:pic>
      </p:grpSp>
      <p:sp>
        <p:nvSpPr>
          <p:cNvPr id="102" name="Title 2"/>
          <p:cNvSpPr>
            <a:spLocks noGrp="1"/>
          </p:cNvSpPr>
          <p:nvPr>
            <p:ph type="ctrTitle"/>
          </p:nvPr>
        </p:nvSpPr>
        <p:spPr>
          <a:xfrm>
            <a:off x="899592" y="332656"/>
            <a:ext cx="7772400" cy="561975"/>
          </a:xfrm>
        </p:spPr>
        <p:txBody>
          <a:bodyPr>
            <a:normAutofit fontScale="90000"/>
          </a:bodyPr>
          <a:lstStyle/>
          <a:p>
            <a:pPr algn="r"/>
            <a:r>
              <a:rPr lang="en-GB" sz="2800" b="1" dirty="0">
                <a:latin typeface="Calibri" panose="020F0502020204030204" pitchFamily="34" charset="0"/>
                <a:cs typeface="Calibri" panose="020F0502020204030204" pitchFamily="34" charset="0"/>
              </a:rPr>
              <a:t>MK:SMART</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Integrated innovation and support programme  </a:t>
            </a:r>
          </a:p>
        </p:txBody>
      </p:sp>
      <p:pic>
        <p:nvPicPr>
          <p:cNvPr id="104" name="Picture 103" descr="MKSMART-logo.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60" y="5877272"/>
            <a:ext cx="1357144" cy="654150"/>
          </a:xfrm>
          <a:prstGeom prst="rect">
            <a:avLst/>
          </a:prstGeom>
        </p:spPr>
      </p:pic>
      <p:pic>
        <p:nvPicPr>
          <p:cNvPr id="17" name="Picture 16" descr="BT-logo.jpe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2606" y="6027205"/>
            <a:ext cx="747820" cy="354283"/>
          </a:xfrm>
          <a:prstGeom prst="rect">
            <a:avLst/>
          </a:prstGeom>
        </p:spPr>
      </p:pic>
      <p:pic>
        <p:nvPicPr>
          <p:cNvPr id="18" name="Picture 17" descr="OU-logo.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08300" y="5978885"/>
            <a:ext cx="658427" cy="450922"/>
          </a:xfrm>
          <a:prstGeom prst="rect">
            <a:avLst/>
          </a:prstGeom>
        </p:spPr>
      </p:pic>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5525" y="5805264"/>
            <a:ext cx="866915" cy="60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9680" y="1228929"/>
            <a:ext cx="3106216" cy="4524315"/>
          </a:xfrm>
          <a:prstGeom prst="rect">
            <a:avLst/>
          </a:prstGeom>
          <a:noFill/>
        </p:spPr>
        <p:txBody>
          <a:bodyPr wrap="square" rtlCol="0">
            <a:spAutoFit/>
          </a:bodyPr>
          <a:lstStyle/>
          <a:p>
            <a:pPr defTabSz="914400" fontAlgn="auto">
              <a:spcBef>
                <a:spcPts val="0"/>
              </a:spcBef>
              <a:spcAft>
                <a:spcPts val="0"/>
              </a:spcAft>
            </a:pPr>
            <a:r>
              <a:rPr lang="en-GB" b="1" dirty="0">
                <a:solidFill>
                  <a:prstClr val="black"/>
                </a:solidFill>
                <a:latin typeface="Calibri"/>
                <a:ea typeface="+mn-ea"/>
                <a:cs typeface="+mn-cs"/>
              </a:rPr>
              <a:t>City Data Hub </a:t>
            </a:r>
          </a:p>
          <a:p>
            <a:pPr defTabSz="914400" fontAlgn="auto">
              <a:spcBef>
                <a:spcPts val="0"/>
              </a:spcBef>
              <a:spcAft>
                <a:spcPts val="0"/>
              </a:spcAft>
            </a:pPr>
            <a:endParaRPr lang="en-GB" dirty="0">
              <a:solidFill>
                <a:prstClr val="black"/>
              </a:solidFill>
              <a:latin typeface="Calibri"/>
              <a:ea typeface="+mn-ea"/>
              <a:cs typeface="+mn-cs"/>
            </a:endParaRPr>
          </a:p>
          <a:p>
            <a:pPr defTabSz="914400" fontAlgn="auto">
              <a:spcBef>
                <a:spcPts val="0"/>
              </a:spcBef>
              <a:spcAft>
                <a:spcPts val="0"/>
              </a:spcAft>
            </a:pPr>
            <a:r>
              <a:rPr lang="en-GB" b="1" dirty="0">
                <a:solidFill>
                  <a:prstClr val="black"/>
                </a:solidFill>
                <a:latin typeface="Calibri"/>
                <a:ea typeface="+mn-ea"/>
                <a:cs typeface="+mn-cs"/>
              </a:rPr>
              <a:t>£16 million value </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£8m Grant from HEFCE</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£8 million industry match  </a:t>
            </a:r>
          </a:p>
          <a:p>
            <a:pPr defTabSz="914400" fontAlgn="auto">
              <a:spcBef>
                <a:spcPts val="0"/>
              </a:spcBef>
              <a:spcAft>
                <a:spcPts val="0"/>
              </a:spcAft>
            </a:pPr>
            <a:endParaRPr lang="en-GB" dirty="0">
              <a:solidFill>
                <a:prstClr val="black"/>
              </a:solidFill>
              <a:latin typeface="Calibri"/>
              <a:ea typeface="+mn-ea"/>
              <a:cs typeface="+mn-cs"/>
            </a:endParaRPr>
          </a:p>
          <a:p>
            <a:pPr defTabSz="914400" fontAlgn="auto">
              <a:spcBef>
                <a:spcPts val="0"/>
              </a:spcBef>
              <a:spcAft>
                <a:spcPts val="0"/>
              </a:spcAft>
            </a:pPr>
            <a:r>
              <a:rPr lang="en-GB" b="1" dirty="0">
                <a:solidFill>
                  <a:prstClr val="black"/>
                </a:solidFill>
                <a:latin typeface="Calibri"/>
                <a:ea typeface="+mn-ea"/>
                <a:cs typeface="+mn-cs"/>
              </a:rPr>
              <a:t>Strategic Focus:</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Energy</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Water </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Transport </a:t>
            </a:r>
          </a:p>
          <a:p>
            <a:pPr marL="285750" indent="-285750" defTabSz="914400" fontAlgn="auto">
              <a:spcBef>
                <a:spcPts val="0"/>
              </a:spcBef>
              <a:spcAft>
                <a:spcPts val="0"/>
              </a:spcAft>
              <a:buFont typeface="Arial" panose="020B0604020202020204" pitchFamily="34" charset="0"/>
              <a:buChar char="•"/>
            </a:pPr>
            <a:endParaRPr lang="en-GB" dirty="0">
              <a:solidFill>
                <a:prstClr val="black"/>
              </a:solidFill>
              <a:latin typeface="Calibri"/>
              <a:ea typeface="+mn-ea"/>
              <a:cs typeface="+mn-cs"/>
            </a:endParaRPr>
          </a:p>
          <a:p>
            <a:pPr defTabSz="914400" fontAlgn="auto">
              <a:spcBef>
                <a:spcPts val="0"/>
              </a:spcBef>
              <a:spcAft>
                <a:spcPts val="0"/>
              </a:spcAft>
            </a:pPr>
            <a:r>
              <a:rPr lang="en-GB" b="1" dirty="0">
                <a:solidFill>
                  <a:prstClr val="black"/>
                </a:solidFill>
                <a:latin typeface="Calibri"/>
                <a:ea typeface="+mn-ea"/>
                <a:cs typeface="+mn-cs"/>
              </a:rPr>
              <a:t>Open Innovation  </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Enterprise hub</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Education programme </a:t>
            </a:r>
          </a:p>
          <a:p>
            <a:pPr marL="285750" indent="-285750" defTabSz="914400" fontAlgn="auto">
              <a:spcBef>
                <a:spcPts val="0"/>
              </a:spcBef>
              <a:spcAft>
                <a:spcPts val="0"/>
              </a:spcAft>
              <a:buFont typeface="Arial" panose="020B0604020202020204" pitchFamily="34" charset="0"/>
              <a:buChar char="•"/>
            </a:pPr>
            <a:r>
              <a:rPr lang="en-GB" dirty="0">
                <a:solidFill>
                  <a:prstClr val="black"/>
                </a:solidFill>
                <a:latin typeface="Calibri"/>
                <a:ea typeface="+mn-ea"/>
                <a:cs typeface="+mn-cs"/>
              </a:rPr>
              <a:t>Citizen innovation </a:t>
            </a:r>
          </a:p>
          <a:p>
            <a:pPr marL="285750" indent="-285750" defTabSz="914400" fontAlgn="auto">
              <a:spcBef>
                <a:spcPts val="0"/>
              </a:spcBef>
              <a:spcAft>
                <a:spcPts val="0"/>
              </a:spcAft>
              <a:buFont typeface="Arial" panose="020B0604020202020204" pitchFamily="34" charset="0"/>
              <a:buChar char="•"/>
            </a:pPr>
            <a:endParaRPr lang="en-GB" dirty="0">
              <a:solidFill>
                <a:prstClr val="black"/>
              </a:solidFill>
              <a:latin typeface="Calibri"/>
              <a:ea typeface="+mn-ea"/>
              <a:cs typeface="+mn-cs"/>
            </a:endParaRPr>
          </a:p>
        </p:txBody>
      </p:sp>
    </p:spTree>
    <p:extLst>
      <p:ext uri="{BB962C8B-B14F-4D97-AF65-F5344CB8AC3E}">
        <p14:creationId xmlns:p14="http://schemas.microsoft.com/office/powerpoint/2010/main" val="29765071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2"/>
          <p:cNvSpPr txBox="1">
            <a:spLocks/>
          </p:cNvSpPr>
          <p:nvPr/>
        </p:nvSpPr>
        <p:spPr bwMode="auto">
          <a:xfrm>
            <a:off x="388690" y="227422"/>
            <a:ext cx="7953376" cy="72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800">
                <a:solidFill>
                  <a:srgbClr val="64379B"/>
                </a:solidFill>
                <a:latin typeface="Calibri"/>
                <a:ea typeface="+mj-ea"/>
                <a:cs typeface="Calibri"/>
              </a:defRPr>
            </a:lvl1pPr>
            <a:lvl2pPr algn="l" rtl="0" eaLnBrk="0" fontAlgn="base" hangingPunct="0">
              <a:spcBef>
                <a:spcPct val="0"/>
              </a:spcBef>
              <a:spcAft>
                <a:spcPct val="0"/>
              </a:spcAft>
              <a:defRPr sz="2800">
                <a:solidFill>
                  <a:srgbClr val="64379B"/>
                </a:solidFill>
                <a:latin typeface="Calibri" charset="0"/>
                <a:ea typeface="ＭＳ Ｐゴシック" charset="0"/>
                <a:cs typeface="Calibri" charset="0"/>
              </a:defRPr>
            </a:lvl2pPr>
            <a:lvl3pPr algn="l" rtl="0" eaLnBrk="0" fontAlgn="base" hangingPunct="0">
              <a:spcBef>
                <a:spcPct val="0"/>
              </a:spcBef>
              <a:spcAft>
                <a:spcPct val="0"/>
              </a:spcAft>
              <a:defRPr sz="2800">
                <a:solidFill>
                  <a:srgbClr val="64379B"/>
                </a:solidFill>
                <a:latin typeface="Calibri" charset="0"/>
                <a:ea typeface="ＭＳ Ｐゴシック" charset="0"/>
                <a:cs typeface="Calibri" charset="0"/>
              </a:defRPr>
            </a:lvl3pPr>
            <a:lvl4pPr algn="l" rtl="0" eaLnBrk="0" fontAlgn="base" hangingPunct="0">
              <a:spcBef>
                <a:spcPct val="0"/>
              </a:spcBef>
              <a:spcAft>
                <a:spcPct val="0"/>
              </a:spcAft>
              <a:defRPr sz="2800">
                <a:solidFill>
                  <a:srgbClr val="64379B"/>
                </a:solidFill>
                <a:latin typeface="Calibri" charset="0"/>
                <a:ea typeface="ＭＳ Ｐゴシック" charset="0"/>
                <a:cs typeface="Calibri" charset="0"/>
              </a:defRPr>
            </a:lvl4pPr>
            <a:lvl5pPr algn="l" rtl="0" eaLnBrk="0" fontAlgn="base" hangingPunct="0">
              <a:spcBef>
                <a:spcPct val="0"/>
              </a:spcBef>
              <a:spcAft>
                <a:spcPct val="0"/>
              </a:spcAft>
              <a:defRPr sz="2800">
                <a:solidFill>
                  <a:srgbClr val="64379B"/>
                </a:solidFill>
                <a:latin typeface="Calibri" charset="0"/>
                <a:ea typeface="ＭＳ Ｐゴシック" charset="0"/>
                <a:cs typeface="Calibri" charset="0"/>
              </a:defRPr>
            </a:lvl5pPr>
            <a:lvl6pPr marL="457200" algn="l" rtl="0" fontAlgn="base">
              <a:spcBef>
                <a:spcPct val="0"/>
              </a:spcBef>
              <a:spcAft>
                <a:spcPct val="0"/>
              </a:spcAft>
              <a:defRPr sz="2800">
                <a:solidFill>
                  <a:srgbClr val="64379B"/>
                </a:solidFill>
                <a:latin typeface="Arial" charset="0"/>
                <a:ea typeface="ＭＳ Ｐゴシック" charset="0"/>
                <a:cs typeface="ＭＳ Ｐゴシック" charset="0"/>
              </a:defRPr>
            </a:lvl6pPr>
            <a:lvl7pPr marL="914400" algn="l" rtl="0" fontAlgn="base">
              <a:spcBef>
                <a:spcPct val="0"/>
              </a:spcBef>
              <a:spcAft>
                <a:spcPct val="0"/>
              </a:spcAft>
              <a:defRPr sz="2800">
                <a:solidFill>
                  <a:srgbClr val="64379B"/>
                </a:solidFill>
                <a:latin typeface="Arial" charset="0"/>
                <a:ea typeface="ＭＳ Ｐゴシック" charset="0"/>
                <a:cs typeface="ＭＳ Ｐゴシック" charset="0"/>
              </a:defRPr>
            </a:lvl7pPr>
            <a:lvl8pPr marL="1371600" algn="l" rtl="0" fontAlgn="base">
              <a:spcBef>
                <a:spcPct val="0"/>
              </a:spcBef>
              <a:spcAft>
                <a:spcPct val="0"/>
              </a:spcAft>
              <a:defRPr sz="2800">
                <a:solidFill>
                  <a:srgbClr val="64379B"/>
                </a:solidFill>
                <a:latin typeface="Arial" charset="0"/>
                <a:ea typeface="ＭＳ Ｐゴシック" charset="0"/>
                <a:cs typeface="ＭＳ Ｐゴシック" charset="0"/>
              </a:defRPr>
            </a:lvl8pPr>
            <a:lvl9pPr marL="1828800" algn="l" rtl="0" fontAlgn="base">
              <a:spcBef>
                <a:spcPct val="0"/>
              </a:spcBef>
              <a:spcAft>
                <a:spcPct val="0"/>
              </a:spcAft>
              <a:defRPr sz="2800">
                <a:solidFill>
                  <a:srgbClr val="64379B"/>
                </a:solidFill>
                <a:latin typeface="Arial" charset="0"/>
                <a:ea typeface="ＭＳ Ｐゴシック" charset="0"/>
                <a:cs typeface="ＭＳ Ｐゴシック" charset="0"/>
              </a:defRPr>
            </a:lvl9pPr>
          </a:lstStyle>
          <a:p>
            <a:pPr algn="r" defTabSz="914400">
              <a:defRPr/>
            </a:pPr>
            <a:r>
              <a:rPr lang="en-GB" sz="2400" b="1" kern="0" dirty="0">
                <a:solidFill>
                  <a:prstClr val="black"/>
                </a:solidFill>
                <a:latin typeface="Calibri" panose="020F0502020204030204" pitchFamily="34" charset="0"/>
              </a:rPr>
              <a:t>City innovation ecosystem</a:t>
            </a:r>
          </a:p>
          <a:p>
            <a:pPr algn="r" defTabSz="914400">
              <a:defRPr/>
            </a:pPr>
            <a:r>
              <a:rPr lang="en-GB" sz="2000" b="1" kern="0" dirty="0">
                <a:solidFill>
                  <a:prstClr val="black"/>
                </a:solidFill>
                <a:latin typeface="Calibri" panose="020F0502020204030204" pitchFamily="34" charset="0"/>
              </a:rPr>
              <a:t>Data hub and wireless networks support sensor deployments  </a:t>
            </a:r>
          </a:p>
        </p:txBody>
      </p:sp>
      <p:pic>
        <p:nvPicPr>
          <p:cNvPr id="4" name="Picture 71" descr="C:\Users\802044998\AppData\Local\Microsoft\Windows\Temporary Internet Files\Content.IE5\LRB2LR5J\1423067051[1].png"/>
          <p:cNvPicPr>
            <a:picLocks noChangeAspect="1" noChangeArrowheads="1"/>
          </p:cNvPicPr>
          <p:nvPr/>
        </p:nvPicPr>
        <p:blipFill>
          <a:blip r:embed="rId2" cstate="email">
            <a:lum bright="70000" contrast="-70000"/>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51326" y="2380387"/>
            <a:ext cx="6579699" cy="2688141"/>
          </a:xfrm>
          <a:prstGeom prst="rect">
            <a:avLst/>
          </a:prstGeom>
          <a:noFill/>
          <a:effectLst>
            <a:softEdge rad="31750"/>
          </a:effectLst>
        </p:spPr>
      </p:pic>
      <p:grpSp>
        <p:nvGrpSpPr>
          <p:cNvPr id="5" name="Group 4"/>
          <p:cNvGrpSpPr/>
          <p:nvPr/>
        </p:nvGrpSpPr>
        <p:grpSpPr>
          <a:xfrm>
            <a:off x="2343137" y="5232428"/>
            <a:ext cx="1161334" cy="1308051"/>
            <a:chOff x="1439837" y="4729989"/>
            <a:chExt cx="1122995" cy="1163580"/>
          </a:xfrm>
        </p:grpSpPr>
        <p:cxnSp>
          <p:nvCxnSpPr>
            <p:cNvPr id="92" name="Straight Connector 91"/>
            <p:cNvCxnSpPr/>
            <p:nvPr/>
          </p:nvCxnSpPr>
          <p:spPr>
            <a:xfrm>
              <a:off x="1442302" y="4818281"/>
              <a:ext cx="0" cy="546179"/>
            </a:xfrm>
            <a:prstGeom prst="line">
              <a:avLst/>
            </a:prstGeom>
            <a:noFill/>
            <a:ln w="19050" cap="flat" cmpd="sng" algn="ctr">
              <a:solidFill>
                <a:sysClr val="window" lastClr="FFFFFF">
                  <a:lumMod val="85000"/>
                </a:sysClr>
              </a:solidFill>
              <a:prstDash val="solid"/>
            </a:ln>
            <a:effectLst/>
          </p:spPr>
        </p:cxnSp>
        <p:cxnSp>
          <p:nvCxnSpPr>
            <p:cNvPr id="93" name="Straight Connector 92"/>
            <p:cNvCxnSpPr/>
            <p:nvPr/>
          </p:nvCxnSpPr>
          <p:spPr>
            <a:xfrm>
              <a:off x="2276613" y="4818281"/>
              <a:ext cx="0" cy="546179"/>
            </a:xfrm>
            <a:prstGeom prst="line">
              <a:avLst/>
            </a:prstGeom>
            <a:noFill/>
            <a:ln w="19050" cap="flat" cmpd="sng" algn="ctr">
              <a:solidFill>
                <a:sysClr val="window" lastClr="FFFFFF">
                  <a:lumMod val="85000"/>
                </a:sysClr>
              </a:solidFill>
              <a:prstDash val="solid"/>
            </a:ln>
            <a:effectLst/>
          </p:spPr>
        </p:cxnSp>
        <p:cxnSp>
          <p:nvCxnSpPr>
            <p:cNvPr id="94" name="Straight Connector 93"/>
            <p:cNvCxnSpPr/>
            <p:nvPr/>
          </p:nvCxnSpPr>
          <p:spPr>
            <a:xfrm>
              <a:off x="2116307" y="4732042"/>
              <a:ext cx="0" cy="388074"/>
            </a:xfrm>
            <a:prstGeom prst="line">
              <a:avLst/>
            </a:prstGeom>
            <a:noFill/>
            <a:ln w="19050" cap="flat" cmpd="sng" algn="ctr">
              <a:solidFill>
                <a:sysClr val="window" lastClr="FFFFFF">
                  <a:lumMod val="85000"/>
                </a:sysClr>
              </a:solidFill>
              <a:prstDash val="solid"/>
            </a:ln>
            <a:effectLst/>
          </p:spPr>
        </p:cxnSp>
        <p:cxnSp>
          <p:nvCxnSpPr>
            <p:cNvPr id="95" name="Straight Connector 94"/>
            <p:cNvCxnSpPr/>
            <p:nvPr/>
          </p:nvCxnSpPr>
          <p:spPr>
            <a:xfrm>
              <a:off x="1605500" y="4741323"/>
              <a:ext cx="0" cy="388074"/>
            </a:xfrm>
            <a:prstGeom prst="line">
              <a:avLst/>
            </a:prstGeom>
            <a:noFill/>
            <a:ln w="19050" cap="flat" cmpd="sng" algn="ctr">
              <a:solidFill>
                <a:sysClr val="window" lastClr="FFFFFF">
                  <a:lumMod val="85000"/>
                </a:sysClr>
              </a:solidFill>
              <a:prstDash val="solid"/>
            </a:ln>
            <a:effectLst/>
          </p:spPr>
        </p:cxnSp>
        <p:sp>
          <p:nvSpPr>
            <p:cNvPr id="96" name="Trapezoid 95"/>
            <p:cNvSpPr/>
            <p:nvPr/>
          </p:nvSpPr>
          <p:spPr>
            <a:xfrm>
              <a:off x="1439837" y="5120688"/>
              <a:ext cx="834311" cy="244344"/>
            </a:xfrm>
            <a:prstGeom prst="trapezoid">
              <a:avLst>
                <a:gd name="adj" fmla="val 65514"/>
              </a:avLst>
            </a:prstGeom>
            <a:solidFill>
              <a:sysClr val="window" lastClr="FFFFFF"/>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pic>
          <p:nvPicPr>
            <p:cNvPr id="97" name="Picture 4"/>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620301" y="4877727"/>
              <a:ext cx="481602" cy="3367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8" name="Rectangle 97"/>
            <p:cNvSpPr/>
            <p:nvPr/>
          </p:nvSpPr>
          <p:spPr>
            <a:xfrm rot="10800000">
              <a:off x="1454936" y="4975870"/>
              <a:ext cx="812806" cy="527452"/>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99" name="Trapezoid 98"/>
            <p:cNvSpPr/>
            <p:nvPr/>
          </p:nvSpPr>
          <p:spPr>
            <a:xfrm>
              <a:off x="1443469" y="4732042"/>
              <a:ext cx="833144" cy="86239"/>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00" name="Trapezoid 99"/>
            <p:cNvSpPr/>
            <p:nvPr/>
          </p:nvSpPr>
          <p:spPr>
            <a:xfrm>
              <a:off x="1457172" y="4729989"/>
              <a:ext cx="798532" cy="86395"/>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01" name="TextBox 100"/>
            <p:cNvSpPr txBox="1"/>
            <p:nvPr/>
          </p:nvSpPr>
          <p:spPr>
            <a:xfrm>
              <a:off x="1454936" y="5308794"/>
              <a:ext cx="1107896" cy="584775"/>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Home Sensors</a:t>
              </a:r>
            </a:p>
          </p:txBody>
        </p:sp>
      </p:grpSp>
      <p:grpSp>
        <p:nvGrpSpPr>
          <p:cNvPr id="16" name="Group 15"/>
          <p:cNvGrpSpPr/>
          <p:nvPr/>
        </p:nvGrpSpPr>
        <p:grpSpPr>
          <a:xfrm>
            <a:off x="869547" y="5162854"/>
            <a:ext cx="1310650" cy="1150743"/>
            <a:chOff x="6174580" y="4750328"/>
            <a:chExt cx="1266283" cy="1046125"/>
          </a:xfrm>
        </p:grpSpPr>
        <p:sp>
          <p:nvSpPr>
            <p:cNvPr id="103" name="Trapezoid 102"/>
            <p:cNvSpPr/>
            <p:nvPr/>
          </p:nvSpPr>
          <p:spPr>
            <a:xfrm>
              <a:off x="6423152" y="4754025"/>
              <a:ext cx="833144" cy="86239"/>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04" name="Straight Connector 103"/>
            <p:cNvCxnSpPr/>
            <p:nvPr/>
          </p:nvCxnSpPr>
          <p:spPr>
            <a:xfrm>
              <a:off x="6421985" y="4840264"/>
              <a:ext cx="0" cy="546179"/>
            </a:xfrm>
            <a:prstGeom prst="line">
              <a:avLst/>
            </a:prstGeom>
            <a:noFill/>
            <a:ln w="19050" cap="flat" cmpd="sng" algn="ctr">
              <a:solidFill>
                <a:sysClr val="window" lastClr="FFFFFF">
                  <a:lumMod val="85000"/>
                </a:sysClr>
              </a:solidFill>
              <a:prstDash val="solid"/>
            </a:ln>
            <a:effectLst/>
          </p:spPr>
        </p:cxnSp>
        <p:cxnSp>
          <p:nvCxnSpPr>
            <p:cNvPr id="105" name="Straight Connector 104"/>
            <p:cNvCxnSpPr/>
            <p:nvPr/>
          </p:nvCxnSpPr>
          <p:spPr>
            <a:xfrm>
              <a:off x="7256296" y="4840264"/>
              <a:ext cx="0" cy="546179"/>
            </a:xfrm>
            <a:prstGeom prst="line">
              <a:avLst/>
            </a:prstGeom>
            <a:noFill/>
            <a:ln w="19050" cap="flat" cmpd="sng" algn="ctr">
              <a:solidFill>
                <a:sysClr val="window" lastClr="FFFFFF">
                  <a:lumMod val="85000"/>
                </a:sysClr>
              </a:solidFill>
              <a:prstDash val="solid"/>
            </a:ln>
            <a:effectLst/>
          </p:spPr>
        </p:cxnSp>
        <p:cxnSp>
          <p:nvCxnSpPr>
            <p:cNvPr id="106" name="Straight Connector 105"/>
            <p:cNvCxnSpPr/>
            <p:nvPr/>
          </p:nvCxnSpPr>
          <p:spPr>
            <a:xfrm>
              <a:off x="7095990" y="4754025"/>
              <a:ext cx="0" cy="388075"/>
            </a:xfrm>
            <a:prstGeom prst="line">
              <a:avLst/>
            </a:prstGeom>
            <a:noFill/>
            <a:ln w="19050" cap="flat" cmpd="sng" algn="ctr">
              <a:solidFill>
                <a:sysClr val="window" lastClr="FFFFFF">
                  <a:lumMod val="85000"/>
                </a:sysClr>
              </a:solidFill>
              <a:prstDash val="solid"/>
            </a:ln>
            <a:effectLst/>
          </p:spPr>
        </p:cxnSp>
        <p:cxnSp>
          <p:nvCxnSpPr>
            <p:cNvPr id="107" name="Straight Connector 106"/>
            <p:cNvCxnSpPr/>
            <p:nvPr/>
          </p:nvCxnSpPr>
          <p:spPr>
            <a:xfrm>
              <a:off x="6585183" y="4763306"/>
              <a:ext cx="0" cy="388075"/>
            </a:xfrm>
            <a:prstGeom prst="line">
              <a:avLst/>
            </a:prstGeom>
            <a:noFill/>
            <a:ln w="19050" cap="flat" cmpd="sng" algn="ctr">
              <a:solidFill>
                <a:sysClr val="window" lastClr="FFFFFF">
                  <a:lumMod val="85000"/>
                </a:sysClr>
              </a:solidFill>
              <a:prstDash val="solid"/>
            </a:ln>
            <a:effectLst/>
          </p:spPr>
        </p:cxnSp>
        <p:sp>
          <p:nvSpPr>
            <p:cNvPr id="108" name="Trapezoid 107"/>
            <p:cNvSpPr/>
            <p:nvPr/>
          </p:nvSpPr>
          <p:spPr>
            <a:xfrm>
              <a:off x="6419520" y="5142670"/>
              <a:ext cx="834311" cy="244344"/>
            </a:xfrm>
            <a:prstGeom prst="trapezoid">
              <a:avLst>
                <a:gd name="adj" fmla="val 65514"/>
              </a:avLst>
            </a:prstGeom>
            <a:solidFill>
              <a:sysClr val="window" lastClr="FFFFFF">
                <a:lumMod val="85000"/>
              </a:sysClr>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09" name="Trapezoid 108"/>
            <p:cNvSpPr/>
            <p:nvPr/>
          </p:nvSpPr>
          <p:spPr>
            <a:xfrm>
              <a:off x="6423761" y="4750328"/>
              <a:ext cx="827921" cy="86395"/>
            </a:xfrm>
            <a:prstGeom prst="trapezoid">
              <a:avLst>
                <a:gd name="adj" fmla="val 181343"/>
              </a:avLst>
            </a:prstGeom>
            <a:gradFill>
              <a:gsLst>
                <a:gs pos="0">
                  <a:srgbClr val="EEECE1">
                    <a:lumMod val="50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10" name="Trapezoid 109"/>
            <p:cNvSpPr/>
            <p:nvPr/>
          </p:nvSpPr>
          <p:spPr>
            <a:xfrm>
              <a:off x="6436744" y="5143775"/>
              <a:ext cx="798079" cy="228829"/>
            </a:xfrm>
            <a:prstGeom prst="trapezoid">
              <a:avLst>
                <a:gd name="adj" fmla="val 65514"/>
              </a:avLst>
            </a:prstGeom>
            <a:solidFill>
              <a:sysClr val="window" lastClr="FFFFFF">
                <a:lumMod val="85000"/>
              </a:sys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pic>
          <p:nvPicPr>
            <p:cNvPr id="111" name="Picture 7"/>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594361" y="4859466"/>
              <a:ext cx="496585" cy="32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6889277" y="4844049"/>
              <a:ext cx="255212" cy="255212"/>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rot="10800000">
              <a:off x="6436744" y="4855127"/>
              <a:ext cx="803667" cy="517478"/>
            </a:xfrm>
            <a:prstGeom prst="rect">
              <a:avLst/>
            </a:prstGeom>
            <a:gradFill>
              <a:gsLst>
                <a:gs pos="0">
                  <a:srgbClr val="EEECE1">
                    <a:lumMod val="50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14" name="Straight Connector 113"/>
            <p:cNvCxnSpPr/>
            <p:nvPr/>
          </p:nvCxnSpPr>
          <p:spPr>
            <a:xfrm flipH="1">
              <a:off x="6419520" y="5386443"/>
              <a:ext cx="832162" cy="0"/>
            </a:xfrm>
            <a:prstGeom prst="line">
              <a:avLst/>
            </a:prstGeom>
            <a:noFill/>
            <a:ln w="19050" cap="flat" cmpd="sng" algn="ctr">
              <a:solidFill>
                <a:sysClr val="window" lastClr="FFFFFF">
                  <a:lumMod val="85000"/>
                </a:sysClr>
              </a:solidFill>
              <a:prstDash val="solid"/>
            </a:ln>
            <a:effectLst/>
          </p:spPr>
        </p:cxnSp>
        <p:sp>
          <p:nvSpPr>
            <p:cNvPr id="115" name="TextBox 114"/>
            <p:cNvSpPr txBox="1"/>
            <p:nvPr/>
          </p:nvSpPr>
          <p:spPr>
            <a:xfrm>
              <a:off x="6174580" y="5264842"/>
              <a:ext cx="1266283" cy="531611"/>
            </a:xfrm>
            <a:prstGeom prst="rect">
              <a:avLst/>
            </a:prstGeom>
            <a:noFill/>
          </p:spPr>
          <p:txBody>
            <a:bodyPr wrap="square" rtlCol="0">
              <a:spAutoFit/>
            </a:bodyPr>
            <a:lstStyle/>
            <a:p>
              <a:pPr algn="ctr" defTabSz="914400" fontAlgn="auto">
                <a:spcBef>
                  <a:spcPts val="0"/>
                </a:spcBef>
                <a:spcAft>
                  <a:spcPts val="0"/>
                </a:spcAft>
                <a:defRPr/>
              </a:pPr>
              <a:r>
                <a:rPr lang="en-GB" sz="1600" b="1" i="1" kern="0" dirty="0">
                  <a:solidFill>
                    <a:prstClr val="black"/>
                  </a:solidFill>
                  <a:latin typeface="Calibri"/>
                  <a:ea typeface="+mn-ea"/>
                  <a:cs typeface="+mn-cs"/>
                </a:rPr>
                <a:t>Air </a:t>
              </a:r>
            </a:p>
            <a:p>
              <a:pPr algn="ctr" defTabSz="914400" fontAlgn="auto">
                <a:spcBef>
                  <a:spcPts val="0"/>
                </a:spcBef>
                <a:spcAft>
                  <a:spcPts val="0"/>
                </a:spcAft>
                <a:defRPr/>
              </a:pPr>
              <a:r>
                <a:rPr lang="en-GB" sz="1600" b="1" i="1" kern="0" dirty="0">
                  <a:solidFill>
                    <a:prstClr val="black"/>
                  </a:solidFill>
                  <a:latin typeface="Calibri"/>
                  <a:ea typeface="+mn-ea"/>
                  <a:cs typeface="+mn-cs"/>
                </a:rPr>
                <a:t>Monitors</a:t>
              </a:r>
            </a:p>
          </p:txBody>
        </p:sp>
      </p:grpSp>
      <p:grpSp>
        <p:nvGrpSpPr>
          <p:cNvPr id="11" name="Group 10"/>
          <p:cNvGrpSpPr/>
          <p:nvPr/>
        </p:nvGrpSpPr>
        <p:grpSpPr>
          <a:xfrm>
            <a:off x="6774153" y="5063308"/>
            <a:ext cx="1306011" cy="1237102"/>
            <a:chOff x="4466435" y="4720127"/>
            <a:chExt cx="1028100" cy="1074851"/>
          </a:xfrm>
        </p:grpSpPr>
        <p:sp>
          <p:nvSpPr>
            <p:cNvPr id="117" name="Trapezoid 116"/>
            <p:cNvSpPr/>
            <p:nvPr/>
          </p:nvSpPr>
          <p:spPr>
            <a:xfrm>
              <a:off x="4466435" y="5117919"/>
              <a:ext cx="845384" cy="247586"/>
            </a:xfrm>
            <a:prstGeom prst="trapezoid">
              <a:avLst>
                <a:gd name="adj" fmla="val 65514"/>
              </a:avLst>
            </a:prstGeom>
            <a:solidFill>
              <a:srgbClr val="8A7A40"/>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500" kern="0">
                <a:solidFill>
                  <a:prstClr val="white"/>
                </a:solidFill>
                <a:latin typeface="Calibri"/>
                <a:ea typeface="+mn-ea"/>
                <a:cs typeface="+mn-cs"/>
              </a:endParaRPr>
            </a:p>
          </p:txBody>
        </p:sp>
        <p:sp>
          <p:nvSpPr>
            <p:cNvPr id="118" name="Trapezoid 117"/>
            <p:cNvSpPr/>
            <p:nvPr/>
          </p:nvSpPr>
          <p:spPr>
            <a:xfrm>
              <a:off x="4467617" y="4724694"/>
              <a:ext cx="844202" cy="87383"/>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500" kern="0">
                <a:solidFill>
                  <a:prstClr val="white"/>
                </a:solidFill>
                <a:latin typeface="Calibri"/>
                <a:ea typeface="+mn-ea"/>
                <a:cs typeface="+mn-cs"/>
              </a:endParaRPr>
            </a:p>
          </p:txBody>
        </p:sp>
        <p:cxnSp>
          <p:nvCxnSpPr>
            <p:cNvPr id="119" name="Straight Connector 118"/>
            <p:cNvCxnSpPr/>
            <p:nvPr/>
          </p:nvCxnSpPr>
          <p:spPr>
            <a:xfrm>
              <a:off x="4466435" y="4820612"/>
              <a:ext cx="0" cy="553427"/>
            </a:xfrm>
            <a:prstGeom prst="line">
              <a:avLst/>
            </a:prstGeom>
            <a:noFill/>
            <a:ln w="19050" cap="flat" cmpd="sng" algn="ctr">
              <a:solidFill>
                <a:sysClr val="window" lastClr="FFFFFF">
                  <a:lumMod val="85000"/>
                </a:sysClr>
              </a:solidFill>
              <a:prstDash val="solid"/>
            </a:ln>
            <a:effectLst/>
          </p:spPr>
        </p:cxnSp>
        <p:cxnSp>
          <p:nvCxnSpPr>
            <p:cNvPr id="120" name="Straight Connector 119"/>
            <p:cNvCxnSpPr/>
            <p:nvPr/>
          </p:nvCxnSpPr>
          <p:spPr>
            <a:xfrm>
              <a:off x="5311819" y="4814638"/>
              <a:ext cx="0" cy="553427"/>
            </a:xfrm>
            <a:prstGeom prst="line">
              <a:avLst/>
            </a:prstGeom>
            <a:noFill/>
            <a:ln w="19050" cap="flat" cmpd="sng" algn="ctr">
              <a:solidFill>
                <a:sysClr val="window" lastClr="FFFFFF">
                  <a:lumMod val="85000"/>
                </a:sysClr>
              </a:solidFill>
              <a:prstDash val="solid"/>
            </a:ln>
            <a:effectLst/>
          </p:spPr>
        </p:cxnSp>
        <p:cxnSp>
          <p:nvCxnSpPr>
            <p:cNvPr id="121" name="Straight Connector 120"/>
            <p:cNvCxnSpPr/>
            <p:nvPr/>
          </p:nvCxnSpPr>
          <p:spPr>
            <a:xfrm>
              <a:off x="5149386" y="4724694"/>
              <a:ext cx="0" cy="393225"/>
            </a:xfrm>
            <a:prstGeom prst="line">
              <a:avLst/>
            </a:prstGeom>
            <a:noFill/>
            <a:ln w="19050" cap="flat" cmpd="sng" algn="ctr">
              <a:solidFill>
                <a:sysClr val="window" lastClr="FFFFFF">
                  <a:lumMod val="85000"/>
                </a:sysClr>
              </a:solidFill>
              <a:prstDash val="solid"/>
            </a:ln>
            <a:effectLst/>
          </p:spPr>
        </p:cxnSp>
        <p:cxnSp>
          <p:nvCxnSpPr>
            <p:cNvPr id="122" name="Straight Connector 121"/>
            <p:cNvCxnSpPr/>
            <p:nvPr/>
          </p:nvCxnSpPr>
          <p:spPr>
            <a:xfrm>
              <a:off x="4631798" y="4734098"/>
              <a:ext cx="0" cy="393225"/>
            </a:xfrm>
            <a:prstGeom prst="line">
              <a:avLst/>
            </a:prstGeom>
            <a:noFill/>
            <a:ln w="19050" cap="flat" cmpd="sng" algn="ctr">
              <a:solidFill>
                <a:sysClr val="window" lastClr="FFFFFF">
                  <a:lumMod val="85000"/>
                </a:sysClr>
              </a:solidFill>
              <a:prstDash val="solid"/>
            </a:ln>
            <a:effectLst/>
          </p:spPr>
        </p:cxnSp>
        <p:sp>
          <p:nvSpPr>
            <p:cNvPr id="123" name="Trapezoid 122"/>
            <p:cNvSpPr/>
            <p:nvPr/>
          </p:nvSpPr>
          <p:spPr>
            <a:xfrm>
              <a:off x="4502416" y="4720127"/>
              <a:ext cx="798531" cy="86395"/>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24" name="Straight Connector 123"/>
            <p:cNvCxnSpPr/>
            <p:nvPr/>
          </p:nvCxnSpPr>
          <p:spPr>
            <a:xfrm flipV="1">
              <a:off x="4540479" y="5197236"/>
              <a:ext cx="683404" cy="99291"/>
            </a:xfrm>
            <a:prstGeom prst="line">
              <a:avLst/>
            </a:prstGeom>
            <a:noFill/>
            <a:ln w="9525" cap="flat" cmpd="sng" algn="ctr">
              <a:solidFill>
                <a:sysClr val="window" lastClr="FFFFFF"/>
              </a:solidFill>
              <a:prstDash val="solid"/>
            </a:ln>
            <a:effectLst/>
          </p:spPr>
        </p:cxnSp>
        <p:cxnSp>
          <p:nvCxnSpPr>
            <p:cNvPr id="125" name="Straight Connector 124"/>
            <p:cNvCxnSpPr>
              <a:endCxn id="128" idx="1"/>
            </p:cNvCxnSpPr>
            <p:nvPr/>
          </p:nvCxnSpPr>
          <p:spPr>
            <a:xfrm flipH="1" flipV="1">
              <a:off x="4572913" y="5143842"/>
              <a:ext cx="406109" cy="86255"/>
            </a:xfrm>
            <a:prstGeom prst="line">
              <a:avLst/>
            </a:prstGeom>
            <a:noFill/>
            <a:ln w="9525" cap="flat" cmpd="sng" algn="ctr">
              <a:solidFill>
                <a:sysClr val="window" lastClr="FFFFFF"/>
              </a:solidFill>
              <a:prstDash val="solid"/>
            </a:ln>
            <a:effectLst/>
          </p:spPr>
        </p:cxnSp>
        <p:cxnSp>
          <p:nvCxnSpPr>
            <p:cNvPr id="126" name="Straight Connector 125"/>
            <p:cNvCxnSpPr/>
            <p:nvPr/>
          </p:nvCxnSpPr>
          <p:spPr>
            <a:xfrm flipH="1" flipV="1">
              <a:off x="4804552" y="5143843"/>
              <a:ext cx="336375" cy="61666"/>
            </a:xfrm>
            <a:prstGeom prst="line">
              <a:avLst/>
            </a:prstGeom>
            <a:noFill/>
            <a:ln w="9525" cap="flat" cmpd="sng" algn="ctr">
              <a:solidFill>
                <a:sysClr val="window" lastClr="FFFFFF"/>
              </a:solidFill>
              <a:prstDash val="solid"/>
            </a:ln>
            <a:effectLst/>
          </p:spPr>
        </p:cxnSp>
        <p:cxnSp>
          <p:nvCxnSpPr>
            <p:cNvPr id="127" name="Straight Connector 126"/>
            <p:cNvCxnSpPr/>
            <p:nvPr/>
          </p:nvCxnSpPr>
          <p:spPr>
            <a:xfrm flipH="1" flipV="1">
              <a:off x="4557986" y="5224062"/>
              <a:ext cx="223837" cy="37352"/>
            </a:xfrm>
            <a:prstGeom prst="line">
              <a:avLst/>
            </a:prstGeom>
            <a:noFill/>
            <a:ln w="9525" cap="flat" cmpd="sng" algn="ctr">
              <a:solidFill>
                <a:sysClr val="window" lastClr="FFFFFF"/>
              </a:solidFill>
              <a:prstDash val="solid"/>
            </a:ln>
            <a:effectLst/>
          </p:spPr>
        </p:cxnSp>
        <p:pic>
          <p:nvPicPr>
            <p:cNvPr id="128" name="Picture 62" descr="http://vectorimages.org/02/0220100517030044633.jpg"/>
            <p:cNvPicPr>
              <a:picLocks noChangeAspect="1" noChangeArrowheads="1"/>
            </p:cNvPicPr>
            <p:nvPr/>
          </p:nvPicPr>
          <p:blipFill rotWithShape="1">
            <a:blip r:embed="rId7" cstate="email">
              <a:clrChange>
                <a:clrFrom>
                  <a:srgbClr val="FCFCFA"/>
                </a:clrFrom>
                <a:clrTo>
                  <a:srgbClr val="FCFCFA">
                    <a:alpha val="0"/>
                  </a:srgbClr>
                </a:clrTo>
              </a:clrChange>
              <a:extLst>
                <a:ext uri="{28A0092B-C50C-407E-A947-70E740481C1C}">
                  <a14:useLocalDpi xmlns:a14="http://schemas.microsoft.com/office/drawing/2010/main"/>
                </a:ext>
              </a:extLst>
            </a:blip>
            <a:srcRect/>
            <a:stretch/>
          </p:blipFill>
          <p:spPr bwMode="auto">
            <a:xfrm>
              <a:off x="4572913" y="5041408"/>
              <a:ext cx="338817" cy="20486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29" name="Straight Connector 128"/>
            <p:cNvCxnSpPr/>
            <p:nvPr/>
          </p:nvCxnSpPr>
          <p:spPr>
            <a:xfrm flipH="1" flipV="1">
              <a:off x="4540479" y="5275429"/>
              <a:ext cx="52757" cy="8803"/>
            </a:xfrm>
            <a:prstGeom prst="line">
              <a:avLst/>
            </a:prstGeom>
            <a:noFill/>
            <a:ln w="9525" cap="flat" cmpd="sng" algn="ctr">
              <a:solidFill>
                <a:sysClr val="window" lastClr="FFFFFF"/>
              </a:solidFill>
              <a:prstDash val="solid"/>
            </a:ln>
            <a:effectLst/>
          </p:spPr>
        </p:cxnSp>
        <p:pic>
          <p:nvPicPr>
            <p:cNvPr id="130"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854760" y="4956811"/>
              <a:ext cx="255212" cy="255211"/>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p:cNvSpPr/>
            <p:nvPr/>
          </p:nvSpPr>
          <p:spPr>
            <a:xfrm rot="10800000">
              <a:off x="4481320" y="4826120"/>
              <a:ext cx="819627" cy="530464"/>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32" name="TextBox 131"/>
            <p:cNvSpPr txBox="1"/>
            <p:nvPr/>
          </p:nvSpPr>
          <p:spPr>
            <a:xfrm>
              <a:off x="4540479" y="5281551"/>
              <a:ext cx="954056" cy="513427"/>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Car Park Sensors</a:t>
              </a:r>
            </a:p>
          </p:txBody>
        </p:sp>
      </p:grpSp>
      <p:grpSp>
        <p:nvGrpSpPr>
          <p:cNvPr id="20" name="Group 19"/>
          <p:cNvGrpSpPr/>
          <p:nvPr/>
        </p:nvGrpSpPr>
        <p:grpSpPr>
          <a:xfrm>
            <a:off x="139589" y="4254792"/>
            <a:ext cx="1575727" cy="914101"/>
            <a:chOff x="6459182" y="3959753"/>
            <a:chExt cx="1579798" cy="774863"/>
          </a:xfrm>
        </p:grpSpPr>
        <p:sp>
          <p:nvSpPr>
            <p:cNvPr id="171" name="Trapezoid 170"/>
            <p:cNvSpPr/>
            <p:nvPr/>
          </p:nvSpPr>
          <p:spPr>
            <a:xfrm>
              <a:off x="6774454" y="3974872"/>
              <a:ext cx="833144" cy="86238"/>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72" name="Straight Connector 171"/>
            <p:cNvCxnSpPr/>
            <p:nvPr/>
          </p:nvCxnSpPr>
          <p:spPr>
            <a:xfrm>
              <a:off x="6773287" y="4061110"/>
              <a:ext cx="0" cy="527180"/>
            </a:xfrm>
            <a:prstGeom prst="line">
              <a:avLst/>
            </a:prstGeom>
            <a:noFill/>
            <a:ln w="19050" cap="flat" cmpd="sng" algn="ctr">
              <a:solidFill>
                <a:sysClr val="window" lastClr="FFFFFF">
                  <a:lumMod val="85000"/>
                </a:sysClr>
              </a:solidFill>
              <a:prstDash val="solid"/>
            </a:ln>
            <a:effectLst/>
          </p:spPr>
        </p:cxnSp>
        <p:cxnSp>
          <p:nvCxnSpPr>
            <p:cNvPr id="173" name="Straight Connector 172"/>
            <p:cNvCxnSpPr/>
            <p:nvPr/>
          </p:nvCxnSpPr>
          <p:spPr>
            <a:xfrm>
              <a:off x="7602633" y="4063160"/>
              <a:ext cx="4965" cy="525402"/>
            </a:xfrm>
            <a:prstGeom prst="line">
              <a:avLst/>
            </a:prstGeom>
            <a:noFill/>
            <a:ln w="19050" cap="flat" cmpd="sng" algn="ctr">
              <a:solidFill>
                <a:sysClr val="window" lastClr="FFFFFF">
                  <a:lumMod val="85000"/>
                </a:sysClr>
              </a:solidFill>
              <a:prstDash val="solid"/>
            </a:ln>
            <a:effectLst/>
          </p:spPr>
        </p:cxnSp>
        <p:cxnSp>
          <p:nvCxnSpPr>
            <p:cNvPr id="174" name="Straight Connector 173"/>
            <p:cNvCxnSpPr/>
            <p:nvPr/>
          </p:nvCxnSpPr>
          <p:spPr>
            <a:xfrm>
              <a:off x="7447292" y="3974872"/>
              <a:ext cx="0" cy="388074"/>
            </a:xfrm>
            <a:prstGeom prst="line">
              <a:avLst/>
            </a:prstGeom>
            <a:noFill/>
            <a:ln w="19050" cap="flat" cmpd="sng" algn="ctr">
              <a:solidFill>
                <a:sysClr val="window" lastClr="FFFFFF">
                  <a:lumMod val="85000"/>
                </a:sysClr>
              </a:solidFill>
              <a:prstDash val="solid"/>
            </a:ln>
            <a:effectLst/>
          </p:spPr>
        </p:cxnSp>
        <p:cxnSp>
          <p:nvCxnSpPr>
            <p:cNvPr id="175" name="Straight Connector 174"/>
            <p:cNvCxnSpPr/>
            <p:nvPr/>
          </p:nvCxnSpPr>
          <p:spPr>
            <a:xfrm>
              <a:off x="6936485" y="3984153"/>
              <a:ext cx="0" cy="388074"/>
            </a:xfrm>
            <a:prstGeom prst="line">
              <a:avLst/>
            </a:prstGeom>
            <a:noFill/>
            <a:ln w="19050" cap="flat" cmpd="sng" algn="ctr">
              <a:solidFill>
                <a:sysClr val="window" lastClr="FFFFFF">
                  <a:lumMod val="85000"/>
                </a:sysClr>
              </a:solidFill>
              <a:prstDash val="solid"/>
            </a:ln>
            <a:effectLst/>
          </p:spPr>
        </p:cxnSp>
        <p:pic>
          <p:nvPicPr>
            <p:cNvPr id="176"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6880146" y="4038590"/>
              <a:ext cx="255212" cy="255211"/>
            </a:xfrm>
            <a:prstGeom prst="rect">
              <a:avLst/>
            </a:prstGeom>
            <a:noFill/>
            <a:extLst>
              <a:ext uri="{909E8E84-426E-40DD-AFC4-6F175D3DCCD1}">
                <a14:hiddenFill xmlns:a14="http://schemas.microsoft.com/office/drawing/2010/main">
                  <a:solidFill>
                    <a:srgbClr val="FFFFFF"/>
                  </a:solidFill>
                </a14:hiddenFill>
              </a:ext>
            </a:extLst>
          </p:spPr>
        </p:pic>
        <p:sp>
          <p:nvSpPr>
            <p:cNvPr id="177" name="Trapezoid 176"/>
            <p:cNvSpPr/>
            <p:nvPr/>
          </p:nvSpPr>
          <p:spPr>
            <a:xfrm>
              <a:off x="6781851" y="3959753"/>
              <a:ext cx="798532" cy="86395"/>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78" name="Trapezoid 177"/>
            <p:cNvSpPr/>
            <p:nvPr/>
          </p:nvSpPr>
          <p:spPr>
            <a:xfrm>
              <a:off x="6783730" y="4347621"/>
              <a:ext cx="814541" cy="244343"/>
            </a:xfrm>
            <a:prstGeom prst="trapezoid">
              <a:avLst>
                <a:gd name="adj" fmla="val 65514"/>
              </a:avLst>
            </a:prstGeom>
            <a:solidFill>
              <a:srgbClr val="EEECE1">
                <a:lumMod val="50000"/>
              </a:srgb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pic>
          <p:nvPicPr>
            <p:cNvPr id="179" name="Picture 19" descr="http://www.recycling.name/Green-Bin.png"/>
            <p:cNvPicPr>
              <a:picLocks noChangeAspect="1" noChangeArrowheads="1"/>
            </p:cNvPicPr>
            <p:nvPr/>
          </p:nvPicPr>
          <p:blipFill>
            <a:blip r:embed="rId8" cstate="email">
              <a:duotone>
                <a:prstClr val="black"/>
                <a:srgbClr val="C0504D">
                  <a:tint val="45000"/>
                  <a:satMod val="400000"/>
                </a:srgbClr>
              </a:duotone>
              <a:extLst>
                <a:ext uri="{28A0092B-C50C-407E-A947-70E740481C1C}">
                  <a14:useLocalDpi xmlns:a14="http://schemas.microsoft.com/office/drawing/2010/main"/>
                </a:ext>
              </a:extLst>
            </a:blip>
            <a:srcRect/>
            <a:stretch>
              <a:fillRect/>
            </a:stretch>
          </p:blipFill>
          <p:spPr bwMode="auto">
            <a:xfrm>
              <a:off x="7048556" y="4107242"/>
              <a:ext cx="263714" cy="351619"/>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0" name="Rectangle 179"/>
            <p:cNvSpPr/>
            <p:nvPr/>
          </p:nvSpPr>
          <p:spPr>
            <a:xfrm rot="10800000">
              <a:off x="6783730" y="4074203"/>
              <a:ext cx="807986" cy="527452"/>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81" name="TextBox 180"/>
            <p:cNvSpPr txBox="1"/>
            <p:nvPr/>
          </p:nvSpPr>
          <p:spPr>
            <a:xfrm>
              <a:off x="6459182" y="4396062"/>
              <a:ext cx="1579798" cy="338554"/>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Bin Sensors</a:t>
              </a:r>
            </a:p>
          </p:txBody>
        </p:sp>
        <p:cxnSp>
          <p:nvCxnSpPr>
            <p:cNvPr id="182" name="Straight Connector 181"/>
            <p:cNvCxnSpPr/>
            <p:nvPr/>
          </p:nvCxnSpPr>
          <p:spPr>
            <a:xfrm>
              <a:off x="6715601" y="4714052"/>
              <a:ext cx="830758" cy="0"/>
            </a:xfrm>
            <a:prstGeom prst="line">
              <a:avLst/>
            </a:prstGeom>
            <a:noFill/>
            <a:ln w="19050" cap="flat" cmpd="sng" algn="ctr">
              <a:solidFill>
                <a:sysClr val="window" lastClr="FFFFFF">
                  <a:lumMod val="85000"/>
                </a:sysClr>
              </a:solidFill>
              <a:prstDash val="solid"/>
            </a:ln>
            <a:effectLst/>
          </p:spPr>
        </p:cxnSp>
      </p:grpSp>
      <p:grpSp>
        <p:nvGrpSpPr>
          <p:cNvPr id="3" name="Group 2"/>
          <p:cNvGrpSpPr/>
          <p:nvPr/>
        </p:nvGrpSpPr>
        <p:grpSpPr>
          <a:xfrm>
            <a:off x="265288" y="3217720"/>
            <a:ext cx="1437471" cy="988719"/>
            <a:chOff x="195611" y="4667037"/>
            <a:chExt cx="1351411" cy="832512"/>
          </a:xfrm>
        </p:grpSpPr>
        <p:cxnSp>
          <p:nvCxnSpPr>
            <p:cNvPr id="184" name="Straight Connector 183"/>
            <p:cNvCxnSpPr/>
            <p:nvPr/>
          </p:nvCxnSpPr>
          <p:spPr>
            <a:xfrm>
              <a:off x="444979" y="4757221"/>
              <a:ext cx="0" cy="546178"/>
            </a:xfrm>
            <a:prstGeom prst="line">
              <a:avLst/>
            </a:prstGeom>
            <a:noFill/>
            <a:ln w="19050" cap="flat" cmpd="sng" algn="ctr">
              <a:solidFill>
                <a:sysClr val="window" lastClr="FFFFFF">
                  <a:lumMod val="85000"/>
                </a:sysClr>
              </a:solidFill>
              <a:prstDash val="solid"/>
            </a:ln>
            <a:effectLst/>
          </p:spPr>
        </p:cxnSp>
        <p:cxnSp>
          <p:nvCxnSpPr>
            <p:cNvPr id="185" name="Straight Connector 184"/>
            <p:cNvCxnSpPr/>
            <p:nvPr/>
          </p:nvCxnSpPr>
          <p:spPr>
            <a:xfrm>
              <a:off x="1279289" y="4757221"/>
              <a:ext cx="0" cy="546178"/>
            </a:xfrm>
            <a:prstGeom prst="line">
              <a:avLst/>
            </a:prstGeom>
            <a:noFill/>
            <a:ln w="19050" cap="flat" cmpd="sng" algn="ctr">
              <a:solidFill>
                <a:sysClr val="window" lastClr="FFFFFF">
                  <a:lumMod val="85000"/>
                </a:sysClr>
              </a:solidFill>
              <a:prstDash val="solid"/>
            </a:ln>
            <a:effectLst/>
          </p:spPr>
        </p:cxnSp>
        <p:cxnSp>
          <p:nvCxnSpPr>
            <p:cNvPr id="186" name="Straight Connector 185"/>
            <p:cNvCxnSpPr/>
            <p:nvPr/>
          </p:nvCxnSpPr>
          <p:spPr>
            <a:xfrm>
              <a:off x="1118983" y="4706926"/>
              <a:ext cx="0" cy="388074"/>
            </a:xfrm>
            <a:prstGeom prst="line">
              <a:avLst/>
            </a:prstGeom>
            <a:noFill/>
            <a:ln w="19050" cap="flat" cmpd="sng" algn="ctr">
              <a:solidFill>
                <a:sysClr val="window" lastClr="FFFFFF">
                  <a:lumMod val="85000"/>
                </a:sysClr>
              </a:solidFill>
              <a:prstDash val="solid"/>
            </a:ln>
            <a:effectLst/>
          </p:spPr>
        </p:cxnSp>
        <p:cxnSp>
          <p:nvCxnSpPr>
            <p:cNvPr id="187" name="Straight Connector 186"/>
            <p:cNvCxnSpPr/>
            <p:nvPr/>
          </p:nvCxnSpPr>
          <p:spPr>
            <a:xfrm>
              <a:off x="608176" y="4680264"/>
              <a:ext cx="0" cy="388074"/>
            </a:xfrm>
            <a:prstGeom prst="line">
              <a:avLst/>
            </a:prstGeom>
            <a:noFill/>
            <a:ln w="19050" cap="flat" cmpd="sng" algn="ctr">
              <a:solidFill>
                <a:sysClr val="window" lastClr="FFFFFF">
                  <a:lumMod val="85000"/>
                </a:sysClr>
              </a:solidFill>
              <a:prstDash val="solid"/>
            </a:ln>
            <a:effectLst/>
          </p:spPr>
        </p:cxnSp>
        <p:sp>
          <p:nvSpPr>
            <p:cNvPr id="188" name="Trapezoid 187"/>
            <p:cNvSpPr/>
            <p:nvPr/>
          </p:nvSpPr>
          <p:spPr>
            <a:xfrm>
              <a:off x="442514" y="5059627"/>
              <a:ext cx="834310" cy="244343"/>
            </a:xfrm>
            <a:prstGeom prst="trapezoid">
              <a:avLst>
                <a:gd name="adj" fmla="val 65514"/>
              </a:avLst>
            </a:prstGeom>
            <a:solidFill>
              <a:sysClr val="window" lastClr="FFFFFF"/>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89" name="Straight Connector 188"/>
            <p:cNvCxnSpPr/>
            <p:nvPr/>
          </p:nvCxnSpPr>
          <p:spPr>
            <a:xfrm flipH="1">
              <a:off x="442514" y="5303400"/>
              <a:ext cx="832161" cy="0"/>
            </a:xfrm>
            <a:prstGeom prst="line">
              <a:avLst/>
            </a:prstGeom>
            <a:noFill/>
            <a:ln w="19050" cap="flat" cmpd="sng" algn="ctr">
              <a:solidFill>
                <a:sysClr val="window" lastClr="FFFFFF">
                  <a:lumMod val="85000"/>
                </a:sysClr>
              </a:solidFill>
              <a:prstDash val="solid"/>
            </a:ln>
            <a:effectLst/>
          </p:spPr>
        </p:cxnSp>
        <p:sp>
          <p:nvSpPr>
            <p:cNvPr id="190" name="Trapezoid 189"/>
            <p:cNvSpPr/>
            <p:nvPr/>
          </p:nvSpPr>
          <p:spPr>
            <a:xfrm>
              <a:off x="461998" y="4675165"/>
              <a:ext cx="798531" cy="86395"/>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91" name="Trapezoid 190"/>
            <p:cNvSpPr/>
            <p:nvPr/>
          </p:nvSpPr>
          <p:spPr>
            <a:xfrm>
              <a:off x="446146" y="4667037"/>
              <a:ext cx="833143" cy="86238"/>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pic>
          <p:nvPicPr>
            <p:cNvPr id="192"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41897" y="4747409"/>
              <a:ext cx="255212" cy="255212"/>
            </a:xfrm>
            <a:prstGeom prst="rect">
              <a:avLst/>
            </a:prstGeom>
            <a:noFill/>
            <a:extLst>
              <a:ext uri="{909E8E84-426E-40DD-AFC4-6F175D3DCCD1}">
                <a14:hiddenFill xmlns:a14="http://schemas.microsoft.com/office/drawing/2010/main">
                  <a:solidFill>
                    <a:srgbClr val="FFFFFF"/>
                  </a:solidFill>
                </a14:hiddenFill>
              </a:ext>
            </a:extLst>
          </p:spPr>
        </p:pic>
        <p:sp>
          <p:nvSpPr>
            <p:cNvPr id="193" name="Trapezoid 192"/>
            <p:cNvSpPr/>
            <p:nvPr/>
          </p:nvSpPr>
          <p:spPr>
            <a:xfrm>
              <a:off x="457466" y="5058939"/>
              <a:ext cx="813163" cy="244343"/>
            </a:xfrm>
            <a:prstGeom prst="trapezoid">
              <a:avLst>
                <a:gd name="adj" fmla="val 65514"/>
              </a:avLst>
            </a:prstGeom>
            <a:solidFill>
              <a:srgbClr val="EEECE1">
                <a:lumMod val="50000"/>
              </a:srgb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pic>
          <p:nvPicPr>
            <p:cNvPr id="194" name="Picture 58" descr="http://cliparts101.com/files/311/6F62EDC1255F497E83B10213E1806516/Streetlights.png"/>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257" y="4731563"/>
              <a:ext cx="557545" cy="557545"/>
            </a:xfrm>
            <a:prstGeom prst="rect">
              <a:avLst/>
            </a:prstGeom>
            <a:noFill/>
            <a:extLst>
              <a:ext uri="{909E8E84-426E-40DD-AFC4-6F175D3DCCD1}">
                <a14:hiddenFill xmlns:a14="http://schemas.microsoft.com/office/drawing/2010/main">
                  <a:solidFill>
                    <a:srgbClr val="FFFFFF"/>
                  </a:solidFill>
                </a14:hiddenFill>
              </a:ext>
            </a:extLst>
          </p:spPr>
        </p:pic>
        <p:cxnSp>
          <p:nvCxnSpPr>
            <p:cNvPr id="195" name="Straight Connector 194"/>
            <p:cNvCxnSpPr/>
            <p:nvPr/>
          </p:nvCxnSpPr>
          <p:spPr>
            <a:xfrm>
              <a:off x="446146" y="5303283"/>
              <a:ext cx="824485" cy="0"/>
            </a:xfrm>
            <a:prstGeom prst="line">
              <a:avLst/>
            </a:prstGeom>
            <a:noFill/>
            <a:ln w="19050" cap="flat" cmpd="sng" algn="ctr">
              <a:solidFill>
                <a:sysClr val="window" lastClr="FFFFFF">
                  <a:lumMod val="85000"/>
                </a:sysClr>
              </a:solidFill>
              <a:prstDash val="solid"/>
            </a:ln>
            <a:effectLst/>
          </p:spPr>
        </p:cxnSp>
        <p:sp>
          <p:nvSpPr>
            <p:cNvPr id="196" name="Rectangle 195"/>
            <p:cNvSpPr/>
            <p:nvPr/>
          </p:nvSpPr>
          <p:spPr>
            <a:xfrm rot="10800000">
              <a:off x="457466" y="4774558"/>
              <a:ext cx="813164" cy="529413"/>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97" name="TextBox 196"/>
            <p:cNvSpPr txBox="1"/>
            <p:nvPr/>
          </p:nvSpPr>
          <p:spPr>
            <a:xfrm>
              <a:off x="195611" y="5160995"/>
              <a:ext cx="1351411" cy="338554"/>
            </a:xfrm>
            <a:prstGeom prst="rect">
              <a:avLst/>
            </a:prstGeom>
            <a:noFill/>
          </p:spPr>
          <p:txBody>
            <a:bodyPr wrap="non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Street Lights</a:t>
              </a:r>
            </a:p>
          </p:txBody>
        </p:sp>
      </p:grpSp>
      <p:grpSp>
        <p:nvGrpSpPr>
          <p:cNvPr id="21" name="Group 20"/>
          <p:cNvGrpSpPr/>
          <p:nvPr/>
        </p:nvGrpSpPr>
        <p:grpSpPr>
          <a:xfrm>
            <a:off x="3414593" y="5140928"/>
            <a:ext cx="1102205" cy="1324511"/>
            <a:chOff x="2650100" y="5336003"/>
            <a:chExt cx="1124728" cy="1261559"/>
          </a:xfrm>
        </p:grpSpPr>
        <p:pic>
          <p:nvPicPr>
            <p:cNvPr id="90" name="Picture 11" descr="http://cdn.mysitemyway.com/etc-mysitemyway/icons/legacy-previews/icons-256/green-jelly-icons-business/082382-green-jelly-icon-business-space-satelite.png"/>
            <p:cNvPicPr>
              <a:picLocks noChangeAspect="1" noChangeArrowheads="1"/>
            </p:cNvPicPr>
            <p:nvPr/>
          </p:nvPicPr>
          <p:blipFill>
            <a:blip r:embed="rId10"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rot="3330307">
              <a:off x="2910636" y="5336003"/>
              <a:ext cx="433235" cy="4332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50100" y="5398287"/>
              <a:ext cx="1124728" cy="1199275"/>
              <a:chOff x="2413770" y="4775651"/>
              <a:chExt cx="1124728" cy="1199275"/>
            </a:xfrm>
          </p:grpSpPr>
          <p:sp>
            <p:nvSpPr>
              <p:cNvPr id="149" name="Trapezoid 148"/>
              <p:cNvSpPr/>
              <p:nvPr/>
            </p:nvSpPr>
            <p:spPr>
              <a:xfrm>
                <a:off x="2423003" y="5174789"/>
                <a:ext cx="849086" cy="248670"/>
              </a:xfrm>
              <a:prstGeom prst="trapezoid">
                <a:avLst>
                  <a:gd name="adj" fmla="val 65514"/>
                </a:avLst>
              </a:prstGeom>
              <a:solidFill>
                <a:sysClr val="window" lastClr="FFFFFF"/>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50" name="Trapezoid 149"/>
              <p:cNvSpPr/>
              <p:nvPr/>
            </p:nvSpPr>
            <p:spPr>
              <a:xfrm>
                <a:off x="2424189" y="4779841"/>
                <a:ext cx="847898" cy="87766"/>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51" name="Straight Connector 150"/>
              <p:cNvCxnSpPr/>
              <p:nvPr/>
            </p:nvCxnSpPr>
            <p:spPr>
              <a:xfrm>
                <a:off x="2424189" y="4860588"/>
                <a:ext cx="0" cy="555851"/>
              </a:xfrm>
              <a:prstGeom prst="line">
                <a:avLst/>
              </a:prstGeom>
              <a:noFill/>
              <a:ln w="19050" cap="flat" cmpd="sng" algn="ctr">
                <a:solidFill>
                  <a:sysClr val="window" lastClr="FFFFFF">
                    <a:lumMod val="85000"/>
                  </a:sysClr>
                </a:solidFill>
                <a:prstDash val="solid"/>
              </a:ln>
              <a:effectLst/>
            </p:spPr>
          </p:cxnSp>
          <p:cxnSp>
            <p:nvCxnSpPr>
              <p:cNvPr id="152" name="Straight Connector 151"/>
              <p:cNvCxnSpPr/>
              <p:nvPr/>
            </p:nvCxnSpPr>
            <p:spPr>
              <a:xfrm>
                <a:off x="3108944" y="4779841"/>
                <a:ext cx="0" cy="394947"/>
              </a:xfrm>
              <a:prstGeom prst="line">
                <a:avLst/>
              </a:prstGeom>
              <a:noFill/>
              <a:ln w="19050" cap="flat" cmpd="sng" algn="ctr">
                <a:solidFill>
                  <a:sysClr val="window" lastClr="FFFFFF">
                    <a:lumMod val="85000"/>
                  </a:sysClr>
                </a:solidFill>
                <a:prstDash val="solid"/>
              </a:ln>
              <a:effectLst/>
            </p:spPr>
          </p:cxnSp>
          <p:cxnSp>
            <p:nvCxnSpPr>
              <p:cNvPr id="153" name="Straight Connector 152"/>
              <p:cNvCxnSpPr/>
              <p:nvPr/>
            </p:nvCxnSpPr>
            <p:spPr>
              <a:xfrm>
                <a:off x="2599215" y="4779841"/>
                <a:ext cx="0" cy="394947"/>
              </a:xfrm>
              <a:prstGeom prst="line">
                <a:avLst/>
              </a:prstGeom>
              <a:noFill/>
              <a:ln w="19050" cap="flat" cmpd="sng" algn="ctr">
                <a:solidFill>
                  <a:sysClr val="window" lastClr="FFFFFF">
                    <a:lumMod val="85000"/>
                  </a:sysClr>
                </a:solidFill>
                <a:prstDash val="solid"/>
              </a:ln>
              <a:effectLst/>
            </p:spPr>
          </p:cxnSp>
          <p:pic>
            <p:nvPicPr>
              <p:cNvPr id="154" name="Picture 1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386"/>
              <a:stretch/>
            </p:blipFill>
            <p:spPr bwMode="auto">
              <a:xfrm>
                <a:off x="2437473" y="5170459"/>
                <a:ext cx="834615" cy="253000"/>
              </a:xfrm>
              <a:prstGeom prst="trapezoid">
                <a:avLst>
                  <a:gd name="adj" fmla="val 65256"/>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5" name="Straight Connector 154"/>
              <p:cNvCxnSpPr/>
              <p:nvPr/>
            </p:nvCxnSpPr>
            <p:spPr>
              <a:xfrm>
                <a:off x="3270488" y="4870031"/>
                <a:ext cx="0" cy="553428"/>
              </a:xfrm>
              <a:prstGeom prst="line">
                <a:avLst/>
              </a:prstGeom>
              <a:noFill/>
              <a:ln w="19050" cap="flat" cmpd="sng" algn="ctr">
                <a:solidFill>
                  <a:sysClr val="window" lastClr="FFFFFF">
                    <a:lumMod val="85000"/>
                  </a:sysClr>
                </a:solidFill>
                <a:prstDash val="solid"/>
              </a:ln>
              <a:effectLst/>
            </p:spPr>
          </p:cxnSp>
          <p:sp>
            <p:nvSpPr>
              <p:cNvPr id="157" name="Trapezoid 156"/>
              <p:cNvSpPr/>
              <p:nvPr/>
            </p:nvSpPr>
            <p:spPr>
              <a:xfrm>
                <a:off x="2458237" y="4775651"/>
                <a:ext cx="798532" cy="86395"/>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159" name="Straight Connector 158"/>
              <p:cNvCxnSpPr/>
              <p:nvPr/>
            </p:nvCxnSpPr>
            <p:spPr>
              <a:xfrm>
                <a:off x="2419558" y="5428626"/>
                <a:ext cx="863190" cy="0"/>
              </a:xfrm>
              <a:prstGeom prst="line">
                <a:avLst/>
              </a:prstGeom>
              <a:noFill/>
              <a:ln w="19050" cap="flat" cmpd="sng" algn="ctr">
                <a:solidFill>
                  <a:sysClr val="window" lastClr="FFFFFF">
                    <a:lumMod val="85000"/>
                  </a:sysClr>
                </a:solidFill>
                <a:prstDash val="solid"/>
              </a:ln>
              <a:effectLst/>
            </p:spPr>
          </p:cxnSp>
          <p:sp>
            <p:nvSpPr>
              <p:cNvPr id="156" name="Rectangle 155"/>
              <p:cNvSpPr/>
              <p:nvPr/>
            </p:nvSpPr>
            <p:spPr>
              <a:xfrm rot="10800000">
                <a:off x="2457009" y="4944625"/>
                <a:ext cx="825739" cy="542870"/>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158" name="TextBox 157"/>
              <p:cNvSpPr txBox="1"/>
              <p:nvPr/>
            </p:nvSpPr>
            <p:spPr>
              <a:xfrm>
                <a:off x="2413770" y="5390151"/>
                <a:ext cx="1124728" cy="584775"/>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Satellite Images</a:t>
                </a:r>
              </a:p>
            </p:txBody>
          </p:sp>
        </p:grpSp>
      </p:grpSp>
      <p:grpSp>
        <p:nvGrpSpPr>
          <p:cNvPr id="211" name="Group 210"/>
          <p:cNvGrpSpPr/>
          <p:nvPr/>
        </p:nvGrpSpPr>
        <p:grpSpPr>
          <a:xfrm>
            <a:off x="7237590" y="2318576"/>
            <a:ext cx="1159529" cy="1244915"/>
            <a:chOff x="171184" y="4005818"/>
            <a:chExt cx="911612" cy="983070"/>
          </a:xfrm>
          <a:effectLst>
            <a:outerShdw blurRad="76200" dir="13500000" sy="23000" kx="1200000" algn="br" rotWithShape="0">
              <a:prstClr val="black">
                <a:alpha val="20000"/>
              </a:prstClr>
            </a:outerShdw>
          </a:effectLst>
        </p:grpSpPr>
        <p:cxnSp>
          <p:nvCxnSpPr>
            <p:cNvPr id="213" name="Straight Connector 212"/>
            <p:cNvCxnSpPr/>
            <p:nvPr/>
          </p:nvCxnSpPr>
          <p:spPr>
            <a:xfrm>
              <a:off x="174374" y="4099166"/>
              <a:ext cx="0" cy="565339"/>
            </a:xfrm>
            <a:prstGeom prst="line">
              <a:avLst/>
            </a:prstGeom>
            <a:noFill/>
            <a:ln w="19050" cap="flat" cmpd="sng" algn="ctr">
              <a:solidFill>
                <a:sysClr val="window" lastClr="FFFFFF">
                  <a:lumMod val="85000"/>
                </a:sysClr>
              </a:solidFill>
              <a:prstDash val="solid"/>
            </a:ln>
            <a:effectLst/>
          </p:spPr>
        </p:cxnSp>
        <p:cxnSp>
          <p:nvCxnSpPr>
            <p:cNvPr id="217" name="Straight Connector 216"/>
            <p:cNvCxnSpPr/>
            <p:nvPr/>
          </p:nvCxnSpPr>
          <p:spPr>
            <a:xfrm>
              <a:off x="1037952" y="4099166"/>
              <a:ext cx="0" cy="565339"/>
            </a:xfrm>
            <a:prstGeom prst="line">
              <a:avLst/>
            </a:prstGeom>
            <a:noFill/>
            <a:ln w="19050" cap="flat" cmpd="sng" algn="ctr">
              <a:solidFill>
                <a:sysClr val="window" lastClr="FFFFFF">
                  <a:lumMod val="85000"/>
                </a:sysClr>
              </a:solidFill>
              <a:prstDash val="solid"/>
            </a:ln>
            <a:effectLst/>
          </p:spPr>
        </p:cxnSp>
        <p:cxnSp>
          <p:nvCxnSpPr>
            <p:cNvPr id="218" name="Straight Connector 217"/>
            <p:cNvCxnSpPr/>
            <p:nvPr/>
          </p:nvCxnSpPr>
          <p:spPr>
            <a:xfrm>
              <a:off x="872023" y="4047106"/>
              <a:ext cx="0" cy="401688"/>
            </a:xfrm>
            <a:prstGeom prst="line">
              <a:avLst/>
            </a:prstGeom>
            <a:noFill/>
            <a:ln w="19050" cap="flat" cmpd="sng" algn="ctr">
              <a:solidFill>
                <a:sysClr val="window" lastClr="FFFFFF">
                  <a:lumMod val="85000"/>
                </a:sysClr>
              </a:solidFill>
              <a:prstDash val="solid"/>
            </a:ln>
            <a:effectLst/>
          </p:spPr>
        </p:cxnSp>
        <p:cxnSp>
          <p:nvCxnSpPr>
            <p:cNvPr id="219" name="Straight Connector 218"/>
            <p:cNvCxnSpPr/>
            <p:nvPr/>
          </p:nvCxnSpPr>
          <p:spPr>
            <a:xfrm>
              <a:off x="343296" y="4019509"/>
              <a:ext cx="0" cy="401688"/>
            </a:xfrm>
            <a:prstGeom prst="line">
              <a:avLst/>
            </a:prstGeom>
            <a:noFill/>
            <a:ln w="19050" cap="flat" cmpd="sng" algn="ctr">
              <a:solidFill>
                <a:sysClr val="window" lastClr="FFFFFF">
                  <a:lumMod val="85000"/>
                </a:sysClr>
              </a:solidFill>
              <a:prstDash val="solid"/>
            </a:ln>
            <a:effectLst/>
          </p:spPr>
        </p:cxnSp>
        <p:sp>
          <p:nvSpPr>
            <p:cNvPr id="220" name="Trapezoid 219"/>
            <p:cNvSpPr/>
            <p:nvPr/>
          </p:nvSpPr>
          <p:spPr>
            <a:xfrm>
              <a:off x="171822" y="4412180"/>
              <a:ext cx="863579" cy="252915"/>
            </a:xfrm>
            <a:prstGeom prst="trapezoid">
              <a:avLst>
                <a:gd name="adj" fmla="val 65514"/>
              </a:avLst>
            </a:prstGeom>
            <a:solidFill>
              <a:sysClr val="window" lastClr="FFFFFF"/>
            </a:solid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21" name="Straight Connector 220"/>
            <p:cNvCxnSpPr/>
            <p:nvPr/>
          </p:nvCxnSpPr>
          <p:spPr>
            <a:xfrm flipH="1">
              <a:off x="171822" y="4664505"/>
              <a:ext cx="861354" cy="0"/>
            </a:xfrm>
            <a:prstGeom prst="line">
              <a:avLst/>
            </a:prstGeom>
            <a:noFill/>
            <a:ln w="19050" cap="flat" cmpd="sng" algn="ctr">
              <a:solidFill>
                <a:sysClr val="window" lastClr="FFFFFF">
                  <a:lumMod val="85000"/>
                </a:sysClr>
              </a:solidFill>
              <a:prstDash val="solid"/>
            </a:ln>
            <a:effectLst/>
          </p:spPr>
        </p:cxnSp>
        <p:sp>
          <p:nvSpPr>
            <p:cNvPr id="222" name="Trapezoid 221"/>
            <p:cNvSpPr/>
            <p:nvPr/>
          </p:nvSpPr>
          <p:spPr>
            <a:xfrm>
              <a:off x="191990" y="4014231"/>
              <a:ext cx="826545" cy="89426"/>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23" name="Trapezoid 222"/>
            <p:cNvSpPr/>
            <p:nvPr/>
          </p:nvSpPr>
          <p:spPr>
            <a:xfrm>
              <a:off x="175582" y="4005818"/>
              <a:ext cx="862371" cy="89263"/>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pic>
          <p:nvPicPr>
            <p:cNvPr id="232"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71184" y="4089009"/>
              <a:ext cx="264165" cy="264165"/>
            </a:xfrm>
            <a:prstGeom prst="rect">
              <a:avLst/>
            </a:prstGeom>
            <a:noFill/>
            <a:extLst>
              <a:ext uri="{909E8E84-426E-40DD-AFC4-6F175D3DCCD1}">
                <a14:hiddenFill xmlns:a14="http://schemas.microsoft.com/office/drawing/2010/main">
                  <a:solidFill>
                    <a:srgbClr val="FFFFFF"/>
                  </a:solidFill>
                </a14:hiddenFill>
              </a:ext>
            </a:extLst>
          </p:spPr>
        </p:pic>
        <p:sp>
          <p:nvSpPr>
            <p:cNvPr id="233" name="Trapezoid 232"/>
            <p:cNvSpPr/>
            <p:nvPr/>
          </p:nvSpPr>
          <p:spPr>
            <a:xfrm>
              <a:off x="187299" y="4411468"/>
              <a:ext cx="841690" cy="252915"/>
            </a:xfrm>
            <a:prstGeom prst="trapezoid">
              <a:avLst>
                <a:gd name="adj" fmla="val 65514"/>
              </a:avLst>
            </a:prstGeom>
            <a:solidFill>
              <a:srgbClr val="EEECE1">
                <a:lumMod val="50000"/>
              </a:srgb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pic>
          <p:nvPicPr>
            <p:cNvPr id="234" name="Picture 58" descr="http://cliparts101.com/files/311/6F62EDC1255F497E83B10213E1806516/Streetlights.png"/>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0527" y="4149080"/>
              <a:ext cx="461073" cy="46107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2" descr="http://townofpalmbeach.com/images/pages/N560/Security_Camera-512.png">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88292" y="4202518"/>
              <a:ext cx="358634" cy="358634"/>
            </a:xfrm>
            <a:prstGeom prst="rect">
              <a:avLst/>
            </a:prstGeom>
            <a:noFill/>
            <a:extLst>
              <a:ext uri="{909E8E84-426E-40DD-AFC4-6F175D3DCCD1}">
                <a14:hiddenFill xmlns:a14="http://schemas.microsoft.com/office/drawing/2010/main">
                  <a:solidFill>
                    <a:srgbClr val="FFFFFF"/>
                  </a:solidFill>
                </a14:hiddenFill>
              </a:ext>
            </a:extLst>
          </p:spPr>
        </p:pic>
        <p:sp>
          <p:nvSpPr>
            <p:cNvPr id="236" name="Rectangle 235"/>
            <p:cNvSpPr/>
            <p:nvPr/>
          </p:nvSpPr>
          <p:spPr>
            <a:xfrm rot="10800000">
              <a:off x="195477" y="4137475"/>
              <a:ext cx="841691" cy="547985"/>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37" name="Straight Connector 236"/>
            <p:cNvCxnSpPr/>
            <p:nvPr/>
          </p:nvCxnSpPr>
          <p:spPr>
            <a:xfrm>
              <a:off x="175582" y="4664384"/>
              <a:ext cx="853409" cy="0"/>
            </a:xfrm>
            <a:prstGeom prst="line">
              <a:avLst/>
            </a:prstGeom>
            <a:noFill/>
            <a:ln w="19050" cap="flat" cmpd="sng" algn="ctr">
              <a:solidFill>
                <a:sysClr val="window" lastClr="FFFFFF">
                  <a:lumMod val="85000"/>
                </a:sysClr>
              </a:solidFill>
              <a:prstDash val="solid"/>
            </a:ln>
            <a:effectLst/>
          </p:spPr>
        </p:cxnSp>
        <p:sp>
          <p:nvSpPr>
            <p:cNvPr id="238" name="TextBox 237"/>
            <p:cNvSpPr txBox="1"/>
            <p:nvPr/>
          </p:nvSpPr>
          <p:spPr>
            <a:xfrm>
              <a:off x="251830" y="4527110"/>
              <a:ext cx="830966" cy="461778"/>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Traffic </a:t>
              </a:r>
            </a:p>
            <a:p>
              <a:pPr defTabSz="914400" fontAlgn="auto">
                <a:spcBef>
                  <a:spcPts val="0"/>
                </a:spcBef>
                <a:spcAft>
                  <a:spcPts val="0"/>
                </a:spcAft>
                <a:defRPr/>
              </a:pPr>
              <a:r>
                <a:rPr lang="en-GB" sz="1600" b="1" i="1" kern="0" dirty="0">
                  <a:solidFill>
                    <a:prstClr val="black"/>
                  </a:solidFill>
                  <a:latin typeface="Calibri"/>
                  <a:ea typeface="+mn-ea"/>
                  <a:cs typeface="+mn-cs"/>
                </a:rPr>
                <a:t>Counting</a:t>
              </a:r>
            </a:p>
          </p:txBody>
        </p:sp>
      </p:grpSp>
      <p:grpSp>
        <p:nvGrpSpPr>
          <p:cNvPr id="239" name="Group 238"/>
          <p:cNvGrpSpPr/>
          <p:nvPr/>
        </p:nvGrpSpPr>
        <p:grpSpPr>
          <a:xfrm>
            <a:off x="4431122" y="5191199"/>
            <a:ext cx="1105806" cy="1553518"/>
            <a:chOff x="5296388" y="4221088"/>
            <a:chExt cx="1061498" cy="1209656"/>
          </a:xfrm>
          <a:effectLst>
            <a:outerShdw blurRad="76200" dir="13500000" sy="23000" kx="1200000" algn="br" rotWithShape="0">
              <a:prstClr val="black">
                <a:alpha val="20000"/>
              </a:prstClr>
            </a:outerShdw>
          </a:effectLst>
        </p:grpSpPr>
        <p:sp>
          <p:nvSpPr>
            <p:cNvPr id="240" name="Trapezoid 239"/>
            <p:cNvSpPr/>
            <p:nvPr/>
          </p:nvSpPr>
          <p:spPr>
            <a:xfrm>
              <a:off x="5380929" y="4236279"/>
              <a:ext cx="837067" cy="86644"/>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41" name="Straight Connector 240"/>
            <p:cNvCxnSpPr/>
            <p:nvPr/>
          </p:nvCxnSpPr>
          <p:spPr>
            <a:xfrm>
              <a:off x="5379756" y="4322923"/>
              <a:ext cx="0" cy="529662"/>
            </a:xfrm>
            <a:prstGeom prst="line">
              <a:avLst/>
            </a:prstGeom>
            <a:noFill/>
            <a:ln w="19050" cap="flat" cmpd="sng" algn="ctr">
              <a:solidFill>
                <a:sysClr val="window" lastClr="FFFFFF">
                  <a:lumMod val="85000"/>
                </a:sysClr>
              </a:solidFill>
              <a:prstDash val="solid"/>
            </a:ln>
            <a:effectLst/>
          </p:spPr>
        </p:cxnSp>
        <p:cxnSp>
          <p:nvCxnSpPr>
            <p:cNvPr id="242" name="Straight Connector 241"/>
            <p:cNvCxnSpPr/>
            <p:nvPr/>
          </p:nvCxnSpPr>
          <p:spPr>
            <a:xfrm>
              <a:off x="6213008" y="4324982"/>
              <a:ext cx="4988" cy="527876"/>
            </a:xfrm>
            <a:prstGeom prst="line">
              <a:avLst/>
            </a:prstGeom>
            <a:noFill/>
            <a:ln w="19050" cap="flat" cmpd="sng" algn="ctr">
              <a:solidFill>
                <a:sysClr val="window" lastClr="FFFFFF">
                  <a:lumMod val="85000"/>
                </a:sysClr>
              </a:solidFill>
              <a:prstDash val="solid"/>
            </a:ln>
            <a:effectLst/>
          </p:spPr>
        </p:cxnSp>
        <p:cxnSp>
          <p:nvCxnSpPr>
            <p:cNvPr id="243" name="Straight Connector 242"/>
            <p:cNvCxnSpPr/>
            <p:nvPr/>
          </p:nvCxnSpPr>
          <p:spPr>
            <a:xfrm>
              <a:off x="6056935" y="4236279"/>
              <a:ext cx="0" cy="389901"/>
            </a:xfrm>
            <a:prstGeom prst="line">
              <a:avLst/>
            </a:prstGeom>
            <a:noFill/>
            <a:ln w="19050" cap="flat" cmpd="sng" algn="ctr">
              <a:solidFill>
                <a:sysClr val="window" lastClr="FFFFFF">
                  <a:lumMod val="85000"/>
                </a:sysClr>
              </a:solidFill>
              <a:prstDash val="solid"/>
            </a:ln>
            <a:effectLst/>
          </p:spPr>
        </p:cxnSp>
        <p:cxnSp>
          <p:nvCxnSpPr>
            <p:cNvPr id="244" name="Straight Connector 243"/>
            <p:cNvCxnSpPr/>
            <p:nvPr/>
          </p:nvCxnSpPr>
          <p:spPr>
            <a:xfrm>
              <a:off x="5543722" y="4245603"/>
              <a:ext cx="0" cy="389901"/>
            </a:xfrm>
            <a:prstGeom prst="line">
              <a:avLst/>
            </a:prstGeom>
            <a:noFill/>
            <a:ln w="19050" cap="flat" cmpd="sng" algn="ctr">
              <a:solidFill>
                <a:sysClr val="window" lastClr="FFFFFF">
                  <a:lumMod val="85000"/>
                </a:sysClr>
              </a:solidFill>
              <a:prstDash val="solid"/>
            </a:ln>
            <a:effectLst/>
          </p:spPr>
        </p:cxnSp>
        <p:sp>
          <p:nvSpPr>
            <p:cNvPr id="245" name="Trapezoid 244"/>
            <p:cNvSpPr/>
            <p:nvPr/>
          </p:nvSpPr>
          <p:spPr>
            <a:xfrm>
              <a:off x="5388361" y="4221088"/>
              <a:ext cx="802293" cy="86802"/>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46" name="Trapezoid 245"/>
            <p:cNvSpPr/>
            <p:nvPr/>
          </p:nvSpPr>
          <p:spPr>
            <a:xfrm>
              <a:off x="5390249" y="4610782"/>
              <a:ext cx="818376" cy="245494"/>
            </a:xfrm>
            <a:prstGeom prst="trapezoid">
              <a:avLst>
                <a:gd name="adj" fmla="val 65514"/>
              </a:avLst>
            </a:prstGeom>
            <a:no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sp>
          <p:nvSpPr>
            <p:cNvPr id="247" name="TextBox 246"/>
            <p:cNvSpPr txBox="1"/>
            <p:nvPr/>
          </p:nvSpPr>
          <p:spPr>
            <a:xfrm>
              <a:off x="5516016" y="4704106"/>
              <a:ext cx="622244" cy="200997"/>
            </a:xfrm>
            <a:prstGeom prst="rect">
              <a:avLst/>
            </a:prstGeom>
            <a:noFill/>
          </p:spPr>
          <p:txBody>
            <a:bodyPr wrap="square" rtlCol="0">
              <a:spAutoFit/>
            </a:bodyPr>
            <a:lstStyle/>
            <a:p>
              <a:pPr defTabSz="914400" fontAlgn="auto">
                <a:spcBef>
                  <a:spcPts val="0"/>
                </a:spcBef>
                <a:spcAft>
                  <a:spcPts val="0"/>
                </a:spcAft>
                <a:defRPr/>
              </a:pPr>
              <a:r>
                <a:rPr lang="en-GB" sz="700" b="1" i="1" kern="0" dirty="0">
                  <a:solidFill>
                    <a:prstClr val="black"/>
                  </a:solidFill>
                  <a:latin typeface="Calibri"/>
                  <a:ea typeface="+mn-ea"/>
                  <a:cs typeface="+mn-cs"/>
                </a:rPr>
                <a:t>Bus </a:t>
              </a:r>
            </a:p>
          </p:txBody>
        </p:sp>
        <p:pic>
          <p:nvPicPr>
            <p:cNvPr id="248" name="Picture 2" descr="http://img.cadnav.com/allimg/150705/1-150F5194030.jpg">
              <a:hlinkClick r:id="rId16"/>
            </p:cNvPr>
            <p:cNvPicPr>
              <a:picLocks noChangeAspect="1" noChangeArrowheads="1"/>
            </p:cNvPicPr>
            <p:nvPr/>
          </p:nvPicPr>
          <p:blipFill rotWithShape="1">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87118" y="4437112"/>
              <a:ext cx="601123" cy="408857"/>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487118" y="4324715"/>
              <a:ext cx="256414" cy="256413"/>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p:cNvSpPr/>
            <p:nvPr/>
          </p:nvSpPr>
          <p:spPr>
            <a:xfrm rot="10800000">
              <a:off x="5298022" y="4479037"/>
              <a:ext cx="811790" cy="529936"/>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51" name="Straight Connector 250"/>
            <p:cNvCxnSpPr/>
            <p:nvPr/>
          </p:nvCxnSpPr>
          <p:spPr>
            <a:xfrm flipH="1">
              <a:off x="5388361" y="4856276"/>
              <a:ext cx="836080" cy="0"/>
            </a:xfrm>
            <a:prstGeom prst="line">
              <a:avLst/>
            </a:prstGeom>
            <a:noFill/>
            <a:ln w="19050" cap="flat" cmpd="sng" algn="ctr">
              <a:solidFill>
                <a:sysClr val="window" lastClr="FFFFFF">
                  <a:lumMod val="85000"/>
                </a:sysClr>
              </a:solidFill>
              <a:prstDash val="solid"/>
            </a:ln>
            <a:effectLst/>
          </p:spPr>
        </p:cxnSp>
        <p:sp>
          <p:nvSpPr>
            <p:cNvPr id="252" name="TextBox 251"/>
            <p:cNvSpPr txBox="1"/>
            <p:nvPr/>
          </p:nvSpPr>
          <p:spPr>
            <a:xfrm>
              <a:off x="5296388" y="4845969"/>
              <a:ext cx="1061498" cy="584775"/>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Bus Feeds</a:t>
              </a:r>
            </a:p>
          </p:txBody>
        </p:sp>
      </p:grpSp>
      <p:grpSp>
        <p:nvGrpSpPr>
          <p:cNvPr id="253" name="Group 252"/>
          <p:cNvGrpSpPr/>
          <p:nvPr/>
        </p:nvGrpSpPr>
        <p:grpSpPr>
          <a:xfrm>
            <a:off x="524033" y="1922598"/>
            <a:ext cx="1293987" cy="1154795"/>
            <a:chOff x="3637425" y="4993530"/>
            <a:chExt cx="1367614" cy="968920"/>
          </a:xfrm>
          <a:effectLst>
            <a:outerShdw blurRad="76200" dir="13500000" sy="23000" kx="1200000" algn="br" rotWithShape="0">
              <a:prstClr val="black">
                <a:alpha val="20000"/>
              </a:prstClr>
            </a:outerShdw>
          </a:effectLst>
        </p:grpSpPr>
        <p:sp>
          <p:nvSpPr>
            <p:cNvPr id="254" name="Trapezoid 253"/>
            <p:cNvSpPr/>
            <p:nvPr/>
          </p:nvSpPr>
          <p:spPr>
            <a:xfrm>
              <a:off x="3781086" y="4993530"/>
              <a:ext cx="830146" cy="91654"/>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55" name="Straight Connector 254"/>
            <p:cNvCxnSpPr/>
            <p:nvPr/>
          </p:nvCxnSpPr>
          <p:spPr>
            <a:xfrm>
              <a:off x="3779912" y="5080174"/>
              <a:ext cx="0" cy="543046"/>
            </a:xfrm>
            <a:prstGeom prst="line">
              <a:avLst/>
            </a:prstGeom>
            <a:noFill/>
            <a:ln w="19050" cap="flat" cmpd="sng" algn="ctr">
              <a:solidFill>
                <a:sysClr val="window" lastClr="FFFFFF">
                  <a:lumMod val="85000"/>
                </a:sysClr>
              </a:solidFill>
              <a:prstDash val="solid"/>
            </a:ln>
            <a:effectLst/>
          </p:spPr>
        </p:cxnSp>
        <p:cxnSp>
          <p:nvCxnSpPr>
            <p:cNvPr id="256" name="Straight Connector 255"/>
            <p:cNvCxnSpPr/>
            <p:nvPr/>
          </p:nvCxnSpPr>
          <p:spPr>
            <a:xfrm>
              <a:off x="4457091" y="4993530"/>
              <a:ext cx="0" cy="389901"/>
            </a:xfrm>
            <a:prstGeom prst="line">
              <a:avLst/>
            </a:prstGeom>
            <a:noFill/>
            <a:ln w="19050" cap="flat" cmpd="sng" algn="ctr">
              <a:solidFill>
                <a:sysClr val="window" lastClr="FFFFFF">
                  <a:lumMod val="85000"/>
                </a:sysClr>
              </a:solidFill>
              <a:prstDash val="solid"/>
            </a:ln>
            <a:effectLst/>
          </p:spPr>
        </p:cxnSp>
        <p:cxnSp>
          <p:nvCxnSpPr>
            <p:cNvPr id="257" name="Straight Connector 256"/>
            <p:cNvCxnSpPr/>
            <p:nvPr/>
          </p:nvCxnSpPr>
          <p:spPr>
            <a:xfrm>
              <a:off x="3943878" y="5002854"/>
              <a:ext cx="0" cy="389901"/>
            </a:xfrm>
            <a:prstGeom prst="line">
              <a:avLst/>
            </a:prstGeom>
            <a:noFill/>
            <a:ln w="19050" cap="flat" cmpd="sng" algn="ctr">
              <a:solidFill>
                <a:sysClr val="window" lastClr="FFFFFF">
                  <a:lumMod val="85000"/>
                </a:sysClr>
              </a:solidFill>
              <a:prstDash val="solid"/>
            </a:ln>
            <a:effectLst/>
          </p:spPr>
        </p:cxnSp>
        <p:sp>
          <p:nvSpPr>
            <p:cNvPr id="258" name="Trapezoid 257"/>
            <p:cNvSpPr/>
            <p:nvPr/>
          </p:nvSpPr>
          <p:spPr>
            <a:xfrm>
              <a:off x="3788517" y="4998382"/>
              <a:ext cx="825733" cy="86802"/>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59" name="Trapezoid 258"/>
            <p:cNvSpPr/>
            <p:nvPr/>
          </p:nvSpPr>
          <p:spPr>
            <a:xfrm>
              <a:off x="3790405" y="5368033"/>
              <a:ext cx="818376" cy="245494"/>
            </a:xfrm>
            <a:prstGeom prst="trapezoid">
              <a:avLst>
                <a:gd name="adj" fmla="val 65514"/>
              </a:avLst>
            </a:prstGeom>
            <a:solidFill>
              <a:schemeClr val="accent3">
                <a:lumMod val="60000"/>
                <a:lumOff val="40000"/>
              </a:scheme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pic>
          <p:nvPicPr>
            <p:cNvPr id="260" name="Picture 4" descr="Status weather clear icon">
              <a:hlinkClick r:id="rId18"/>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23589" y="5065141"/>
              <a:ext cx="520419" cy="520419"/>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6" descr="Status weather showers icon">
              <a:hlinkClick r:id="rId20"/>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822623" y="5013176"/>
              <a:ext cx="533353" cy="533353"/>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387594" y="5085184"/>
              <a:ext cx="256414" cy="256413"/>
            </a:xfrm>
            <a:prstGeom prst="rect">
              <a:avLst/>
            </a:prstGeom>
            <a:noFill/>
            <a:extLst>
              <a:ext uri="{909E8E84-426E-40DD-AFC4-6F175D3DCCD1}">
                <a14:hiddenFill xmlns:a14="http://schemas.microsoft.com/office/drawing/2010/main">
                  <a:solidFill>
                    <a:srgbClr val="FFFFFF"/>
                  </a:solidFill>
                </a14:hiddenFill>
              </a:ext>
            </a:extLst>
          </p:spPr>
        </p:pic>
        <p:sp>
          <p:nvSpPr>
            <p:cNvPr id="263" name="Rectangle 262"/>
            <p:cNvSpPr/>
            <p:nvPr/>
          </p:nvSpPr>
          <p:spPr>
            <a:xfrm rot="10800000">
              <a:off x="3858347" y="5175249"/>
              <a:ext cx="811790" cy="529936"/>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64" name="TextBox 263"/>
            <p:cNvSpPr txBox="1"/>
            <p:nvPr/>
          </p:nvSpPr>
          <p:spPr>
            <a:xfrm>
              <a:off x="3637425" y="5377675"/>
              <a:ext cx="1367614" cy="584775"/>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Weather Sensors</a:t>
              </a:r>
            </a:p>
          </p:txBody>
        </p:sp>
        <p:cxnSp>
          <p:nvCxnSpPr>
            <p:cNvPr id="265" name="Straight Connector 264"/>
            <p:cNvCxnSpPr/>
            <p:nvPr/>
          </p:nvCxnSpPr>
          <p:spPr>
            <a:xfrm flipH="1">
              <a:off x="3779912" y="5623219"/>
              <a:ext cx="836080" cy="0"/>
            </a:xfrm>
            <a:prstGeom prst="line">
              <a:avLst/>
            </a:prstGeom>
            <a:noFill/>
            <a:ln w="19050" cap="flat" cmpd="sng" algn="ctr">
              <a:solidFill>
                <a:sysClr val="window" lastClr="FFFFFF">
                  <a:lumMod val="85000"/>
                </a:sysClr>
              </a:solidFill>
              <a:prstDash val="solid"/>
            </a:ln>
            <a:effectLst/>
          </p:spPr>
        </p:cxnSp>
        <p:cxnSp>
          <p:nvCxnSpPr>
            <p:cNvPr id="266" name="Straight Connector 265"/>
            <p:cNvCxnSpPr/>
            <p:nvPr/>
          </p:nvCxnSpPr>
          <p:spPr>
            <a:xfrm>
              <a:off x="4602195" y="5065141"/>
              <a:ext cx="6587" cy="548386"/>
            </a:xfrm>
            <a:prstGeom prst="line">
              <a:avLst/>
            </a:prstGeom>
            <a:noFill/>
            <a:ln w="19050" cap="flat" cmpd="sng" algn="ctr">
              <a:solidFill>
                <a:sysClr val="window" lastClr="FFFFFF">
                  <a:lumMod val="85000"/>
                </a:sysClr>
              </a:solidFill>
              <a:prstDash val="solid"/>
            </a:ln>
            <a:effectLst/>
          </p:spPr>
        </p:cxnSp>
      </p:grpSp>
      <p:grpSp>
        <p:nvGrpSpPr>
          <p:cNvPr id="267" name="Group 266"/>
          <p:cNvGrpSpPr/>
          <p:nvPr/>
        </p:nvGrpSpPr>
        <p:grpSpPr>
          <a:xfrm>
            <a:off x="5470504" y="5129016"/>
            <a:ext cx="1843150" cy="1337641"/>
            <a:chOff x="6903163" y="5494884"/>
            <a:chExt cx="1719937" cy="957537"/>
          </a:xfrm>
          <a:effectLst>
            <a:outerShdw blurRad="76200" dir="13500000" sy="23000" kx="1200000" algn="br" rotWithShape="0">
              <a:prstClr val="black">
                <a:alpha val="20000"/>
              </a:prstClr>
            </a:outerShdw>
          </a:effectLst>
        </p:grpSpPr>
        <p:sp>
          <p:nvSpPr>
            <p:cNvPr id="268" name="Trapezoid 267"/>
            <p:cNvSpPr/>
            <p:nvPr/>
          </p:nvSpPr>
          <p:spPr>
            <a:xfrm>
              <a:off x="7093453" y="5510075"/>
              <a:ext cx="837067" cy="86644"/>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69" name="Straight Connector 268"/>
            <p:cNvCxnSpPr/>
            <p:nvPr/>
          </p:nvCxnSpPr>
          <p:spPr>
            <a:xfrm>
              <a:off x="7092280" y="5596719"/>
              <a:ext cx="0" cy="529662"/>
            </a:xfrm>
            <a:prstGeom prst="line">
              <a:avLst/>
            </a:prstGeom>
            <a:noFill/>
            <a:ln w="19050" cap="flat" cmpd="sng" algn="ctr">
              <a:solidFill>
                <a:sysClr val="window" lastClr="FFFFFF">
                  <a:lumMod val="85000"/>
                </a:sysClr>
              </a:solidFill>
              <a:prstDash val="solid"/>
            </a:ln>
            <a:effectLst/>
          </p:spPr>
        </p:cxnSp>
        <p:cxnSp>
          <p:nvCxnSpPr>
            <p:cNvPr id="270" name="Straight Connector 269"/>
            <p:cNvCxnSpPr/>
            <p:nvPr/>
          </p:nvCxnSpPr>
          <p:spPr>
            <a:xfrm>
              <a:off x="7925532" y="5598778"/>
              <a:ext cx="4988" cy="527876"/>
            </a:xfrm>
            <a:prstGeom prst="line">
              <a:avLst/>
            </a:prstGeom>
            <a:noFill/>
            <a:ln w="19050" cap="flat" cmpd="sng" algn="ctr">
              <a:solidFill>
                <a:sysClr val="window" lastClr="FFFFFF">
                  <a:lumMod val="85000"/>
                </a:sysClr>
              </a:solidFill>
              <a:prstDash val="solid"/>
            </a:ln>
            <a:effectLst/>
          </p:spPr>
        </p:cxnSp>
        <p:cxnSp>
          <p:nvCxnSpPr>
            <p:cNvPr id="271" name="Straight Connector 270"/>
            <p:cNvCxnSpPr/>
            <p:nvPr/>
          </p:nvCxnSpPr>
          <p:spPr>
            <a:xfrm>
              <a:off x="7769459" y="5510075"/>
              <a:ext cx="0" cy="389901"/>
            </a:xfrm>
            <a:prstGeom prst="line">
              <a:avLst/>
            </a:prstGeom>
            <a:noFill/>
            <a:ln w="19050" cap="flat" cmpd="sng" algn="ctr">
              <a:solidFill>
                <a:sysClr val="window" lastClr="FFFFFF">
                  <a:lumMod val="85000"/>
                </a:sysClr>
              </a:solidFill>
              <a:prstDash val="solid"/>
            </a:ln>
            <a:effectLst/>
          </p:spPr>
        </p:cxnSp>
        <p:cxnSp>
          <p:nvCxnSpPr>
            <p:cNvPr id="272" name="Straight Connector 271"/>
            <p:cNvCxnSpPr/>
            <p:nvPr/>
          </p:nvCxnSpPr>
          <p:spPr>
            <a:xfrm>
              <a:off x="7256246" y="5519399"/>
              <a:ext cx="0" cy="389901"/>
            </a:xfrm>
            <a:prstGeom prst="line">
              <a:avLst/>
            </a:prstGeom>
            <a:noFill/>
            <a:ln w="19050" cap="flat" cmpd="sng" algn="ctr">
              <a:solidFill>
                <a:sysClr val="window" lastClr="FFFFFF">
                  <a:lumMod val="85000"/>
                </a:sysClr>
              </a:solidFill>
              <a:prstDash val="solid"/>
            </a:ln>
            <a:effectLst/>
          </p:spPr>
        </p:cxnSp>
        <p:sp>
          <p:nvSpPr>
            <p:cNvPr id="273" name="Trapezoid 272"/>
            <p:cNvSpPr/>
            <p:nvPr/>
          </p:nvSpPr>
          <p:spPr>
            <a:xfrm>
              <a:off x="7100885" y="5494884"/>
              <a:ext cx="802293" cy="86802"/>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74" name="Trapezoid 273"/>
            <p:cNvSpPr/>
            <p:nvPr/>
          </p:nvSpPr>
          <p:spPr>
            <a:xfrm>
              <a:off x="7102773" y="5884578"/>
              <a:ext cx="818376" cy="245494"/>
            </a:xfrm>
            <a:prstGeom prst="trapezoid">
              <a:avLst>
                <a:gd name="adj" fmla="val 65514"/>
              </a:avLst>
            </a:prstGeom>
            <a:solidFill>
              <a:schemeClr val="accent4">
                <a:lumMod val="60000"/>
                <a:lumOff val="40000"/>
              </a:scheme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sp>
          <p:nvSpPr>
            <p:cNvPr id="275" name="Freeform 274"/>
            <p:cNvSpPr/>
            <p:nvPr/>
          </p:nvSpPr>
          <p:spPr>
            <a:xfrm>
              <a:off x="7162800" y="5933768"/>
              <a:ext cx="631723" cy="103238"/>
            </a:xfrm>
            <a:custGeom>
              <a:avLst/>
              <a:gdLst>
                <a:gd name="connsiteX0" fmla="*/ 631723 w 631723"/>
                <a:gd name="connsiteY0" fmla="*/ 0 h 103238"/>
                <a:gd name="connsiteX1" fmla="*/ 0 w 631723"/>
                <a:gd name="connsiteY1" fmla="*/ 103238 h 103238"/>
              </a:gdLst>
              <a:ahLst/>
              <a:cxnLst>
                <a:cxn ang="0">
                  <a:pos x="connsiteX0" y="connsiteY0"/>
                </a:cxn>
                <a:cxn ang="0">
                  <a:pos x="connsiteX1" y="connsiteY1"/>
                </a:cxn>
              </a:cxnLst>
              <a:rect l="l" t="t" r="r" b="b"/>
              <a:pathLst>
                <a:path w="631723" h="103238">
                  <a:moveTo>
                    <a:pt x="631723" y="0"/>
                  </a:moveTo>
                  <a:lnTo>
                    <a:pt x="0" y="10323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GB" sz="2400">
                <a:solidFill>
                  <a:srgbClr val="FFFFFF"/>
                </a:solidFill>
              </a:endParaRPr>
            </a:p>
          </p:txBody>
        </p:sp>
        <p:sp>
          <p:nvSpPr>
            <p:cNvPr id="276" name="Freeform 275"/>
            <p:cNvSpPr/>
            <p:nvPr/>
          </p:nvSpPr>
          <p:spPr>
            <a:xfrm>
              <a:off x="7199671" y="5933768"/>
              <a:ext cx="580104" cy="58993"/>
            </a:xfrm>
            <a:custGeom>
              <a:avLst/>
              <a:gdLst>
                <a:gd name="connsiteX0" fmla="*/ 631723 w 631723"/>
                <a:gd name="connsiteY0" fmla="*/ 0 h 103238"/>
                <a:gd name="connsiteX1" fmla="*/ 0 w 631723"/>
                <a:gd name="connsiteY1" fmla="*/ 103238 h 103238"/>
              </a:gdLst>
              <a:ahLst/>
              <a:cxnLst>
                <a:cxn ang="0">
                  <a:pos x="connsiteX0" y="connsiteY0"/>
                </a:cxn>
                <a:cxn ang="0">
                  <a:pos x="connsiteX1" y="connsiteY1"/>
                </a:cxn>
              </a:cxnLst>
              <a:rect l="l" t="t" r="r" b="b"/>
              <a:pathLst>
                <a:path w="631723" h="103238">
                  <a:moveTo>
                    <a:pt x="631723" y="0"/>
                  </a:moveTo>
                  <a:lnTo>
                    <a:pt x="0" y="10323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GB" sz="2400">
                <a:solidFill>
                  <a:srgbClr val="FFFFFF"/>
                </a:solidFill>
              </a:endParaRPr>
            </a:p>
          </p:txBody>
        </p:sp>
        <p:pic>
          <p:nvPicPr>
            <p:cNvPr id="277" name="Picture 10" descr="https://www.formfonts.com/files/1/12762/generic-speed-train-track-gauge-1435_FF_Model_ID12762_1_GEN_RR100_1_00.jpg">
              <a:hlinkClick r:id="rId22"/>
            </p:cNvPr>
            <p:cNvPicPr>
              <a:picLocks noChangeAspect="1" noChangeArrowheads="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8865" y="5596719"/>
              <a:ext cx="546242" cy="546242"/>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082263" y="5598736"/>
              <a:ext cx="256414" cy="256413"/>
            </a:xfrm>
            <a:prstGeom prst="rect">
              <a:avLst/>
            </a:prstGeom>
            <a:noFill/>
            <a:extLst>
              <a:ext uri="{909E8E84-426E-40DD-AFC4-6F175D3DCCD1}">
                <a14:hiddenFill xmlns:a14="http://schemas.microsoft.com/office/drawing/2010/main">
                  <a:solidFill>
                    <a:srgbClr val="FFFFFF"/>
                  </a:solidFill>
                </a14:hiddenFill>
              </a:ext>
            </a:extLst>
          </p:spPr>
        </p:pic>
        <p:sp>
          <p:nvSpPr>
            <p:cNvPr id="279" name="Rectangle 278"/>
            <p:cNvSpPr/>
            <p:nvPr/>
          </p:nvSpPr>
          <p:spPr>
            <a:xfrm rot="10800000">
              <a:off x="7101707" y="5612697"/>
              <a:ext cx="811790" cy="529936"/>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80" name="TextBox 279"/>
            <p:cNvSpPr txBox="1"/>
            <p:nvPr/>
          </p:nvSpPr>
          <p:spPr>
            <a:xfrm>
              <a:off x="6903163" y="6113867"/>
              <a:ext cx="1719937" cy="338554"/>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Train Feeds</a:t>
              </a:r>
            </a:p>
          </p:txBody>
        </p:sp>
        <p:cxnSp>
          <p:nvCxnSpPr>
            <p:cNvPr id="281" name="Straight Connector 280"/>
            <p:cNvCxnSpPr/>
            <p:nvPr/>
          </p:nvCxnSpPr>
          <p:spPr>
            <a:xfrm flipH="1">
              <a:off x="7100885" y="6130072"/>
              <a:ext cx="836080" cy="0"/>
            </a:xfrm>
            <a:prstGeom prst="line">
              <a:avLst/>
            </a:prstGeom>
            <a:noFill/>
            <a:ln w="19050" cap="flat" cmpd="sng" algn="ctr">
              <a:solidFill>
                <a:sysClr val="window" lastClr="FFFFFF">
                  <a:lumMod val="85000"/>
                </a:sysClr>
              </a:solidFill>
              <a:prstDash val="solid"/>
            </a:ln>
            <a:effectLst/>
          </p:spPr>
        </p:cxnSp>
      </p:grpSp>
      <p:grpSp>
        <p:nvGrpSpPr>
          <p:cNvPr id="282" name="Group 281"/>
          <p:cNvGrpSpPr/>
          <p:nvPr/>
        </p:nvGrpSpPr>
        <p:grpSpPr>
          <a:xfrm>
            <a:off x="7302846" y="3536822"/>
            <a:ext cx="1155271" cy="1408357"/>
            <a:chOff x="2288833" y="5235961"/>
            <a:chExt cx="1023551" cy="1068908"/>
          </a:xfrm>
          <a:effectLst>
            <a:outerShdw blurRad="76200" dir="13500000" sy="23000" kx="1200000" algn="br" rotWithShape="0">
              <a:prstClr val="black">
                <a:alpha val="20000"/>
              </a:prstClr>
            </a:outerShdw>
          </a:effectLst>
        </p:grpSpPr>
        <p:sp>
          <p:nvSpPr>
            <p:cNvPr id="283" name="Trapezoid 282"/>
            <p:cNvSpPr/>
            <p:nvPr/>
          </p:nvSpPr>
          <p:spPr>
            <a:xfrm>
              <a:off x="2382076" y="5251152"/>
              <a:ext cx="837067" cy="86644"/>
            </a:xfrm>
            <a:prstGeom prst="trapezoid">
              <a:avLst>
                <a:gd name="adj" fmla="val 183890"/>
              </a:avLst>
            </a:prstGeom>
            <a:noFill/>
            <a:ln w="25400" cap="flat" cmpd="sng" algn="ctr">
              <a:solidFill>
                <a:sysClr val="window" lastClr="FFFFFF">
                  <a:lumMod val="85000"/>
                </a:sysClr>
              </a:solid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84" name="Straight Connector 283"/>
            <p:cNvCxnSpPr/>
            <p:nvPr/>
          </p:nvCxnSpPr>
          <p:spPr>
            <a:xfrm>
              <a:off x="2380903" y="5337796"/>
              <a:ext cx="0" cy="529662"/>
            </a:xfrm>
            <a:prstGeom prst="line">
              <a:avLst/>
            </a:prstGeom>
            <a:noFill/>
            <a:ln w="19050" cap="flat" cmpd="sng" algn="ctr">
              <a:solidFill>
                <a:sysClr val="window" lastClr="FFFFFF">
                  <a:lumMod val="85000"/>
                </a:sysClr>
              </a:solidFill>
              <a:prstDash val="solid"/>
            </a:ln>
            <a:effectLst/>
          </p:spPr>
        </p:cxnSp>
        <p:cxnSp>
          <p:nvCxnSpPr>
            <p:cNvPr id="285" name="Straight Connector 284"/>
            <p:cNvCxnSpPr/>
            <p:nvPr/>
          </p:nvCxnSpPr>
          <p:spPr>
            <a:xfrm>
              <a:off x="3214155" y="5339855"/>
              <a:ext cx="4988" cy="527876"/>
            </a:xfrm>
            <a:prstGeom prst="line">
              <a:avLst/>
            </a:prstGeom>
            <a:noFill/>
            <a:ln w="19050" cap="flat" cmpd="sng" algn="ctr">
              <a:solidFill>
                <a:sysClr val="window" lastClr="FFFFFF">
                  <a:lumMod val="85000"/>
                </a:sysClr>
              </a:solidFill>
              <a:prstDash val="solid"/>
            </a:ln>
            <a:effectLst/>
          </p:spPr>
        </p:cxnSp>
        <p:cxnSp>
          <p:nvCxnSpPr>
            <p:cNvPr id="286" name="Straight Connector 285"/>
            <p:cNvCxnSpPr/>
            <p:nvPr/>
          </p:nvCxnSpPr>
          <p:spPr>
            <a:xfrm>
              <a:off x="3058082" y="5251152"/>
              <a:ext cx="0" cy="389901"/>
            </a:xfrm>
            <a:prstGeom prst="line">
              <a:avLst/>
            </a:prstGeom>
            <a:noFill/>
            <a:ln w="19050" cap="flat" cmpd="sng" algn="ctr">
              <a:solidFill>
                <a:sysClr val="window" lastClr="FFFFFF">
                  <a:lumMod val="85000"/>
                </a:sysClr>
              </a:solidFill>
              <a:prstDash val="solid"/>
            </a:ln>
            <a:effectLst/>
          </p:spPr>
        </p:cxnSp>
        <p:cxnSp>
          <p:nvCxnSpPr>
            <p:cNvPr id="287" name="Straight Connector 286"/>
            <p:cNvCxnSpPr/>
            <p:nvPr/>
          </p:nvCxnSpPr>
          <p:spPr>
            <a:xfrm>
              <a:off x="2544869" y="5260476"/>
              <a:ext cx="0" cy="389901"/>
            </a:xfrm>
            <a:prstGeom prst="line">
              <a:avLst/>
            </a:prstGeom>
            <a:noFill/>
            <a:ln w="19050" cap="flat" cmpd="sng" algn="ctr">
              <a:solidFill>
                <a:sysClr val="window" lastClr="FFFFFF">
                  <a:lumMod val="85000"/>
                </a:sysClr>
              </a:solidFill>
              <a:prstDash val="solid"/>
            </a:ln>
            <a:effectLst/>
          </p:spPr>
        </p:cxnSp>
        <p:pic>
          <p:nvPicPr>
            <p:cNvPr id="288" name="Picture 33" descr="https://lh3.ggpht.com/H-KN_EerphxBlkLkk7HC7TcVqZuio2nm99r5ii9KUnQ1cn8x5pnl586bOngVxQxeukVN=w300"/>
            <p:cNvPicPr>
              <a:picLocks noChangeAspect="1" noChangeArrowheads="1"/>
            </p:cNvPicPr>
            <p:nvPr/>
          </p:nvPicPr>
          <p:blipFill>
            <a:blip r:embed="rId6" cstate="email">
              <a:duotone>
                <a:srgbClr val="F7964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488265" y="5315170"/>
              <a:ext cx="256414" cy="256413"/>
            </a:xfrm>
            <a:prstGeom prst="rect">
              <a:avLst/>
            </a:prstGeom>
            <a:noFill/>
            <a:extLst>
              <a:ext uri="{909E8E84-426E-40DD-AFC4-6F175D3DCCD1}">
                <a14:hiddenFill xmlns:a14="http://schemas.microsoft.com/office/drawing/2010/main">
                  <a:solidFill>
                    <a:srgbClr val="FFFFFF"/>
                  </a:solidFill>
                </a14:hiddenFill>
              </a:ext>
            </a:extLst>
          </p:spPr>
        </p:pic>
        <p:sp>
          <p:nvSpPr>
            <p:cNvPr id="289" name="Trapezoid 288"/>
            <p:cNvSpPr/>
            <p:nvPr/>
          </p:nvSpPr>
          <p:spPr>
            <a:xfrm>
              <a:off x="2389508" y="5235961"/>
              <a:ext cx="802293" cy="86802"/>
            </a:xfrm>
            <a:prstGeom prst="trapezoid">
              <a:avLst>
                <a:gd name="adj" fmla="val 181343"/>
              </a:avLst>
            </a:prstGeom>
            <a:gradFill>
              <a:gsLst>
                <a:gs pos="0">
                  <a:srgbClr val="4F81BD">
                    <a:alpha val="33000"/>
                  </a:srgbClr>
                </a:gs>
                <a:gs pos="100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sp>
          <p:nvSpPr>
            <p:cNvPr id="290" name="Trapezoid 289"/>
            <p:cNvSpPr/>
            <p:nvPr/>
          </p:nvSpPr>
          <p:spPr>
            <a:xfrm>
              <a:off x="2391396" y="5625655"/>
              <a:ext cx="818376" cy="245494"/>
            </a:xfrm>
            <a:prstGeom prst="trapezoid">
              <a:avLst>
                <a:gd name="adj" fmla="val 65514"/>
              </a:avLst>
            </a:prstGeom>
            <a:solidFill>
              <a:schemeClr val="accent3">
                <a:lumMod val="20000"/>
                <a:lumOff val="80000"/>
              </a:schemeClr>
            </a:solidFill>
            <a:ln w="9525" cap="flat" cmpd="sng" algn="ctr">
              <a:solidFill>
                <a:srgbClr val="EEECE1">
                  <a:lumMod val="25000"/>
                </a:srgbClr>
              </a:solidFill>
              <a:prstDash val="solid"/>
            </a:ln>
            <a:effectLst/>
          </p:spPr>
          <p:txBody>
            <a:bodyPr rtlCol="0" anchor="ctr"/>
            <a:lstStyle/>
            <a:p>
              <a:pPr algn="ctr" defTabSz="914400" fontAlgn="auto">
                <a:spcBef>
                  <a:spcPts val="0"/>
                </a:spcBef>
                <a:spcAft>
                  <a:spcPts val="0"/>
                </a:spcAft>
                <a:defRPr/>
              </a:pPr>
              <a:endParaRPr lang="en-GB" sz="1000" kern="0">
                <a:solidFill>
                  <a:prstClr val="black"/>
                </a:solidFill>
                <a:latin typeface="Calibri"/>
                <a:ea typeface="+mn-ea"/>
                <a:cs typeface="+mn-cs"/>
              </a:endParaRPr>
            </a:p>
          </p:txBody>
        </p:sp>
        <p:sp>
          <p:nvSpPr>
            <p:cNvPr id="291" name="Rectangle 290"/>
            <p:cNvSpPr/>
            <p:nvPr/>
          </p:nvSpPr>
          <p:spPr>
            <a:xfrm rot="10800000">
              <a:off x="2398339" y="5439259"/>
              <a:ext cx="811790" cy="529936"/>
            </a:xfrm>
            <a:prstGeom prst="rect">
              <a:avLst/>
            </a:prstGeom>
            <a:gradFill>
              <a:gsLst>
                <a:gs pos="0">
                  <a:srgbClr val="4F81BD">
                    <a:alpha val="33000"/>
                  </a:srgbClr>
                </a:gs>
                <a:gs pos="78000">
                  <a:sysClr val="window" lastClr="FFFFFF">
                    <a:alpha val="41000"/>
                  </a:sysClr>
                </a:gs>
                <a:gs pos="100000">
                  <a:sysClr val="window" lastClr="FFFFFF">
                    <a:shade val="100000"/>
                    <a:satMod val="115000"/>
                  </a:sysClr>
                </a:gs>
              </a:gsLst>
              <a:lin ang="162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en-GB" sz="1000" kern="0">
                <a:solidFill>
                  <a:prstClr val="white"/>
                </a:solidFill>
                <a:latin typeface="Calibri"/>
                <a:ea typeface="+mn-ea"/>
                <a:cs typeface="+mn-cs"/>
              </a:endParaRPr>
            </a:p>
          </p:txBody>
        </p:sp>
        <p:cxnSp>
          <p:nvCxnSpPr>
            <p:cNvPr id="292" name="Straight Connector 291"/>
            <p:cNvCxnSpPr/>
            <p:nvPr/>
          </p:nvCxnSpPr>
          <p:spPr>
            <a:xfrm flipH="1">
              <a:off x="2389508" y="5871149"/>
              <a:ext cx="836080" cy="0"/>
            </a:xfrm>
            <a:prstGeom prst="line">
              <a:avLst/>
            </a:prstGeom>
            <a:noFill/>
            <a:ln w="19050" cap="flat" cmpd="sng" algn="ctr">
              <a:solidFill>
                <a:sysClr val="window" lastClr="FFFFFF">
                  <a:lumMod val="85000"/>
                </a:sysClr>
              </a:solidFill>
              <a:prstDash val="solid"/>
            </a:ln>
            <a:effectLst/>
          </p:spPr>
        </p:cxnSp>
        <p:pic>
          <p:nvPicPr>
            <p:cNvPr id="293" name="Picture 14" descr="http://www.mdpi.com/sensors/sensors-13-00875/article_deploy/html/images/sensors-13-00875f1-1024.png">
              <a:hlinkClick r:id="rId24"/>
            </p:cNvPr>
            <p:cNvPicPr>
              <a:picLocks noChangeAspect="1" noChangeArrowheads="1"/>
            </p:cNvPicPr>
            <p:nvPr/>
          </p:nvPicPr>
          <p:blipFill>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91002" y="5561875"/>
              <a:ext cx="611319" cy="258099"/>
            </a:xfrm>
            <a:prstGeom prst="rect">
              <a:avLst/>
            </a:prstGeom>
            <a:noFill/>
            <a:extLst>
              <a:ext uri="{909E8E84-426E-40DD-AFC4-6F175D3DCCD1}">
                <a14:hiddenFill xmlns:a14="http://schemas.microsoft.com/office/drawing/2010/main">
                  <a:solidFill>
                    <a:srgbClr val="FFFFFF"/>
                  </a:solidFill>
                </a14:hiddenFill>
              </a:ext>
            </a:extLst>
          </p:spPr>
        </p:pic>
        <p:sp>
          <p:nvSpPr>
            <p:cNvPr id="294" name="TextBox 293"/>
            <p:cNvSpPr txBox="1"/>
            <p:nvPr/>
          </p:nvSpPr>
          <p:spPr>
            <a:xfrm>
              <a:off x="2288833" y="5861039"/>
              <a:ext cx="1023551" cy="443830"/>
            </a:xfrm>
            <a:prstGeom prst="rect">
              <a:avLst/>
            </a:prstGeom>
            <a:noFill/>
          </p:spPr>
          <p:txBody>
            <a:bodyPr wrap="square" rtlCol="0">
              <a:spAutoFit/>
            </a:bodyPr>
            <a:lstStyle/>
            <a:p>
              <a:pPr defTabSz="914400" fontAlgn="auto">
                <a:spcBef>
                  <a:spcPts val="0"/>
                </a:spcBef>
                <a:spcAft>
                  <a:spcPts val="0"/>
                </a:spcAft>
                <a:defRPr/>
              </a:pPr>
              <a:r>
                <a:rPr lang="en-GB" sz="1600" b="1" i="1" kern="0" dirty="0">
                  <a:solidFill>
                    <a:prstClr val="black"/>
                  </a:solidFill>
                  <a:latin typeface="Calibri"/>
                  <a:ea typeface="+mn-ea"/>
                  <a:cs typeface="+mn-cs"/>
                </a:rPr>
                <a:t>Pedestrian Counters</a:t>
              </a:r>
            </a:p>
          </p:txBody>
        </p:sp>
      </p:grpSp>
      <p:cxnSp>
        <p:nvCxnSpPr>
          <p:cNvPr id="30" name="Straight Connector 29"/>
          <p:cNvCxnSpPr/>
          <p:nvPr/>
        </p:nvCxnSpPr>
        <p:spPr bwMode="auto">
          <a:xfrm>
            <a:off x="1388861" y="2597136"/>
            <a:ext cx="2068104" cy="486742"/>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a:stCxn id="196" idx="1"/>
          </p:cNvCxnSpPr>
          <p:nvPr/>
        </p:nvCxnSpPr>
        <p:spPr bwMode="auto">
          <a:xfrm flipV="1">
            <a:off x="1408766" y="3388293"/>
            <a:ext cx="2279950" cy="271497"/>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a:stCxn id="103" idx="3"/>
          </p:cNvCxnSpPr>
          <p:nvPr/>
        </p:nvCxnSpPr>
        <p:spPr bwMode="auto">
          <a:xfrm flipV="1">
            <a:off x="1901941" y="3289155"/>
            <a:ext cx="2116180" cy="1925198"/>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flipV="1">
            <a:off x="3882191" y="3859069"/>
            <a:ext cx="167010" cy="1323294"/>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Straight Connector 81"/>
          <p:cNvCxnSpPr/>
          <p:nvPr/>
        </p:nvCxnSpPr>
        <p:spPr bwMode="auto">
          <a:xfrm flipH="1" flipV="1">
            <a:off x="4834655" y="3715848"/>
            <a:ext cx="2408529" cy="1296194"/>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p:cNvCxnSpPr/>
          <p:nvPr/>
        </p:nvCxnSpPr>
        <p:spPr bwMode="auto">
          <a:xfrm flipH="1" flipV="1">
            <a:off x="4404720" y="3842959"/>
            <a:ext cx="420056" cy="1319895"/>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6" name="Straight Connector 85"/>
          <p:cNvCxnSpPr>
            <a:stCxn id="291" idx="3"/>
          </p:cNvCxnSpPr>
          <p:nvPr/>
        </p:nvCxnSpPr>
        <p:spPr bwMode="auto">
          <a:xfrm flipH="1" flipV="1">
            <a:off x="4800061" y="3647445"/>
            <a:ext cx="2626381" cy="506348"/>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p:cNvCxnSpPr>
            <a:stCxn id="273" idx="0"/>
          </p:cNvCxnSpPr>
          <p:nvPr/>
        </p:nvCxnSpPr>
        <p:spPr bwMode="auto">
          <a:xfrm flipH="1" flipV="1">
            <a:off x="4754549" y="4014695"/>
            <a:ext cx="1357725" cy="1114321"/>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5" name="Straight Connector 294"/>
          <p:cNvCxnSpPr>
            <a:stCxn id="180" idx="1"/>
          </p:cNvCxnSpPr>
          <p:nvPr/>
        </p:nvCxnSpPr>
        <p:spPr bwMode="auto">
          <a:xfrm flipV="1">
            <a:off x="1269205" y="3484667"/>
            <a:ext cx="2419511" cy="1216258"/>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 name="Straight Connector 296"/>
          <p:cNvCxnSpPr/>
          <p:nvPr/>
        </p:nvCxnSpPr>
        <p:spPr bwMode="auto">
          <a:xfrm flipH="1">
            <a:off x="4962424" y="3054409"/>
            <a:ext cx="2594649" cy="312534"/>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2" name="Flowchart: Magnetic Disk 211"/>
          <p:cNvSpPr/>
          <p:nvPr/>
        </p:nvSpPr>
        <p:spPr>
          <a:xfrm>
            <a:off x="3525099" y="2230256"/>
            <a:ext cx="1556498" cy="1716347"/>
          </a:xfrm>
          <a:prstGeom prst="flowChartMagneticDisk">
            <a:avLst/>
          </a:prstGeom>
          <a:solidFill>
            <a:srgbClr val="00A388"/>
          </a:solidFill>
          <a:ln>
            <a:solidFill>
              <a:srgbClr val="FBFBFB"/>
            </a:solidFill>
          </a:ln>
        </p:spPr>
        <p:style>
          <a:lnRef idx="2">
            <a:schemeClr val="dk1"/>
          </a:lnRef>
          <a:fillRef idx="1">
            <a:schemeClr val="lt1"/>
          </a:fillRef>
          <a:effectRef idx="0">
            <a:schemeClr val="dk1"/>
          </a:effectRef>
          <a:fontRef idx="minor">
            <a:schemeClr val="dk1"/>
          </a:fontRef>
        </p:style>
        <p:txBody>
          <a:bodyPr rtlCol="0" anchor="ctr"/>
          <a:lstStyle/>
          <a:p>
            <a:pPr algn="ctr" defTabSz="914400" fontAlgn="auto">
              <a:spcBef>
                <a:spcPts val="0"/>
              </a:spcBef>
              <a:spcAft>
                <a:spcPts val="0"/>
              </a:spcAft>
              <a:defRPr/>
            </a:pPr>
            <a:endParaRPr lang="en-GB" sz="800" kern="0">
              <a:solidFill>
                <a:prstClr val="white"/>
              </a:solidFill>
            </a:endParaRPr>
          </a:p>
        </p:txBody>
      </p:sp>
      <p:pic>
        <p:nvPicPr>
          <p:cNvPr id="214" name="Picture 69" descr="C:\Users\802044998\AppData\Local\Microsoft\Windows\Temporary Internet Files\Content.Outlook\MIFJQ40K\mk-datahub-logo.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3794215" y="2955954"/>
            <a:ext cx="1127215" cy="50383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129721" y="2043153"/>
            <a:ext cx="1545588" cy="1135402"/>
          </a:xfrm>
          <a:prstGeom prst="rect">
            <a:avLst/>
          </a:prstGeom>
          <a:noFill/>
          <a:ln w="9525">
            <a:solidFill>
              <a:sysClr val="windowText" lastClr="000000"/>
            </a:solidFill>
            <a:miter lim="800000"/>
            <a:headEnd/>
            <a:tailEnd/>
          </a:ln>
          <a:effectLst>
            <a:glow rad="139700">
              <a:schemeClr val="bg1">
                <a:alpha val="40000"/>
              </a:schemeClr>
            </a:glow>
            <a:outerShdw blurRad="152400" dir="5400000" sx="90000" sy="-19000" rotWithShape="0">
              <a:prstClr val="black">
                <a:alpha val="15000"/>
              </a:prstClr>
            </a:outerShdw>
          </a:effectLst>
          <a:scene3d>
            <a:camera prst="perspectiveHeroicExtremeRightFacing"/>
            <a:lightRig rig="threePt" dir="t"/>
          </a:scene3d>
          <a:extLst>
            <a:ext uri="{909E8E84-426E-40DD-AFC4-6F175D3DCCD1}">
              <a14:hiddenFill xmlns:a14="http://schemas.microsoft.com/office/drawing/2010/main">
                <a:solidFill>
                  <a:schemeClr val="accent1"/>
                </a:solidFill>
              </a14:hiddenFill>
            </a:ext>
          </a:extLst>
        </p:spPr>
      </p:pic>
      <p:pic>
        <p:nvPicPr>
          <p:cNvPr id="216" name="Picture 68" descr="https://image.freepik.com/free-vector/vector-user-avatar-icon_279-10313.jpg"/>
          <p:cNvPicPr>
            <a:picLocks noChangeAspect="1" noChangeArrowheads="1"/>
          </p:cNvPicPr>
          <p:nvPr/>
        </p:nvPicPr>
        <p:blipFill>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121" y="1976404"/>
            <a:ext cx="865888" cy="845139"/>
          </a:xfrm>
          <a:prstGeom prst="rect">
            <a:avLst/>
          </a:prstGeom>
          <a:noFill/>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15" name="Left-Right Arrow 214"/>
          <p:cNvSpPr/>
          <p:nvPr/>
        </p:nvSpPr>
        <p:spPr>
          <a:xfrm>
            <a:off x="4824776" y="2685984"/>
            <a:ext cx="705950" cy="333904"/>
          </a:xfrm>
          <a:prstGeom prst="leftRightArrow">
            <a:avLst/>
          </a:prstGeom>
          <a:solidFill>
            <a:schemeClr val="bg1">
              <a:lumMod val="75000"/>
            </a:schemeClr>
          </a:solidFill>
          <a:ln w="25400" cap="flat" cmpd="sng" algn="ctr">
            <a:solidFill>
              <a:schemeClr val="bg1">
                <a:lumMod val="65000"/>
              </a:schemeClr>
            </a:solidFill>
            <a:prstDash val="solid"/>
          </a:ln>
          <a:effectLst/>
        </p:spPr>
        <p:txBody>
          <a:bodyPr rtlCol="0" anchor="ctr"/>
          <a:lstStyle/>
          <a:p>
            <a:pPr algn="ctr" defTabSz="914400" fontAlgn="auto">
              <a:spcBef>
                <a:spcPts val="0"/>
              </a:spcBef>
              <a:spcAft>
                <a:spcPts val="0"/>
              </a:spcAft>
              <a:defRPr/>
            </a:pPr>
            <a:endParaRPr lang="en-GB" sz="800" kern="0">
              <a:solidFill>
                <a:prstClr val="white"/>
              </a:solidFill>
              <a:latin typeface="Calibri"/>
              <a:ea typeface="+mn-ea"/>
              <a:cs typeface="+mn-cs"/>
            </a:endParaRPr>
          </a:p>
        </p:txBody>
      </p:sp>
      <p:cxnSp>
        <p:nvCxnSpPr>
          <p:cNvPr id="329" name="Straight Connector 328"/>
          <p:cNvCxnSpPr>
            <a:stCxn id="100" idx="3"/>
          </p:cNvCxnSpPr>
          <p:nvPr/>
        </p:nvCxnSpPr>
        <p:spPr bwMode="auto">
          <a:xfrm flipV="1">
            <a:off x="3098796" y="3935825"/>
            <a:ext cx="720258" cy="1345164"/>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p:cNvSpPr txBox="1"/>
          <p:nvPr/>
        </p:nvSpPr>
        <p:spPr>
          <a:xfrm>
            <a:off x="4763371" y="1330073"/>
            <a:ext cx="2240933" cy="646331"/>
          </a:xfrm>
          <a:prstGeom prst="rect">
            <a:avLst/>
          </a:prstGeom>
          <a:noFill/>
        </p:spPr>
        <p:txBody>
          <a:bodyPr wrap="square" rtlCol="0">
            <a:spAutoFit/>
          </a:bodyPr>
          <a:lstStyle/>
          <a:p>
            <a:pPr defTabSz="914400" fontAlgn="auto">
              <a:spcBef>
                <a:spcPts val="0"/>
              </a:spcBef>
              <a:spcAft>
                <a:spcPts val="0"/>
              </a:spcAft>
            </a:pPr>
            <a:r>
              <a:rPr lang="en-GB" b="1" dirty="0">
                <a:solidFill>
                  <a:prstClr val="black"/>
                </a:solidFill>
                <a:latin typeface="Calibri"/>
                <a:ea typeface="+mn-ea"/>
                <a:cs typeface="+mn-cs"/>
              </a:rPr>
              <a:t>Developer tools and innovation lab</a:t>
            </a:r>
          </a:p>
        </p:txBody>
      </p:sp>
    </p:spTree>
    <p:extLst>
      <p:ext uri="{BB962C8B-B14F-4D97-AF65-F5344CB8AC3E}">
        <p14:creationId xmlns:p14="http://schemas.microsoft.com/office/powerpoint/2010/main" val="9185646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txBox="1">
            <a:spLocks noChangeArrowheads="1"/>
          </p:cNvSpPr>
          <p:nvPr/>
        </p:nvSpPr>
        <p:spPr bwMode="auto">
          <a:xfrm>
            <a:off x="457200" y="185738"/>
            <a:ext cx="8229600" cy="557212"/>
          </a:xfrm>
          <a:prstGeom prst="rect">
            <a:avLst/>
          </a:prstGeom>
          <a:noFill/>
          <a:ln w="9525">
            <a:noFill/>
            <a:miter lim="800000"/>
            <a:headEnd/>
            <a:tailEnd/>
          </a:ln>
        </p:spPr>
        <p:txBody>
          <a:bodyPr lIns="91221" tIns="45607" rIns="91221" bIns="45607" anchor="ctr"/>
          <a:lstStyle/>
          <a:p>
            <a:pPr algn="r" defTabSz="914400" eaLnBrk="0" fontAlgn="auto" hangingPunct="0">
              <a:spcBef>
                <a:spcPts val="0"/>
              </a:spcBef>
              <a:spcAft>
                <a:spcPts val="0"/>
              </a:spcAft>
              <a:defRPr/>
            </a:pPr>
            <a:r>
              <a:rPr lang="en-GB" sz="2800" dirty="0">
                <a:solidFill>
                  <a:prstClr val="white"/>
                </a:solidFill>
                <a:latin typeface="Calibri"/>
                <a:ea typeface="+mn-ea"/>
                <a:cs typeface="+mn-cs"/>
              </a:rPr>
              <a:t>City Motion Map</a:t>
            </a:r>
            <a:endParaRPr lang="en-GB" altLang="en-US" sz="2800" kern="0" dirty="0">
              <a:solidFill>
                <a:prstClr val="white"/>
              </a:solidFill>
              <a:latin typeface="Calibri" pitchFamily="34" charset="0"/>
              <a:ea typeface="MS PGothic" pitchFamily="34" charset="-128"/>
              <a:cs typeface="+mn-cs"/>
            </a:endParaRPr>
          </a:p>
        </p:txBody>
      </p:sp>
      <p:pic>
        <p:nvPicPr>
          <p:cNvPr id="6" name="Picture 5" descr="Screen Shot 2015-04-25 at 23.37.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995" y="2992789"/>
            <a:ext cx="604445" cy="1331827"/>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88876" y="1772816"/>
            <a:ext cx="1154209" cy="885384"/>
          </a:xfrm>
          <a:prstGeom prst="rect">
            <a:avLst/>
          </a:prstGeom>
          <a:noFill/>
          <a:ln w="9525">
            <a:noFill/>
            <a:miter lim="800000"/>
            <a:headEnd/>
            <a:tailEnd/>
          </a:ln>
        </p:spPr>
      </p:pic>
      <p:grpSp>
        <p:nvGrpSpPr>
          <p:cNvPr id="12" name="Group 11"/>
          <p:cNvGrpSpPr/>
          <p:nvPr/>
        </p:nvGrpSpPr>
        <p:grpSpPr>
          <a:xfrm>
            <a:off x="2668855" y="2735638"/>
            <a:ext cx="2127702" cy="1630880"/>
            <a:chOff x="346077" y="930640"/>
            <a:chExt cx="8226425" cy="5295900"/>
          </a:xfrm>
        </p:grpSpPr>
        <p:pic>
          <p:nvPicPr>
            <p:cNvPr id="13" name="Content Placeholder 19" descr="eucation-arc.png"/>
            <p:cNvPicPr>
              <a:picLocks noChangeAspect="1"/>
            </p:cNvPicPr>
            <p:nvPr/>
          </p:nvPicPr>
          <p:blipFill>
            <a:blip r:embed="rId5" cstate="print">
              <a:extLst>
                <a:ext uri="{28A0092B-C50C-407E-A947-70E740481C1C}">
                  <a14:useLocalDpi xmlns:a14="http://schemas.microsoft.com/office/drawing/2010/main" val="0"/>
                </a:ext>
              </a:extLst>
            </a:blip>
            <a:srcRect l="-3985" r="-3985"/>
            <a:stretch>
              <a:fillRect/>
            </a:stretch>
          </p:blipFill>
          <p:spPr>
            <a:xfrm>
              <a:off x="346077" y="930640"/>
              <a:ext cx="8226425" cy="5295900"/>
            </a:xfrm>
            <a:prstGeom prst="rect">
              <a:avLst/>
            </a:prstGeom>
          </p:spPr>
        </p:pic>
        <p:pic>
          <p:nvPicPr>
            <p:cNvPr id="14" name="Picture 13" descr="data-hu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4158748"/>
              <a:ext cx="952500" cy="1784865"/>
            </a:xfrm>
            <a:prstGeom prst="rect">
              <a:avLst/>
            </a:prstGeom>
          </p:spPr>
        </p:pic>
        <p:pic>
          <p:nvPicPr>
            <p:cNvPr id="15" name="Picture 14" descr="green-lin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5116" y="3035453"/>
              <a:ext cx="1778283" cy="2984347"/>
            </a:xfrm>
            <a:prstGeom prst="rect">
              <a:avLst/>
            </a:prstGeom>
          </p:spPr>
        </p:pic>
        <p:pic>
          <p:nvPicPr>
            <p:cNvPr id="16" name="Picture 15" descr="blue-line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111" y="3021512"/>
              <a:ext cx="1784089" cy="2988128"/>
            </a:xfrm>
            <a:prstGeom prst="rect">
              <a:avLst/>
            </a:prstGeom>
          </p:spPr>
        </p:pic>
        <p:pic>
          <p:nvPicPr>
            <p:cNvPr id="17" name="Picture 16" descr="transpor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4788" y="4761992"/>
              <a:ext cx="1139712" cy="1130808"/>
            </a:xfrm>
            <a:prstGeom prst="rect">
              <a:avLst/>
            </a:prstGeom>
          </p:spPr>
        </p:pic>
        <p:pic>
          <p:nvPicPr>
            <p:cNvPr id="18" name="Picture 17" descr="wate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9300" y="3060700"/>
              <a:ext cx="672019" cy="1263396"/>
            </a:xfrm>
            <a:prstGeom prst="rect">
              <a:avLst/>
            </a:prstGeom>
          </p:spPr>
        </p:pic>
        <p:pic>
          <p:nvPicPr>
            <p:cNvPr id="19" name="Picture 18" descr="energ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9768" y="2070388"/>
              <a:ext cx="725932" cy="1154494"/>
            </a:xfrm>
            <a:prstGeom prst="rect">
              <a:avLst/>
            </a:prstGeom>
          </p:spPr>
        </p:pic>
        <p:pic>
          <p:nvPicPr>
            <p:cNvPr id="20" name="Picture 19" descr="citizens.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3131" y="4644136"/>
              <a:ext cx="850154" cy="1248664"/>
            </a:xfrm>
            <a:prstGeom prst="rect">
              <a:avLst/>
            </a:prstGeom>
          </p:spPr>
        </p:pic>
        <p:pic>
          <p:nvPicPr>
            <p:cNvPr id="21" name="Picture 20" descr="enterpris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61100" y="2700718"/>
              <a:ext cx="1143000" cy="1275906"/>
            </a:xfrm>
            <a:prstGeom prst="rect">
              <a:avLst/>
            </a:prstGeom>
          </p:spPr>
        </p:pic>
      </p:gr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4418" y="5005098"/>
            <a:ext cx="1604028" cy="75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ight Arrow 23"/>
          <p:cNvSpPr/>
          <p:nvPr/>
        </p:nvSpPr>
        <p:spPr bwMode="auto">
          <a:xfrm>
            <a:off x="4932039" y="3203326"/>
            <a:ext cx="664347" cy="711200"/>
          </a:xfrm>
          <a:prstGeom prst="rightArrow">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sp>
        <p:nvSpPr>
          <p:cNvPr id="23" name="Rectangle 4"/>
          <p:cNvSpPr txBox="1">
            <a:spLocks noChangeArrowheads="1"/>
          </p:cNvSpPr>
          <p:nvPr/>
        </p:nvSpPr>
        <p:spPr>
          <a:xfrm>
            <a:off x="83231" y="620688"/>
            <a:ext cx="8568952" cy="557212"/>
          </a:xfrm>
          <a:prstGeom prst="rect">
            <a:avLst/>
          </a:prstGeom>
        </p:spPr>
        <p:txBody>
          <a:bodyPr vert="horz" lIns="91419" tIns="45709" rIns="91419" bIns="4570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GB" altLang="en-US" sz="2800" b="1" dirty="0">
                <a:solidFill>
                  <a:prstClr val="black"/>
                </a:solidFill>
              </a:rPr>
              <a:t>City motion map</a:t>
            </a:r>
          </a:p>
          <a:p>
            <a:pPr algn="r" fontAlgn="auto">
              <a:spcAft>
                <a:spcPts val="0"/>
              </a:spcAft>
            </a:pPr>
            <a:r>
              <a:rPr lang="en-GB" altLang="en-US" sz="2000" dirty="0">
                <a:solidFill>
                  <a:prstClr val="black"/>
                </a:solidFill>
              </a:rPr>
              <a:t>Data integration supports journey planning and mobility as a service </a:t>
            </a:r>
          </a:p>
        </p:txBody>
      </p:sp>
      <p:pic>
        <p:nvPicPr>
          <p:cNvPr id="2" name="Picture 2" descr="Image result for traffic motion camera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87427" y="1627460"/>
            <a:ext cx="1103606" cy="618019"/>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p:cNvSpPr/>
          <p:nvPr/>
        </p:nvSpPr>
        <p:spPr bwMode="auto">
          <a:xfrm rot="5164498">
            <a:off x="3392674" y="2405940"/>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sp>
        <p:nvSpPr>
          <p:cNvPr id="32" name="Right Arrow 31"/>
          <p:cNvSpPr/>
          <p:nvPr/>
        </p:nvSpPr>
        <p:spPr bwMode="auto">
          <a:xfrm rot="16200000">
            <a:off x="3599910" y="4660556"/>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sp>
        <p:nvSpPr>
          <p:cNvPr id="33" name="Right Arrow 32"/>
          <p:cNvSpPr/>
          <p:nvPr/>
        </p:nvSpPr>
        <p:spPr bwMode="auto">
          <a:xfrm rot="656569">
            <a:off x="2331976" y="3351182"/>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sp>
        <p:nvSpPr>
          <p:cNvPr id="35" name="Right Arrow 34"/>
          <p:cNvSpPr/>
          <p:nvPr/>
        </p:nvSpPr>
        <p:spPr bwMode="auto">
          <a:xfrm>
            <a:off x="2293581" y="4099251"/>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sp>
        <p:nvSpPr>
          <p:cNvPr id="36" name="Right Arrow 35"/>
          <p:cNvSpPr/>
          <p:nvPr/>
        </p:nvSpPr>
        <p:spPr bwMode="auto">
          <a:xfrm rot="2333434">
            <a:off x="2580136" y="2762510"/>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pic>
        <p:nvPicPr>
          <p:cNvPr id="28" name="Picture 2" descr="http://i.telegraph.co.uk/multimedia/archive/03440/TSCatapultPod12_3440590b.jp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48065" y="3709537"/>
            <a:ext cx="1215361" cy="7586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mages.techhive.com/images/article/2014/01/ford_self_driving_car-100226939-large.jpg"/>
          <p:cNvPicPr>
            <a:picLocks noChangeAspect="1" noChangeArrowheads="1"/>
          </p:cNvPicPr>
          <p:nvPr/>
        </p:nvPicPr>
        <p:blipFill>
          <a:blip r:embed="rId18" cstate="print"/>
          <a:srcRect/>
          <a:stretch>
            <a:fillRect/>
          </a:stretch>
        </p:blipFill>
        <p:spPr bwMode="auto">
          <a:xfrm>
            <a:off x="6771729" y="2735638"/>
            <a:ext cx="1113371" cy="804794"/>
          </a:xfrm>
          <a:prstGeom prst="rect">
            <a:avLst/>
          </a:prstGeom>
          <a:noFill/>
        </p:spPr>
      </p:pic>
      <p:pic>
        <p:nvPicPr>
          <p:cNvPr id="30" name="Grafik 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43797" y="4552077"/>
            <a:ext cx="1303277" cy="9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www.smartgo.co.uk/images/santander-cycle.jp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26322" y="1694596"/>
            <a:ext cx="1445407" cy="963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lton keynes station">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54853" y="3793553"/>
            <a:ext cx="1347901" cy="758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lton keynes bus">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8306" y="4772025"/>
            <a:ext cx="1193912" cy="795116"/>
          </a:xfrm>
          <a:prstGeom prst="rect">
            <a:avLst/>
          </a:prstGeom>
          <a:noFill/>
          <a:extLst>
            <a:ext uri="{909E8E84-426E-40DD-AFC4-6F175D3DCCD1}">
              <a14:hiddenFill xmlns:a14="http://schemas.microsoft.com/office/drawing/2010/main">
                <a:solidFill>
                  <a:srgbClr val="FFFFFF"/>
                </a:solidFill>
              </a14:hiddenFill>
            </a:ext>
          </a:extLst>
        </p:spPr>
      </p:pic>
      <p:sp>
        <p:nvSpPr>
          <p:cNvPr id="41" name="Right Arrow 40"/>
          <p:cNvSpPr/>
          <p:nvPr/>
        </p:nvSpPr>
        <p:spPr bwMode="auto">
          <a:xfrm rot="19545546">
            <a:off x="2393239" y="4810647"/>
            <a:ext cx="358795" cy="137175"/>
          </a:xfrm>
          <a:prstGeom prst="rightArrow">
            <a:avLst>
              <a:gd name="adj1" fmla="val 50000"/>
              <a:gd name="adj2" fmla="val 49534"/>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defTabSz="361950" eaLnBrk="0" hangingPunct="0"/>
            <a:endParaRPr lang="en-GB" sz="4000" b="1">
              <a:solidFill>
                <a:prstClr val="black"/>
              </a:solidFill>
              <a:latin typeface="Arial" charset="0"/>
              <a:ea typeface="+mn-ea"/>
              <a:cs typeface="+mn-cs"/>
            </a:endParaRPr>
          </a:p>
        </p:txBody>
      </p:sp>
      <p:pic>
        <p:nvPicPr>
          <p:cNvPr id="1026" name="Picture 1" descr="image00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5506" y="2831098"/>
            <a:ext cx="1466593" cy="75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538" y="5759782"/>
            <a:ext cx="2915393" cy="707886"/>
          </a:xfrm>
          <a:prstGeom prst="rect">
            <a:avLst/>
          </a:prstGeom>
          <a:noFill/>
        </p:spPr>
        <p:txBody>
          <a:bodyPr wrap="square" rtlCol="0">
            <a:spAutoFit/>
          </a:bodyPr>
          <a:lstStyle/>
          <a:p>
            <a:pPr defTabSz="914400" fontAlgn="auto">
              <a:spcBef>
                <a:spcPts val="0"/>
              </a:spcBef>
              <a:spcAft>
                <a:spcPts val="0"/>
              </a:spcAft>
            </a:pPr>
            <a:r>
              <a:rPr lang="en-GB" sz="2000" b="1" dirty="0">
                <a:solidFill>
                  <a:prstClr val="black"/>
                </a:solidFill>
                <a:latin typeface="Calibri"/>
                <a:ea typeface="+mn-ea"/>
                <a:cs typeface="+mn-cs"/>
              </a:rPr>
              <a:t>Movement, parking </a:t>
            </a:r>
          </a:p>
          <a:p>
            <a:pPr defTabSz="914400" fontAlgn="auto">
              <a:spcBef>
                <a:spcPts val="0"/>
              </a:spcBef>
              <a:spcAft>
                <a:spcPts val="0"/>
              </a:spcAft>
            </a:pPr>
            <a:r>
              <a:rPr lang="en-GB" sz="2000" b="1" dirty="0">
                <a:solidFill>
                  <a:prstClr val="black"/>
                </a:solidFill>
                <a:latin typeface="Calibri"/>
                <a:ea typeface="+mn-ea"/>
                <a:cs typeface="+mn-cs"/>
              </a:rPr>
              <a:t>and timetable data </a:t>
            </a:r>
          </a:p>
        </p:txBody>
      </p:sp>
      <p:sp>
        <p:nvSpPr>
          <p:cNvPr id="37" name="TextBox 36"/>
          <p:cNvSpPr txBox="1"/>
          <p:nvPr/>
        </p:nvSpPr>
        <p:spPr>
          <a:xfrm>
            <a:off x="5576914" y="5767152"/>
            <a:ext cx="3243558" cy="707886"/>
          </a:xfrm>
          <a:prstGeom prst="rect">
            <a:avLst/>
          </a:prstGeom>
          <a:noFill/>
        </p:spPr>
        <p:txBody>
          <a:bodyPr wrap="square" rtlCol="0">
            <a:spAutoFit/>
          </a:bodyPr>
          <a:lstStyle/>
          <a:p>
            <a:pPr defTabSz="914400" fontAlgn="auto">
              <a:spcBef>
                <a:spcPts val="0"/>
              </a:spcBef>
              <a:spcAft>
                <a:spcPts val="0"/>
              </a:spcAft>
            </a:pPr>
            <a:r>
              <a:rPr lang="en-GB" sz="2000" b="1" dirty="0">
                <a:solidFill>
                  <a:prstClr val="black"/>
                </a:solidFill>
                <a:latin typeface="Calibri"/>
                <a:ea typeface="+mn-ea"/>
                <a:cs typeface="+mn-cs"/>
              </a:rPr>
              <a:t>On demand, shared &amp; low carbon mobility services </a:t>
            </a:r>
          </a:p>
        </p:txBody>
      </p:sp>
      <p:sp>
        <p:nvSpPr>
          <p:cNvPr id="38" name="TextBox 37"/>
          <p:cNvSpPr txBox="1"/>
          <p:nvPr/>
        </p:nvSpPr>
        <p:spPr>
          <a:xfrm>
            <a:off x="6847074" y="1914788"/>
            <a:ext cx="1181398" cy="523220"/>
          </a:xfrm>
          <a:prstGeom prst="rect">
            <a:avLst/>
          </a:prstGeom>
          <a:noFill/>
        </p:spPr>
        <p:txBody>
          <a:bodyPr wrap="square" rtlCol="0">
            <a:spAutoFit/>
          </a:bodyPr>
          <a:lstStyle/>
          <a:p>
            <a:pPr defTabSz="914400" fontAlgn="auto">
              <a:spcBef>
                <a:spcPts val="0"/>
              </a:spcBef>
              <a:spcAft>
                <a:spcPts val="0"/>
              </a:spcAft>
            </a:pPr>
            <a:r>
              <a:rPr lang="en-GB" sz="1400" b="1" dirty="0">
                <a:solidFill>
                  <a:prstClr val="black"/>
                </a:solidFill>
                <a:latin typeface="Calibri"/>
                <a:ea typeface="+mn-ea"/>
                <a:cs typeface="+mn-cs"/>
              </a:rPr>
              <a:t>Santander cycles </a:t>
            </a:r>
          </a:p>
        </p:txBody>
      </p:sp>
      <p:sp>
        <p:nvSpPr>
          <p:cNvPr id="39" name="TextBox 38"/>
          <p:cNvSpPr txBox="1"/>
          <p:nvPr/>
        </p:nvSpPr>
        <p:spPr>
          <a:xfrm>
            <a:off x="7963426" y="2750663"/>
            <a:ext cx="988040" cy="738664"/>
          </a:xfrm>
          <a:prstGeom prst="rect">
            <a:avLst/>
          </a:prstGeom>
          <a:noFill/>
        </p:spPr>
        <p:txBody>
          <a:bodyPr wrap="square" rtlCol="0">
            <a:spAutoFit/>
          </a:bodyPr>
          <a:lstStyle/>
          <a:p>
            <a:pPr defTabSz="914400" fontAlgn="auto">
              <a:spcBef>
                <a:spcPts val="0"/>
              </a:spcBef>
              <a:spcAft>
                <a:spcPts val="0"/>
              </a:spcAft>
            </a:pPr>
            <a:r>
              <a:rPr lang="en-GB" sz="1400" b="1" dirty="0">
                <a:solidFill>
                  <a:prstClr val="black"/>
                </a:solidFill>
                <a:latin typeface="Calibri"/>
                <a:ea typeface="+mn-ea"/>
                <a:cs typeface="+mn-cs"/>
              </a:rPr>
              <a:t>Driverless saloon car trials </a:t>
            </a:r>
          </a:p>
        </p:txBody>
      </p:sp>
      <p:sp>
        <p:nvSpPr>
          <p:cNvPr id="40" name="TextBox 39"/>
          <p:cNvSpPr txBox="1"/>
          <p:nvPr/>
        </p:nvSpPr>
        <p:spPr>
          <a:xfrm>
            <a:off x="8006701" y="3729919"/>
            <a:ext cx="1032422" cy="738664"/>
          </a:xfrm>
          <a:prstGeom prst="rect">
            <a:avLst/>
          </a:prstGeom>
          <a:noFill/>
        </p:spPr>
        <p:txBody>
          <a:bodyPr wrap="square" rtlCol="0">
            <a:spAutoFit/>
          </a:bodyPr>
          <a:lstStyle/>
          <a:p>
            <a:pPr defTabSz="914400" fontAlgn="auto">
              <a:spcBef>
                <a:spcPts val="0"/>
              </a:spcBef>
              <a:spcAft>
                <a:spcPts val="0"/>
              </a:spcAft>
            </a:pPr>
            <a:r>
              <a:rPr lang="en-GB" sz="1400" b="1" dirty="0">
                <a:solidFill>
                  <a:prstClr val="black"/>
                </a:solidFill>
                <a:latin typeface="Calibri"/>
                <a:ea typeface="+mn-ea"/>
                <a:cs typeface="+mn-cs"/>
              </a:rPr>
              <a:t>Driverless pods on demand  </a:t>
            </a:r>
          </a:p>
        </p:txBody>
      </p:sp>
      <p:sp>
        <p:nvSpPr>
          <p:cNvPr id="42" name="TextBox 41"/>
          <p:cNvSpPr txBox="1"/>
          <p:nvPr/>
        </p:nvSpPr>
        <p:spPr>
          <a:xfrm>
            <a:off x="6921562" y="4613033"/>
            <a:ext cx="1032422" cy="954107"/>
          </a:xfrm>
          <a:prstGeom prst="rect">
            <a:avLst/>
          </a:prstGeom>
          <a:noFill/>
        </p:spPr>
        <p:txBody>
          <a:bodyPr wrap="square" rtlCol="0">
            <a:spAutoFit/>
          </a:bodyPr>
          <a:lstStyle/>
          <a:p>
            <a:pPr defTabSz="914400" fontAlgn="auto">
              <a:spcBef>
                <a:spcPts val="0"/>
              </a:spcBef>
              <a:spcAft>
                <a:spcPts val="0"/>
              </a:spcAft>
            </a:pPr>
            <a:r>
              <a:rPr lang="en-GB" sz="1400" b="1" dirty="0">
                <a:solidFill>
                  <a:prstClr val="black"/>
                </a:solidFill>
                <a:latin typeface="Calibri"/>
                <a:ea typeface="+mn-ea"/>
                <a:cs typeface="+mn-cs"/>
              </a:rPr>
              <a:t>Induction charged  electric bus  service </a:t>
            </a:r>
          </a:p>
        </p:txBody>
      </p:sp>
    </p:spTree>
    <p:extLst>
      <p:ext uri="{BB962C8B-B14F-4D97-AF65-F5344CB8AC3E}">
        <p14:creationId xmlns:p14="http://schemas.microsoft.com/office/powerpoint/2010/main" val="16069364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626299" y="2380810"/>
            <a:ext cx="7891398" cy="3108543"/>
          </a:xfrm>
          <a:prstGeom prst="rect">
            <a:avLst/>
          </a:prstGeom>
          <a:noFill/>
        </p:spPr>
        <p:txBody>
          <a:bodyPr wrap="square" rtlCol="0">
            <a:spAutoFit/>
          </a:bodyPr>
          <a:lstStyle/>
          <a:p>
            <a:pPr marL="0" lvl="0" indent="0" algn="ctr">
              <a:spcAft>
                <a:spcPts val="0"/>
              </a:spcAft>
              <a:buNone/>
            </a:pPr>
            <a:r>
              <a:rPr lang="en-GB" sz="2800" b="1" dirty="0">
                <a:solidFill>
                  <a:schemeClr val="accent3">
                    <a:lumMod val="50000"/>
                  </a:schemeClr>
                </a:solidFill>
                <a:latin typeface="Corbel" panose="020B0503020204020204" pitchFamily="34" charset="0"/>
              </a:rPr>
              <a:t>Panel Discussion 2</a:t>
            </a:r>
          </a:p>
          <a:p>
            <a:pPr algn="ctr"/>
            <a:r>
              <a:rPr lang="en-GB" sz="2800" dirty="0">
                <a:solidFill>
                  <a:schemeClr val="accent3">
                    <a:lumMod val="50000"/>
                  </a:schemeClr>
                </a:solidFill>
              </a:rPr>
              <a:t>Paul Webster, IED</a:t>
            </a:r>
          </a:p>
          <a:p>
            <a:pPr algn="ctr"/>
            <a:r>
              <a:rPr lang="en-GB" sz="2800" dirty="0">
                <a:solidFill>
                  <a:schemeClr val="accent3">
                    <a:lumMod val="50000"/>
                  </a:schemeClr>
                </a:solidFill>
              </a:rPr>
              <a:t>Hilary Chipping, SEMLEP</a:t>
            </a:r>
          </a:p>
          <a:p>
            <a:pPr algn="ctr"/>
            <a:r>
              <a:rPr lang="en-GB" sz="2800" dirty="0">
                <a:solidFill>
                  <a:schemeClr val="accent3">
                    <a:lumMod val="50000"/>
                  </a:schemeClr>
                </a:solidFill>
              </a:rPr>
              <a:t>Ashley </a:t>
            </a:r>
            <a:r>
              <a:rPr lang="en-GB" sz="2800" dirty="0" err="1">
                <a:solidFill>
                  <a:schemeClr val="accent3">
                    <a:lumMod val="50000"/>
                  </a:schemeClr>
                </a:solidFill>
              </a:rPr>
              <a:t>Stower</a:t>
            </a:r>
            <a:r>
              <a:rPr lang="en-GB" sz="2800" dirty="0">
                <a:solidFill>
                  <a:schemeClr val="accent3">
                    <a:lumMod val="50000"/>
                  </a:schemeClr>
                </a:solidFill>
              </a:rPr>
              <a:t>, Network Rail</a:t>
            </a:r>
          </a:p>
          <a:p>
            <a:pPr algn="ctr"/>
            <a:r>
              <a:rPr lang="en-GB" sz="2800" dirty="0">
                <a:solidFill>
                  <a:schemeClr val="accent3">
                    <a:lumMod val="50000"/>
                  </a:schemeClr>
                </a:solidFill>
              </a:rPr>
              <a:t>William Cuthbert, RBS</a:t>
            </a:r>
          </a:p>
          <a:p>
            <a:pPr algn="ctr"/>
            <a:r>
              <a:rPr lang="en-GB" sz="2800" dirty="0">
                <a:solidFill>
                  <a:schemeClr val="accent3">
                    <a:lumMod val="50000"/>
                  </a:schemeClr>
                </a:solidFill>
              </a:rPr>
              <a:t>Clive Faine, </a:t>
            </a:r>
            <a:r>
              <a:rPr lang="en-GB" sz="2800" dirty="0" err="1">
                <a:solidFill>
                  <a:schemeClr val="accent3">
                    <a:lumMod val="50000"/>
                  </a:schemeClr>
                </a:solidFill>
              </a:rPr>
              <a:t>Abbeygate</a:t>
            </a:r>
            <a:r>
              <a:rPr lang="en-GB" sz="2800" dirty="0">
                <a:solidFill>
                  <a:schemeClr val="accent3">
                    <a:lumMod val="50000"/>
                  </a:schemeClr>
                </a:solidFill>
              </a:rPr>
              <a:t> Developments Ltd</a:t>
            </a:r>
          </a:p>
          <a:p>
            <a:pPr algn="ctr"/>
            <a:r>
              <a:rPr lang="en-GB" sz="2800" dirty="0">
                <a:solidFill>
                  <a:schemeClr val="accent3">
                    <a:lumMod val="50000"/>
                  </a:schemeClr>
                </a:solidFill>
              </a:rPr>
              <a:t>Geoff Snelson, MK Council</a:t>
            </a:r>
            <a:endParaRPr lang="en-GB" sz="2800" b="1" dirty="0">
              <a:solidFill>
                <a:schemeClr val="accent3">
                  <a:lumMod val="50000"/>
                </a:schemeClr>
              </a:solidFill>
              <a:latin typeface="Corbel" panose="020B0503020204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21518795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537210" y="2545927"/>
            <a:ext cx="7980487" cy="2923877"/>
          </a:xfrm>
          <a:prstGeom prst="rect">
            <a:avLst/>
          </a:prstGeom>
          <a:noFill/>
        </p:spPr>
        <p:txBody>
          <a:bodyPr wrap="square" rtlCol="0">
            <a:spAutoFit/>
          </a:bodyPr>
          <a:lstStyle/>
          <a:p>
            <a:pPr algn="ctr">
              <a:spcAft>
                <a:spcPts val="4800"/>
              </a:spcAft>
            </a:pPr>
            <a:r>
              <a:rPr lang="en-GB" sz="3600" b="1" dirty="0">
                <a:solidFill>
                  <a:schemeClr val="accent3">
                    <a:lumMod val="50000"/>
                  </a:schemeClr>
                </a:solidFill>
                <a:latin typeface="Corbel" panose="020B0503020204020204" pitchFamily="34" charset="0"/>
              </a:rPr>
              <a:t>Role of Local Enterprise Partnership - Conclusion and Next Steps</a:t>
            </a:r>
          </a:p>
          <a:p>
            <a:pPr marL="0" lvl="0" indent="0" algn="ctr">
              <a:spcAft>
                <a:spcPts val="600"/>
              </a:spcAft>
              <a:buNone/>
            </a:pPr>
            <a:r>
              <a:rPr lang="en-GB" sz="3600" b="1" dirty="0">
                <a:solidFill>
                  <a:schemeClr val="accent3">
                    <a:lumMod val="50000"/>
                  </a:schemeClr>
                </a:solidFill>
                <a:latin typeface="Corbel" panose="020B0503020204020204" pitchFamily="34" charset="0"/>
              </a:rPr>
              <a:t>Stephen Catchpole, Chief Executive, SEMLEP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312449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Importance of Commercial Management in Infrastructure</a:t>
            </a:r>
          </a:p>
        </p:txBody>
      </p:sp>
      <p:sp>
        <p:nvSpPr>
          <p:cNvPr id="3" name="Subtitle 2"/>
          <p:cNvSpPr>
            <a:spLocks noGrp="1"/>
          </p:cNvSpPr>
          <p:nvPr>
            <p:ph type="subTitle" idx="1"/>
          </p:nvPr>
        </p:nvSpPr>
        <p:spPr/>
        <p:txBody>
          <a:bodyPr>
            <a:normAutofit/>
          </a:bodyPr>
          <a:lstStyle/>
          <a:p>
            <a:r>
              <a:rPr lang="en-GB" dirty="0"/>
              <a:t>Phil Hardy Bishop</a:t>
            </a:r>
          </a:p>
          <a:p>
            <a:r>
              <a:rPr lang="en-GB" dirty="0"/>
              <a:t>RICS Director of UK Infrastructure</a:t>
            </a:r>
          </a:p>
        </p:txBody>
      </p:sp>
    </p:spTree>
    <p:extLst>
      <p:ext uri="{BB962C8B-B14F-4D97-AF65-F5344CB8AC3E}">
        <p14:creationId xmlns:p14="http://schemas.microsoft.com/office/powerpoint/2010/main" val="2049592141"/>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6" descr="Large confetti"/>
          <p:cNvSpPr>
            <a:spLocks noGrp="1" noChangeArrowheads="1"/>
          </p:cNvSpPr>
          <p:nvPr>
            <p:ph type="ctrTitle"/>
          </p:nvPr>
        </p:nvSpPr>
        <p:spPr>
          <a:xfrm>
            <a:off x="589084" y="1809845"/>
            <a:ext cx="5909897" cy="953871"/>
          </a:xfrm>
          <a:ln/>
        </p:spPr>
        <p:txBody>
          <a:bodyPr/>
          <a:lstStyle/>
          <a:p>
            <a:pPr eaLnBrk="1" hangingPunct="1">
              <a:defRPr/>
            </a:pPr>
            <a:r>
              <a:rPr dirty="0"/>
              <a:t>Funding and delivering infrastructure to support growth</a:t>
            </a:r>
          </a:p>
        </p:txBody>
      </p:sp>
      <p:sp>
        <p:nvSpPr>
          <p:cNvPr id="6147" name="Subtitle 7"/>
          <p:cNvSpPr>
            <a:spLocks noGrp="1"/>
          </p:cNvSpPr>
          <p:nvPr>
            <p:ph type="subTitle" sz="quarter" idx="1"/>
          </p:nvPr>
        </p:nvSpPr>
        <p:spPr>
          <a:xfrm>
            <a:off x="583223" y="3311769"/>
            <a:ext cx="5915759" cy="1237070"/>
          </a:xfrm>
        </p:spPr>
        <p:txBody>
          <a:bodyPr/>
          <a:lstStyle/>
          <a:p>
            <a:pPr eaLnBrk="1" hangingPunct="1"/>
            <a:r>
              <a:rPr lang="en-GB" altLang="en-US" dirty="0"/>
              <a:t>Emma Fraser</a:t>
            </a:r>
          </a:p>
          <a:p>
            <a:pPr eaLnBrk="1" hangingPunct="1"/>
            <a:r>
              <a:rPr lang="en-GB" altLang="en-US" dirty="0"/>
              <a:t>Head of Transport Spending, HM Treasury</a:t>
            </a:r>
          </a:p>
          <a:p>
            <a:pPr eaLnBrk="1" hangingPunct="1"/>
            <a:r>
              <a:rPr lang="en-GB" altLang="en-US" sz="1662" dirty="0">
                <a:solidFill>
                  <a:schemeClr val="tx1"/>
                </a:solidFill>
              </a:rPr>
              <a:t>27/10/16</a:t>
            </a:r>
          </a:p>
        </p:txBody>
      </p:sp>
    </p:spTree>
    <p:extLst>
      <p:ext uri="{BB962C8B-B14F-4D97-AF65-F5344CB8AC3E}">
        <p14:creationId xmlns:p14="http://schemas.microsoft.com/office/powerpoint/2010/main" val="322814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p:txBody>
          <a:bodyPr/>
          <a:lstStyle/>
          <a:p>
            <a:r>
              <a:rPr lang="en-US" altLang="en-US" dirty="0"/>
              <a:t>HM Treasury</a:t>
            </a:r>
          </a:p>
        </p:txBody>
      </p:sp>
      <p:sp>
        <p:nvSpPr>
          <p:cNvPr id="8195" name="Content Placeholder 2"/>
          <p:cNvSpPr>
            <a:spLocks noGrp="1"/>
          </p:cNvSpPr>
          <p:nvPr>
            <p:ph idx="1"/>
          </p:nvPr>
        </p:nvSpPr>
        <p:spPr>
          <a:xfrm>
            <a:off x="511411" y="1634339"/>
            <a:ext cx="3905662" cy="2991102"/>
          </a:xfrm>
        </p:spPr>
        <p:txBody>
          <a:bodyPr/>
          <a:lstStyle/>
          <a:p>
            <a:r>
              <a:rPr lang="en-US" altLang="en-US" dirty="0"/>
              <a:t>HM Treasury is responsible for two key areas:</a:t>
            </a:r>
          </a:p>
          <a:p>
            <a:pPr>
              <a:buFontTx/>
              <a:buChar char="-"/>
            </a:pPr>
            <a:r>
              <a:rPr lang="en-US" altLang="en-US" dirty="0"/>
              <a:t>Ensuring government spending is affordable and value-for-money</a:t>
            </a:r>
          </a:p>
          <a:p>
            <a:pPr>
              <a:buFontTx/>
              <a:buChar char="-"/>
            </a:pPr>
            <a:r>
              <a:rPr lang="en-US" altLang="en-US" dirty="0"/>
              <a:t>Promoting sustainable economic growth across the UK</a:t>
            </a:r>
          </a:p>
          <a:p>
            <a:pPr marL="0" indent="0"/>
            <a:endParaRPr lang="en-US" altLang="en-US" dirty="0"/>
          </a:p>
          <a:p>
            <a:pPr marL="0" indent="0"/>
            <a:r>
              <a:rPr lang="en-US" altLang="en-US" dirty="0"/>
              <a:t>Enterprise and Growth Unit straddles both the economics and finance functions of the Treasury. </a:t>
            </a: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14</a:t>
            </a:fld>
            <a:endParaRPr lang="en-US" altLang="en-US" sz="1292">
              <a:solidFill>
                <a:srgbClr val="C41200"/>
              </a:solidFill>
            </a:endParaRPr>
          </a:p>
        </p:txBody>
      </p:sp>
      <p:pic>
        <p:nvPicPr>
          <p:cNvPr id="1026" name="Picture 2" descr="https://1.bp.blogspot.com/-AkkGrq-mKrI/V9ParjqsJpI/AAAAAAAABDc/jCpKYv9t2NI9RFsOC0j6QA1ack96hbirQCLcB/s1600/Glad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08" y="1634339"/>
            <a:ext cx="3916492" cy="272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0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UK’s infrastructure</a:t>
            </a:r>
          </a:p>
        </p:txBody>
      </p:sp>
      <p:graphicFrame>
        <p:nvGraphicFramePr>
          <p:cNvPr id="4" name="Table 3"/>
          <p:cNvGraphicFramePr>
            <a:graphicFrameLocks noGrp="1"/>
          </p:cNvGraphicFramePr>
          <p:nvPr>
            <p:extLst/>
          </p:nvPr>
        </p:nvGraphicFramePr>
        <p:xfrm>
          <a:off x="118583" y="1281153"/>
          <a:ext cx="8906835" cy="4846264"/>
        </p:xfrm>
        <a:graphic>
          <a:graphicData uri="http://schemas.openxmlformats.org/drawingml/2006/table">
            <a:tbl>
              <a:tblPr firstRow="1" bandRow="1">
                <a:tableStyleId>{5C22544A-7EE6-4342-B048-85BDC9FD1C3A}</a:tableStyleId>
              </a:tblPr>
              <a:tblGrid>
                <a:gridCol w="1712562">
                  <a:extLst>
                    <a:ext uri="{9D8B030D-6E8A-4147-A177-3AD203B41FA5}">
                      <a16:colId xmlns="" xmlns:a16="http://schemas.microsoft.com/office/drawing/2014/main" val="20000"/>
                    </a:ext>
                  </a:extLst>
                </a:gridCol>
                <a:gridCol w="3671421">
                  <a:extLst>
                    <a:ext uri="{9D8B030D-6E8A-4147-A177-3AD203B41FA5}">
                      <a16:colId xmlns="" xmlns:a16="http://schemas.microsoft.com/office/drawing/2014/main" val="20001"/>
                    </a:ext>
                  </a:extLst>
                </a:gridCol>
                <a:gridCol w="3522852">
                  <a:extLst>
                    <a:ext uri="{9D8B030D-6E8A-4147-A177-3AD203B41FA5}">
                      <a16:colId xmlns="" xmlns:a16="http://schemas.microsoft.com/office/drawing/2014/main" val="20002"/>
                    </a:ext>
                  </a:extLst>
                </a:gridCol>
              </a:tblGrid>
              <a:tr h="368978">
                <a:tc>
                  <a:txBody>
                    <a:bodyPr/>
                    <a:lstStyle/>
                    <a:p>
                      <a:r>
                        <a:rPr lang="en-GB" sz="1700" dirty="0">
                          <a:latin typeface="Calibri" panose="020F0502020204030204" pitchFamily="34" charset="0"/>
                        </a:rPr>
                        <a:t>Sector</a:t>
                      </a:r>
                    </a:p>
                  </a:txBody>
                  <a:tcPr marL="84406" marR="84406" marT="42203" marB="42203"/>
                </a:tc>
                <a:tc>
                  <a:txBody>
                    <a:bodyPr/>
                    <a:lstStyle/>
                    <a:p>
                      <a:r>
                        <a:rPr lang="en-GB" sz="1700" dirty="0">
                          <a:latin typeface="Calibri" panose="020F0502020204030204" pitchFamily="34" charset="0"/>
                        </a:rPr>
                        <a:t>Includes:</a:t>
                      </a:r>
                    </a:p>
                  </a:txBody>
                  <a:tcPr marL="84406" marR="84406" marT="42203" marB="42203"/>
                </a:tc>
                <a:tc>
                  <a:txBody>
                    <a:bodyPr/>
                    <a:lstStyle/>
                    <a:p>
                      <a:r>
                        <a:rPr lang="en-GB" sz="1700" dirty="0">
                          <a:latin typeface="Calibri" panose="020F0502020204030204" pitchFamily="34" charset="0"/>
                        </a:rPr>
                        <a:t>Overview</a:t>
                      </a:r>
                    </a:p>
                  </a:txBody>
                  <a:tcPr marL="84406" marR="84406" marT="42203" marB="42203"/>
                </a:tc>
                <a:extLst>
                  <a:ext uri="{0D108BD9-81ED-4DB2-BD59-A6C34878D82A}">
                    <a16:rowId xmlns="" xmlns:a16="http://schemas.microsoft.com/office/drawing/2014/main" val="10000"/>
                  </a:ext>
                </a:extLst>
              </a:tr>
              <a:tr h="844062">
                <a:tc>
                  <a:txBody>
                    <a:bodyPr/>
                    <a:lstStyle/>
                    <a:p>
                      <a:pPr marL="0" lvl="1" algn="l">
                        <a:buFont typeface="Arial" panose="020B0604020202020204" pitchFamily="34" charset="0"/>
                        <a:buNone/>
                      </a:pPr>
                      <a:r>
                        <a:rPr lang="en-GB" sz="1700" b="1" dirty="0">
                          <a:latin typeface="Calibri" panose="020F0502020204030204" pitchFamily="34" charset="0"/>
                        </a:rPr>
                        <a:t>Transport</a:t>
                      </a:r>
                    </a:p>
                    <a:p>
                      <a:pPr marL="0"/>
                      <a:endParaRPr lang="en-GB" sz="1700" dirty="0">
                        <a:latin typeface="Calibri" panose="020F0502020204030204" pitchFamily="34" charset="0"/>
                      </a:endParaRPr>
                    </a:p>
                  </a:txBody>
                  <a:tcPr marL="84406" marR="84406" marT="42203" marB="42203"/>
                </a:tc>
                <a:tc>
                  <a:txBody>
                    <a:bodyPr/>
                    <a:lstStyle/>
                    <a:p>
                      <a:r>
                        <a:rPr lang="en-GB" sz="1700" dirty="0">
                          <a:latin typeface="Calibri" panose="020F0502020204030204" pitchFamily="34" charset="0"/>
                        </a:rPr>
                        <a:t>Rail, roads, ports, airports</a:t>
                      </a:r>
                    </a:p>
                  </a:txBody>
                  <a:tcPr marL="84406" marR="84406" marT="42203" marB="42203"/>
                </a:tc>
                <a:tc>
                  <a:txBody>
                    <a:bodyPr/>
                    <a:lstStyle/>
                    <a:p>
                      <a:r>
                        <a:rPr lang="en-GB" sz="1700" dirty="0">
                          <a:latin typeface="Calibri" panose="020F0502020204030204" pitchFamily="34" charset="0"/>
                        </a:rPr>
                        <a:t>Some areas fully private</a:t>
                      </a:r>
                      <a:r>
                        <a:rPr lang="en-GB" sz="1700" baseline="0" dirty="0">
                          <a:latin typeface="Calibri" panose="020F0502020204030204" pitchFamily="34" charset="0"/>
                        </a:rPr>
                        <a:t> </a:t>
                      </a:r>
                      <a:r>
                        <a:rPr lang="en-GB" sz="1700" dirty="0">
                          <a:latin typeface="Calibri" panose="020F0502020204030204" pitchFamily="34" charset="0"/>
                        </a:rPr>
                        <a:t>sector (e.g. airports;) others a mixture of public</a:t>
                      </a:r>
                      <a:r>
                        <a:rPr lang="en-GB" sz="1700" baseline="0" dirty="0">
                          <a:latin typeface="Calibri" panose="020F0502020204030204" pitchFamily="34" charset="0"/>
                        </a:rPr>
                        <a:t> and private (e.g. rail)</a:t>
                      </a: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1"/>
                  </a:ext>
                </a:extLst>
              </a:tr>
              <a:tr h="844062">
                <a:tc>
                  <a:txBody>
                    <a:bodyPr/>
                    <a:lstStyle/>
                    <a:p>
                      <a:pPr marL="0" lvl="1">
                        <a:buFont typeface="Arial" panose="020B0604020202020204" pitchFamily="34" charset="0"/>
                        <a:buNone/>
                      </a:pPr>
                      <a:r>
                        <a:rPr lang="en-GB" sz="1700" b="1" dirty="0">
                          <a:latin typeface="Calibri" panose="020F0502020204030204" pitchFamily="34" charset="0"/>
                        </a:rPr>
                        <a:t>Energy</a:t>
                      </a:r>
                      <a:endParaRPr lang="en-GB" sz="1700" dirty="0">
                        <a:latin typeface="Calibri" panose="020F050202020403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700" dirty="0">
                          <a:latin typeface="Calibri" panose="020F0502020204030204" pitchFamily="34" charset="0"/>
                        </a:rPr>
                        <a:t>Energy generation (fossil fuels, renewable energy and nuclear);</a:t>
                      </a:r>
                      <a:r>
                        <a:rPr lang="en-GB" sz="1700" baseline="0" dirty="0">
                          <a:latin typeface="Calibri" panose="020F0502020204030204" pitchFamily="34" charset="0"/>
                        </a:rPr>
                        <a:t> transmission; distribution</a:t>
                      </a:r>
                      <a:endParaRPr lang="en-GB" sz="1700" b="1" dirty="0">
                        <a:latin typeface="Calibri" panose="020F0502020204030204" pitchFamily="34" charset="0"/>
                      </a:endParaRPr>
                    </a:p>
                  </a:txBody>
                  <a:tcPr marL="84406" marR="84406" marT="42203" marB="42203"/>
                </a:tc>
                <a:tc>
                  <a:txBody>
                    <a:bodyPr/>
                    <a:lstStyle/>
                    <a:p>
                      <a:r>
                        <a:rPr lang="en-GB" sz="1700" dirty="0">
                          <a:latin typeface="Calibri" panose="020F0502020204030204" pitchFamily="34" charset="0"/>
                        </a:rPr>
                        <a:t>Mostly </a:t>
                      </a:r>
                      <a:r>
                        <a:rPr lang="en-GB" sz="1700" baseline="0" dirty="0">
                          <a:latin typeface="Calibri" panose="020F0502020204030204" pitchFamily="34" charset="0"/>
                        </a:rPr>
                        <a:t>private sector (albeit supported by some government subsidies); regulated by Ofgem</a:t>
                      </a: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2"/>
                  </a:ext>
                </a:extLst>
              </a:tr>
              <a:tr h="590843">
                <a:tc>
                  <a:txBody>
                    <a:bodyPr/>
                    <a:lstStyle/>
                    <a:p>
                      <a:pPr marL="0" lvl="1">
                        <a:buFont typeface="Arial" panose="020B0604020202020204" pitchFamily="34" charset="0"/>
                        <a:buNone/>
                      </a:pPr>
                      <a:r>
                        <a:rPr lang="en-GB" sz="1700" b="1" dirty="0">
                          <a:latin typeface="Calibri" panose="020F0502020204030204" pitchFamily="34" charset="0"/>
                        </a:rPr>
                        <a:t>Water</a:t>
                      </a:r>
                    </a:p>
                  </a:txBody>
                  <a:tcPr marL="84406" marR="84406" marT="42203" marB="42203"/>
                </a:tc>
                <a:tc>
                  <a:txBody>
                    <a:bodyPr/>
                    <a:lstStyle/>
                    <a:p>
                      <a:r>
                        <a:rPr lang="en-GB" sz="1700" dirty="0">
                          <a:latin typeface="Calibri" panose="020F0502020204030204" pitchFamily="34" charset="0"/>
                        </a:rPr>
                        <a:t>Water treatment,</a:t>
                      </a:r>
                      <a:r>
                        <a:rPr lang="en-GB" sz="1700" baseline="0" dirty="0">
                          <a:latin typeface="Calibri" panose="020F0502020204030204" pitchFamily="34" charset="0"/>
                        </a:rPr>
                        <a:t> water distribution</a:t>
                      </a:r>
                      <a:endParaRPr lang="en-GB" sz="1700" dirty="0">
                        <a:latin typeface="Calibri" panose="020F0502020204030204" pitchFamily="34" charset="0"/>
                      </a:endParaRPr>
                    </a:p>
                  </a:txBody>
                  <a:tcPr marL="84406" marR="84406" marT="42203" marB="42203"/>
                </a:tc>
                <a:tc>
                  <a:txBody>
                    <a:bodyPr/>
                    <a:lstStyle/>
                    <a:p>
                      <a:r>
                        <a:rPr lang="en-GB" sz="1700" dirty="0">
                          <a:latin typeface="Calibri" panose="020F0502020204030204" pitchFamily="34" charset="0"/>
                        </a:rPr>
                        <a:t>Fully private</a:t>
                      </a:r>
                      <a:r>
                        <a:rPr lang="en-GB" sz="1700" baseline="0" dirty="0">
                          <a:latin typeface="Calibri" panose="020F0502020204030204" pitchFamily="34" charset="0"/>
                        </a:rPr>
                        <a:t> sector; regulated by Ofwat</a:t>
                      </a: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3"/>
                  </a:ext>
                </a:extLst>
              </a:tr>
              <a:tr h="844062">
                <a:tc>
                  <a:txBody>
                    <a:bodyPr/>
                    <a:lstStyle/>
                    <a:p>
                      <a:pPr marL="0" lvl="1">
                        <a:buFont typeface="Arial" panose="020B0604020202020204" pitchFamily="34" charset="0"/>
                        <a:buNone/>
                      </a:pPr>
                      <a:r>
                        <a:rPr lang="en-GB" sz="1700" b="1" dirty="0">
                          <a:latin typeface="Calibri" panose="020F0502020204030204" pitchFamily="34" charset="0"/>
                        </a:rPr>
                        <a:t>Waste</a:t>
                      </a:r>
                    </a:p>
                  </a:txBody>
                  <a:tcPr marL="84406" marR="84406" marT="42203" marB="422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dirty="0">
                          <a:latin typeface="Calibri" panose="020F0502020204030204" pitchFamily="34" charset="0"/>
                        </a:rPr>
                        <a:t>Landfill sites, recycling</a:t>
                      </a:r>
                      <a:r>
                        <a:rPr lang="en-GB" sz="1700" baseline="0" dirty="0">
                          <a:latin typeface="Calibri" panose="020F0502020204030204" pitchFamily="34" charset="0"/>
                        </a:rPr>
                        <a:t> plants</a:t>
                      </a:r>
                      <a:endParaRPr lang="en-GB" sz="1700" dirty="0">
                        <a:latin typeface="Calibri" panose="020F0502020204030204" pitchFamily="34" charset="0"/>
                      </a:endParaRPr>
                    </a:p>
                    <a:p>
                      <a:endParaRPr lang="en-GB" sz="1700" dirty="0">
                        <a:latin typeface="Calibri" panose="020F0502020204030204" pitchFamily="34" charset="0"/>
                      </a:endParaRPr>
                    </a:p>
                  </a:txBody>
                  <a:tcPr marL="84406" marR="84406" marT="42203" marB="42203"/>
                </a:tc>
                <a:tc>
                  <a:txBody>
                    <a:bodyPr/>
                    <a:lstStyle/>
                    <a:p>
                      <a:r>
                        <a:rPr lang="en-GB" sz="1700" dirty="0">
                          <a:latin typeface="Calibri" panose="020F0502020204030204" pitchFamily="34" charset="0"/>
                        </a:rPr>
                        <a:t>Publicly-financed (central</a:t>
                      </a:r>
                      <a:r>
                        <a:rPr lang="en-GB" sz="1700" baseline="0" dirty="0">
                          <a:latin typeface="Calibri" panose="020F0502020204030204" pitchFamily="34" charset="0"/>
                        </a:rPr>
                        <a:t> government supports local authorities </a:t>
                      </a:r>
                      <a:r>
                        <a:rPr lang="en-GB" sz="1700" dirty="0">
                          <a:latin typeface="Calibri" panose="020F0502020204030204" pitchFamily="34" charset="0"/>
                        </a:rPr>
                        <a:t>through private finance schemes)</a:t>
                      </a:r>
                    </a:p>
                  </a:txBody>
                  <a:tcPr marL="84406" marR="84406" marT="42203" marB="42203"/>
                </a:tc>
                <a:extLst>
                  <a:ext uri="{0D108BD9-81ED-4DB2-BD59-A6C34878D82A}">
                    <a16:rowId xmlns="" xmlns:a16="http://schemas.microsoft.com/office/drawing/2014/main" val="10004"/>
                  </a:ext>
                </a:extLst>
              </a:tr>
              <a:tr h="844062">
                <a:tc>
                  <a:txBody>
                    <a:bodyPr/>
                    <a:lstStyle/>
                    <a:p>
                      <a:pPr marL="0" lvl="1">
                        <a:buFont typeface="Arial" panose="020B0604020202020204" pitchFamily="34" charset="0"/>
                        <a:buNone/>
                      </a:pPr>
                      <a:r>
                        <a:rPr lang="en-GB" sz="1700" b="1" dirty="0">
                          <a:latin typeface="Calibri" panose="020F0502020204030204" pitchFamily="34" charset="0"/>
                        </a:rPr>
                        <a:t>Telecoms</a:t>
                      </a:r>
                    </a:p>
                  </a:txBody>
                  <a:tcPr marL="84406" marR="84406" marT="42203" marB="42203"/>
                </a:tc>
                <a:tc>
                  <a:txBody>
                    <a:bodyPr/>
                    <a:lstStyle/>
                    <a:p>
                      <a:r>
                        <a:rPr lang="en-GB" sz="1700" dirty="0">
                          <a:latin typeface="Calibri" panose="020F0502020204030204" pitchFamily="34" charset="0"/>
                        </a:rPr>
                        <a:t>Mobile networks, fibre-optics etc.</a:t>
                      </a:r>
                    </a:p>
                  </a:txBody>
                  <a:tcPr marL="84406" marR="84406" marT="42203" marB="42203"/>
                </a:tc>
                <a:tc>
                  <a:txBody>
                    <a:bodyPr/>
                    <a:lstStyle/>
                    <a:p>
                      <a:r>
                        <a:rPr lang="en-GB" sz="1700" dirty="0">
                          <a:latin typeface="Calibri" panose="020F0502020204030204" pitchFamily="34" charset="0"/>
                        </a:rPr>
                        <a:t>Almost wholly private sector (some public</a:t>
                      </a:r>
                      <a:r>
                        <a:rPr lang="en-GB" sz="1700" baseline="0" dirty="0">
                          <a:latin typeface="Calibri" panose="020F0502020204030204" pitchFamily="34" charset="0"/>
                        </a:rPr>
                        <a:t> provision in remote areas); regulated by Ofcom</a:t>
                      </a: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5"/>
                  </a:ext>
                </a:extLst>
              </a:tr>
              <a:tr h="42813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700" b="1" dirty="0">
                          <a:latin typeface="Calibri" panose="020F0502020204030204" pitchFamily="34" charset="0"/>
                        </a:rPr>
                        <a:t>Flood defences</a:t>
                      </a:r>
                    </a:p>
                  </a:txBody>
                  <a:tcPr marL="84406" marR="84406" marT="42203" marB="42203"/>
                </a:tc>
                <a:tc>
                  <a:txBody>
                    <a:bodyPr/>
                    <a:lstStyle/>
                    <a:p>
                      <a:r>
                        <a:rPr lang="en-GB" sz="1700" dirty="0">
                          <a:latin typeface="Calibri" panose="020F0502020204030204" pitchFamily="34" charset="0"/>
                        </a:rPr>
                        <a:t>Flood</a:t>
                      </a:r>
                      <a:r>
                        <a:rPr lang="en-GB" sz="1700" baseline="0" dirty="0">
                          <a:latin typeface="Calibri" panose="020F0502020204030204" pitchFamily="34" charset="0"/>
                        </a:rPr>
                        <a:t> defences</a:t>
                      </a:r>
                      <a:endParaRPr lang="en-GB" sz="1700" dirty="0">
                        <a:latin typeface="Calibri" panose="020F0502020204030204" pitchFamily="34" charset="0"/>
                      </a:endParaRPr>
                    </a:p>
                  </a:txBody>
                  <a:tcPr marL="84406" marR="84406" marT="42203" marB="42203"/>
                </a:tc>
                <a:tc>
                  <a:txBody>
                    <a:bodyPr/>
                    <a:lstStyle/>
                    <a:p>
                      <a:r>
                        <a:rPr lang="en-GB" sz="1700" dirty="0">
                          <a:latin typeface="Calibri" panose="020F0502020204030204" pitchFamily="34" charset="0"/>
                        </a:rPr>
                        <a:t>Publicly</a:t>
                      </a:r>
                      <a:r>
                        <a:rPr lang="en-GB" sz="1700" baseline="0" dirty="0">
                          <a:latin typeface="Calibri" panose="020F0502020204030204" pitchFamily="34" charset="0"/>
                        </a:rPr>
                        <a:t> funded</a:t>
                      </a: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02675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p:txBody>
          <a:bodyPr/>
          <a:lstStyle/>
          <a:p>
            <a:r>
              <a:rPr lang="en-US" altLang="en-US" dirty="0"/>
              <a:t>The state of infrastructure in the UK</a:t>
            </a:r>
          </a:p>
        </p:txBody>
      </p:sp>
      <p:sp>
        <p:nvSpPr>
          <p:cNvPr id="8195" name="Content Placeholder 2"/>
          <p:cNvSpPr>
            <a:spLocks noGrp="1"/>
          </p:cNvSpPr>
          <p:nvPr>
            <p:ph idx="1"/>
          </p:nvPr>
        </p:nvSpPr>
        <p:spPr/>
        <p:txBody>
          <a:bodyPr/>
          <a:lstStyle/>
          <a:p>
            <a:pPr>
              <a:buFont typeface="Arial" panose="020B0604020202020204" pitchFamily="34" charset="0"/>
              <a:buChar char="•"/>
            </a:pPr>
            <a:r>
              <a:rPr lang="en-GB" altLang="en-US" dirty="0"/>
              <a:t>UK infrastructure has many strengths:</a:t>
            </a:r>
          </a:p>
          <a:p>
            <a:pPr lvl="1">
              <a:buFont typeface="Arial" panose="020B0604020202020204" pitchFamily="34" charset="0"/>
              <a:buChar char="•"/>
            </a:pPr>
            <a:r>
              <a:rPr lang="en-GB" altLang="en-US" b="1" dirty="0"/>
              <a:t>The UK has a mature and sophisticated infrastructure bas</a:t>
            </a:r>
            <a:r>
              <a:rPr lang="en-GB" altLang="en-US" dirty="0"/>
              <a:t>e: it has the best electricity and telephony infrastructure in the G7 according to the World Economic Forum’s Global Competitiveness Report.</a:t>
            </a:r>
          </a:p>
          <a:p>
            <a:pPr lvl="1">
              <a:buFont typeface="Arial" panose="020B0604020202020204" pitchFamily="34" charset="0"/>
              <a:buChar char="•"/>
            </a:pPr>
            <a:r>
              <a:rPr lang="en-GB" altLang="en-US" b="1" dirty="0"/>
              <a:t>It is an attractive place to invest</a:t>
            </a:r>
            <a:r>
              <a:rPr lang="en-GB" altLang="en-US" dirty="0"/>
              <a:t>: the </a:t>
            </a:r>
            <a:r>
              <a:rPr lang="en-GB" altLang="en-US" dirty="0" err="1"/>
              <a:t>Nabarro</a:t>
            </a:r>
            <a:r>
              <a:rPr lang="en-GB" altLang="en-US" dirty="0"/>
              <a:t> Infrastructure Index ranks the UK as the most attractive infrastructure investment environment in the world.</a:t>
            </a:r>
          </a:p>
          <a:p>
            <a:pPr>
              <a:buFont typeface="Arial" panose="020B0604020202020204" pitchFamily="34" charset="0"/>
              <a:buChar char="•"/>
            </a:pPr>
            <a:r>
              <a:rPr lang="en-GB" altLang="en-US" b="1" dirty="0"/>
              <a:t>However, there remains a broad agreement in academic literature that the UK has historically underinvested in infrastructure</a:t>
            </a:r>
            <a:r>
              <a:rPr lang="en-GB" altLang="en-US" dirty="0"/>
              <a:t>.</a:t>
            </a:r>
          </a:p>
          <a:p>
            <a:pPr lvl="1">
              <a:buFont typeface="Arial" panose="020B0604020202020204" pitchFamily="34" charset="0"/>
              <a:buChar char="•"/>
            </a:pPr>
            <a:r>
              <a:rPr lang="en-GB" altLang="en-US" dirty="0"/>
              <a:t>UK total investment (measured by GFCF) has been the lowest in the G7 over 2000-15, and was the second-lowest in 2015 just above Italy.</a:t>
            </a:r>
          </a:p>
          <a:p>
            <a:pPr lvl="1">
              <a:buFont typeface="Arial" panose="020B0604020202020204" pitchFamily="34" charset="0"/>
              <a:buChar char="•"/>
            </a:pPr>
            <a:r>
              <a:rPr lang="en-GB" altLang="en-US" dirty="0"/>
              <a:t>Performance is weak in terms of both corporate investment (3rd lowest in OECD in 2014) and public investment (7th lowest).</a:t>
            </a:r>
          </a:p>
          <a:p>
            <a:pPr>
              <a:buFont typeface="Arial" panose="020B0604020202020204" pitchFamily="34" charset="0"/>
              <a:buChar char="•"/>
            </a:pPr>
            <a:endParaRPr lang="en-GB" altLang="en-US" dirty="0"/>
          </a:p>
          <a:p>
            <a:pPr>
              <a:buFont typeface="Arial" panose="020B0604020202020204" pitchFamily="34" charset="0"/>
              <a:buChar char="•"/>
            </a:pPr>
            <a:endParaRPr lang="en-GB" altLang="en-US" dirty="0"/>
          </a:p>
          <a:p>
            <a:pPr lvl="1">
              <a:buFont typeface="Arial" panose="020B0604020202020204" pitchFamily="34" charset="0"/>
              <a:buChar char="•"/>
            </a:pPr>
            <a:endParaRPr lang="en-GB" altLang="en-US" dirty="0"/>
          </a:p>
          <a:p>
            <a:endParaRPr lang="en-US" altLang="en-US" dirty="0"/>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16</a:t>
            </a:fld>
            <a:endParaRPr lang="en-US" altLang="en-US" sz="1292">
              <a:solidFill>
                <a:srgbClr val="C41200"/>
              </a:solidFill>
            </a:endParaRPr>
          </a:p>
        </p:txBody>
      </p:sp>
    </p:spTree>
    <p:extLst>
      <p:ext uri="{BB962C8B-B14F-4D97-AF65-F5344CB8AC3E}">
        <p14:creationId xmlns:p14="http://schemas.microsoft.com/office/powerpoint/2010/main" val="180895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descr="Large confetti"/>
          <p:cNvSpPr>
            <a:spLocks noGrp="1"/>
          </p:cNvSpPr>
          <p:nvPr>
            <p:ph type="title"/>
          </p:nvPr>
        </p:nvSpPr>
        <p:spPr>
          <a:xfrm>
            <a:off x="533400" y="253866"/>
            <a:ext cx="8359080" cy="703385"/>
          </a:xfrm>
        </p:spPr>
        <p:txBody>
          <a:bodyPr/>
          <a:lstStyle/>
          <a:p>
            <a:r>
              <a:rPr lang="en-US" altLang="en-US" sz="2123" u="sng" dirty="0"/>
              <a:t>Public</a:t>
            </a:r>
            <a:r>
              <a:rPr lang="en-US" altLang="en-US" sz="2123" dirty="0"/>
              <a:t> infrastructure spending is dominated by transport, but energy receives the most finance overall </a:t>
            </a:r>
          </a:p>
        </p:txBody>
      </p:sp>
      <p:graphicFrame>
        <p:nvGraphicFramePr>
          <p:cNvPr id="7" name="Chart 6"/>
          <p:cNvGraphicFramePr>
            <a:graphicFrameLocks/>
          </p:cNvGraphicFramePr>
          <p:nvPr>
            <p:extLst/>
          </p:nvPr>
        </p:nvGraphicFramePr>
        <p:xfrm>
          <a:off x="259523" y="2365497"/>
          <a:ext cx="4246009" cy="352285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59523" y="1352411"/>
            <a:ext cx="8632958" cy="926151"/>
          </a:xfrm>
          <a:prstGeom prst="rect">
            <a:avLst/>
          </a:prstGeom>
          <a:noFill/>
        </p:spPr>
        <p:txBody>
          <a:bodyPr wrap="square" rtlCol="0">
            <a:spAutoFit/>
          </a:bodyPr>
          <a:lstStyle/>
          <a:p>
            <a:pPr marL="422041" indent="-422041" defTabSz="844083" eaLnBrk="0" hangingPunct="0">
              <a:spcAft>
                <a:spcPts val="277"/>
              </a:spcAft>
              <a:buFont typeface="Arial" panose="020B0604020202020204" pitchFamily="34" charset="0"/>
              <a:buChar char="•"/>
            </a:pPr>
            <a:r>
              <a:rPr lang="en-GB" sz="1292" b="1" dirty="0">
                <a:solidFill>
                  <a:srgbClr val="000000"/>
                </a:solidFill>
                <a:latin typeface="Arial" panose="020B0604020202020204" pitchFamily="34" charset="0"/>
                <a:ea typeface="+mn-ea"/>
                <a:cs typeface="+mn-cs"/>
              </a:rPr>
              <a:t>86% of public economic infrastructure spending this parliament is on transport</a:t>
            </a:r>
            <a:r>
              <a:rPr lang="en-GB" sz="1292" dirty="0">
                <a:solidFill>
                  <a:srgbClr val="000000"/>
                </a:solidFill>
                <a:latin typeface="Arial" panose="020B0604020202020204" pitchFamily="34" charset="0"/>
                <a:ea typeface="+mn-ea"/>
                <a:cs typeface="+mn-cs"/>
              </a:rPr>
              <a:t>, over half of which is on rail.</a:t>
            </a:r>
          </a:p>
          <a:p>
            <a:pPr marL="422041" indent="-422041" defTabSz="844083" eaLnBrk="0" hangingPunct="0">
              <a:buFont typeface="Arial" panose="020B0604020202020204" pitchFamily="34" charset="0"/>
              <a:buChar char="•"/>
            </a:pPr>
            <a:r>
              <a:rPr lang="en-GB" sz="1292" dirty="0">
                <a:solidFill>
                  <a:srgbClr val="000000"/>
                </a:solidFill>
                <a:latin typeface="Arial" panose="020B0604020202020204" pitchFamily="34" charset="0"/>
                <a:ea typeface="+mn-ea"/>
                <a:cs typeface="+mn-cs"/>
              </a:rPr>
              <a:t>The level of private sector involvement varies hugely between sectors; </a:t>
            </a:r>
            <a:r>
              <a:rPr lang="en-GB" sz="1292" b="1" dirty="0">
                <a:solidFill>
                  <a:srgbClr val="000000"/>
                </a:solidFill>
                <a:latin typeface="Arial" panose="020B0604020202020204" pitchFamily="34" charset="0"/>
                <a:ea typeface="+mn-ea"/>
                <a:cs typeface="+mn-cs"/>
              </a:rPr>
              <a:t>once including private finance, energy is the largest sector in terms of planned infrastructure spending.</a:t>
            </a:r>
          </a:p>
        </p:txBody>
      </p:sp>
      <p:graphicFrame>
        <p:nvGraphicFramePr>
          <p:cNvPr id="9" name="Chart 8"/>
          <p:cNvGraphicFramePr>
            <a:graphicFrameLocks/>
          </p:cNvGraphicFramePr>
          <p:nvPr>
            <p:extLst/>
          </p:nvPr>
        </p:nvGraphicFramePr>
        <p:xfrm>
          <a:off x="4372593" y="2365497"/>
          <a:ext cx="4519887" cy="3522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9638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p:txBody>
          <a:bodyPr/>
          <a:lstStyle/>
          <a:p>
            <a:r>
              <a:rPr lang="en-US" altLang="en-US" dirty="0"/>
              <a:t>Changes in infrastructure planning since 2010 include:</a:t>
            </a:r>
          </a:p>
        </p:txBody>
      </p:sp>
      <p:sp>
        <p:nvSpPr>
          <p:cNvPr id="8195" name="Content Placeholder 2"/>
          <p:cNvSpPr>
            <a:spLocks noGrp="1"/>
          </p:cNvSpPr>
          <p:nvPr>
            <p:ph idx="1"/>
          </p:nvPr>
        </p:nvSpPr>
        <p:spPr/>
        <p:txBody>
          <a:bodyPr/>
          <a:lstStyle/>
          <a:p>
            <a:r>
              <a:rPr lang="en-GB" sz="1477" b="1" dirty="0"/>
              <a:t>Publishing the first ever National Infrastructure Plan </a:t>
            </a:r>
            <a:r>
              <a:rPr lang="en-GB" sz="1477" dirty="0"/>
              <a:t>(now the </a:t>
            </a:r>
            <a:r>
              <a:rPr lang="en-GB" sz="1477" b="1" dirty="0"/>
              <a:t>National Infrastructure Delivery Plan</a:t>
            </a:r>
            <a:r>
              <a:rPr lang="en-GB" sz="1477" dirty="0"/>
              <a:t>) bringing together for the first time the Government’s vision and approach for the key economic infrastructure sectors</a:t>
            </a:r>
          </a:p>
          <a:p>
            <a:r>
              <a:rPr lang="en-GB" sz="1477" b="1" dirty="0"/>
              <a:t>Creation of the Infrastructure and Projects Authority </a:t>
            </a:r>
            <a:r>
              <a:rPr lang="en-GB" sz="1477" dirty="0"/>
              <a:t>to provide expertise in the financing, delivery and assurance of major infrastructure projects; to support more effective management and delivery of across government.</a:t>
            </a:r>
          </a:p>
          <a:p>
            <a:r>
              <a:rPr lang="en-GB" sz="1477" dirty="0"/>
              <a:t>Working with a group of leading clients from across the infrastructure sectors to deliver the</a:t>
            </a:r>
            <a:r>
              <a:rPr lang="en-GB" sz="1477" b="1" dirty="0"/>
              <a:t> Infrastructure Cost Review programme, </a:t>
            </a:r>
            <a:r>
              <a:rPr lang="en-GB" sz="1477" dirty="0"/>
              <a:t>which has reported savings of over £3bn to date</a:t>
            </a:r>
          </a:p>
          <a:p>
            <a:r>
              <a:rPr lang="en-GB" sz="1477" dirty="0"/>
              <a:t>Publishing a </a:t>
            </a:r>
            <a:r>
              <a:rPr lang="en-GB" sz="1477" b="1" dirty="0"/>
              <a:t>National Infrastructure Plan for Skills</a:t>
            </a:r>
            <a:r>
              <a:rPr lang="en-GB" sz="1477" dirty="0"/>
              <a:t>, which establishes a basis for government to work with industry to ensure the UK has the right skills base to deliver world-class infrastructure</a:t>
            </a:r>
          </a:p>
          <a:p>
            <a:r>
              <a:rPr lang="en-GB" sz="1477" dirty="0"/>
              <a:t>Establishing a new </a:t>
            </a:r>
            <a:r>
              <a:rPr lang="en-GB" sz="1477" b="1" dirty="0"/>
              <a:t>National Infrastructure Commission</a:t>
            </a:r>
            <a:r>
              <a:rPr lang="en-GB" sz="1477" dirty="0"/>
              <a:t>, which has already started advising the Government on strategic infrastructure needs and ways to meet them</a:t>
            </a:r>
          </a:p>
          <a:p>
            <a:pPr>
              <a:buFont typeface="Arial" panose="020B0604020202020204" pitchFamily="34" charset="0"/>
              <a:buChar char="•"/>
            </a:pPr>
            <a:endParaRPr lang="en-GB" altLang="en-US" sz="1477" dirty="0"/>
          </a:p>
          <a:p>
            <a:pPr lvl="1">
              <a:buFont typeface="Arial" panose="020B0604020202020204" pitchFamily="34" charset="0"/>
              <a:buChar char="•"/>
            </a:pPr>
            <a:endParaRPr lang="en-GB" altLang="en-US" sz="1477" dirty="0"/>
          </a:p>
          <a:p>
            <a:endParaRPr lang="en-US" altLang="en-US" sz="1477" dirty="0"/>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18</a:t>
            </a:fld>
            <a:endParaRPr lang="en-US" altLang="en-US" sz="1292">
              <a:solidFill>
                <a:srgbClr val="C41200"/>
              </a:solidFill>
            </a:endParaRPr>
          </a:p>
        </p:txBody>
      </p:sp>
    </p:spTree>
    <p:extLst>
      <p:ext uri="{BB962C8B-B14F-4D97-AF65-F5344CB8AC3E}">
        <p14:creationId xmlns:p14="http://schemas.microsoft.com/office/powerpoint/2010/main" val="176909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descr="Large confetti"/>
          <p:cNvSpPr>
            <a:spLocks noGrp="1"/>
          </p:cNvSpPr>
          <p:nvPr>
            <p:ph type="title"/>
          </p:nvPr>
        </p:nvSpPr>
        <p:spPr>
          <a:xfrm>
            <a:off x="517396" y="352082"/>
            <a:ext cx="8359080" cy="703385"/>
          </a:xfrm>
        </p:spPr>
        <p:txBody>
          <a:bodyPr/>
          <a:lstStyle/>
          <a:p>
            <a:r>
              <a:rPr lang="en-US" altLang="en-US" sz="2123" dirty="0"/>
              <a:t>UK economic infrastructure plans</a:t>
            </a:r>
          </a:p>
        </p:txBody>
      </p:sp>
      <p:graphicFrame>
        <p:nvGraphicFramePr>
          <p:cNvPr id="13" name="Chart 12"/>
          <p:cNvGraphicFramePr>
            <a:graphicFrameLocks/>
          </p:cNvGraphicFramePr>
          <p:nvPr>
            <p:extLst/>
          </p:nvPr>
        </p:nvGraphicFramePr>
        <p:xfrm>
          <a:off x="1647367" y="2498436"/>
          <a:ext cx="6381017" cy="341708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85051" y="1301995"/>
            <a:ext cx="8840367" cy="1196481"/>
          </a:xfrm>
          <a:prstGeom prst="rect">
            <a:avLst/>
          </a:prstGeom>
          <a:noFill/>
        </p:spPr>
        <p:txBody>
          <a:bodyPr wrap="square" rtlCol="0">
            <a:spAutoFit/>
          </a:bodyPr>
          <a:lstStyle/>
          <a:p>
            <a:pPr marL="422041" indent="-422041" defTabSz="844083" eaLnBrk="0" hangingPunct="0">
              <a:spcAft>
                <a:spcPts val="277"/>
              </a:spcAft>
              <a:buFont typeface="Arial" panose="020B0604020202020204" pitchFamily="34" charset="0"/>
              <a:buChar char="•"/>
            </a:pPr>
            <a:r>
              <a:rPr lang="en-GB" sz="1385" dirty="0">
                <a:solidFill>
                  <a:srgbClr val="000000"/>
                </a:solidFill>
                <a:latin typeface="Arial" panose="020B0604020202020204" pitchFamily="34" charset="0"/>
                <a:ea typeface="+mn-ea"/>
                <a:cs typeface="+mn-cs"/>
              </a:rPr>
              <a:t>Under the National Infrastructure Delivery Plan (NIDP), </a:t>
            </a:r>
            <a:r>
              <a:rPr lang="en-GB" sz="1385" b="1" dirty="0">
                <a:solidFill>
                  <a:srgbClr val="000000"/>
                </a:solidFill>
                <a:latin typeface="Arial" panose="020B0604020202020204" pitchFamily="34" charset="0"/>
                <a:ea typeface="+mn-ea"/>
                <a:cs typeface="+mn-cs"/>
              </a:rPr>
              <a:t>public economic infrastructure spending will rise to around 0.9% of GDP by the end of this parliament,</a:t>
            </a:r>
            <a:r>
              <a:rPr lang="en-GB" sz="1385" dirty="0">
                <a:solidFill>
                  <a:srgbClr val="000000"/>
                </a:solidFill>
                <a:latin typeface="Arial" panose="020B0604020202020204" pitchFamily="34" charset="0"/>
                <a:ea typeface="+mn-ea"/>
                <a:cs typeface="+mn-cs"/>
              </a:rPr>
              <a:t> while total infrastructure spending will rise to 2.9% of GDP next year.</a:t>
            </a:r>
          </a:p>
          <a:p>
            <a:pPr marL="422041" indent="-422041" defTabSz="844083" eaLnBrk="0" hangingPunct="0">
              <a:spcAft>
                <a:spcPts val="277"/>
              </a:spcAft>
              <a:buFont typeface="Arial" panose="020B0604020202020204" pitchFamily="34" charset="0"/>
              <a:buChar char="•"/>
            </a:pPr>
            <a:r>
              <a:rPr lang="en-GB" sz="1385" dirty="0">
                <a:solidFill>
                  <a:srgbClr val="000000"/>
                </a:solidFill>
                <a:latin typeface="Arial" panose="020B0604020202020204" pitchFamily="34" charset="0"/>
                <a:ea typeface="+mn-ea"/>
                <a:cs typeface="+mn-cs"/>
              </a:rPr>
              <a:t>As a caveat, the NIDP is not an entirely exhaustive list of UK infrastructure projects: the NIDP pipeline only includes projects &gt;£50m and does not identify all private sector infrastructure spending.</a:t>
            </a:r>
          </a:p>
        </p:txBody>
      </p:sp>
    </p:spTree>
    <p:extLst>
      <p:ext uri="{BB962C8B-B14F-4D97-AF65-F5344CB8AC3E}">
        <p14:creationId xmlns:p14="http://schemas.microsoft.com/office/powerpoint/2010/main" val="387473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593937" y="2383088"/>
            <a:ext cx="7956122" cy="2862322"/>
          </a:xfrm>
          <a:prstGeom prst="rect">
            <a:avLst/>
          </a:prstGeom>
          <a:noFill/>
        </p:spPr>
        <p:txBody>
          <a:bodyPr wrap="square" rtlCol="0">
            <a:spAutoFit/>
          </a:bodyPr>
          <a:lstStyle/>
          <a:p>
            <a:pPr marL="0" lvl="0" indent="0" algn="ctr">
              <a:buNone/>
            </a:pPr>
            <a:r>
              <a:rPr lang="en-GB" sz="3600" b="1" dirty="0">
                <a:solidFill>
                  <a:schemeClr val="accent3">
                    <a:lumMod val="50000"/>
                  </a:schemeClr>
                </a:solidFill>
                <a:latin typeface="Corbel" panose="020B0503020204020204" pitchFamily="34" charset="0"/>
              </a:rPr>
              <a:t>Clive Faine, Managing Director, </a:t>
            </a:r>
            <a:r>
              <a:rPr lang="en-GB" sz="3600" b="1" dirty="0" err="1">
                <a:solidFill>
                  <a:schemeClr val="accent3">
                    <a:lumMod val="50000"/>
                  </a:schemeClr>
                </a:solidFill>
                <a:latin typeface="Corbel" panose="020B0503020204020204" pitchFamily="34" charset="0"/>
              </a:rPr>
              <a:t>Abbeygate</a:t>
            </a:r>
            <a:r>
              <a:rPr lang="en-GB" sz="3600" b="1" dirty="0">
                <a:solidFill>
                  <a:schemeClr val="accent3">
                    <a:lumMod val="50000"/>
                  </a:schemeClr>
                </a:solidFill>
                <a:latin typeface="Corbel" panose="020B0503020204020204" pitchFamily="34" charset="0"/>
              </a:rPr>
              <a:t> Developments Ltd and Chair of SEMLEP’s Property Development and Infrastructure Group (PDIIDG)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3691584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Government is seeking to improve infrastructure delivery in key areas</a:t>
            </a:r>
          </a:p>
        </p:txBody>
      </p:sp>
      <p:sp>
        <p:nvSpPr>
          <p:cNvPr id="2" name="TextBox 1"/>
          <p:cNvSpPr txBox="1"/>
          <p:nvPr/>
        </p:nvSpPr>
        <p:spPr>
          <a:xfrm>
            <a:off x="3774373" y="6154750"/>
            <a:ext cx="5184576" cy="404726"/>
          </a:xfrm>
          <a:prstGeom prst="rect">
            <a:avLst/>
          </a:prstGeom>
          <a:noFill/>
        </p:spPr>
        <p:txBody>
          <a:bodyPr wrap="square" rtlCol="0">
            <a:spAutoFit/>
          </a:bodyPr>
          <a:lstStyle/>
          <a:p>
            <a:pPr algn="r" defTabSz="844083" eaLnBrk="0" hangingPunct="0"/>
            <a:r>
              <a:rPr lang="en-GB" sz="1015" dirty="0">
                <a:solidFill>
                  <a:srgbClr val="000000"/>
                </a:solidFill>
                <a:latin typeface="Arial" panose="020B0604020202020204" pitchFamily="34" charset="0"/>
                <a:ea typeface="+mn-ea"/>
                <a:cs typeface="+mn-cs"/>
              </a:rPr>
              <a:t>1  This covers more than just economic infrastructure,. Internationally-comparable data on just economic infrastructure is not widely available</a:t>
            </a:r>
          </a:p>
        </p:txBody>
      </p:sp>
      <p:graphicFrame>
        <p:nvGraphicFramePr>
          <p:cNvPr id="4" name="Table 3"/>
          <p:cNvGraphicFramePr>
            <a:graphicFrameLocks noGrp="1"/>
          </p:cNvGraphicFramePr>
          <p:nvPr>
            <p:extLst/>
          </p:nvPr>
        </p:nvGraphicFramePr>
        <p:xfrm>
          <a:off x="219876" y="1431852"/>
          <a:ext cx="8704248" cy="4764258"/>
        </p:xfrm>
        <a:graphic>
          <a:graphicData uri="http://schemas.openxmlformats.org/drawingml/2006/table">
            <a:tbl>
              <a:tblPr firstRow="1" bandRow="1">
                <a:tableStyleId>{5C22544A-7EE6-4342-B048-85BDC9FD1C3A}</a:tableStyleId>
              </a:tblPr>
              <a:tblGrid>
                <a:gridCol w="3820373">
                  <a:extLst>
                    <a:ext uri="{9D8B030D-6E8A-4147-A177-3AD203B41FA5}">
                      <a16:colId xmlns="" xmlns:a16="http://schemas.microsoft.com/office/drawing/2014/main" val="20000"/>
                    </a:ext>
                  </a:extLst>
                </a:gridCol>
                <a:gridCol w="4883875">
                  <a:extLst>
                    <a:ext uri="{9D8B030D-6E8A-4147-A177-3AD203B41FA5}">
                      <a16:colId xmlns="" xmlns:a16="http://schemas.microsoft.com/office/drawing/2014/main" val="20001"/>
                    </a:ext>
                  </a:extLst>
                </a:gridCol>
              </a:tblGrid>
              <a:tr h="365760">
                <a:tc>
                  <a:txBody>
                    <a:bodyPr/>
                    <a:lstStyle/>
                    <a:p>
                      <a:pPr algn="l"/>
                      <a:r>
                        <a:rPr lang="en-GB" sz="1800" dirty="0">
                          <a:latin typeface="Calibri" panose="020F0502020204030204" pitchFamily="34" charset="0"/>
                        </a:rPr>
                        <a:t>Issue</a:t>
                      </a:r>
                    </a:p>
                  </a:txBody>
                  <a:tcPr marL="84406" marR="84406" marT="42203" marB="42203"/>
                </a:tc>
                <a:tc>
                  <a:txBody>
                    <a:bodyPr/>
                    <a:lstStyle/>
                    <a:p>
                      <a:pPr algn="l"/>
                      <a:r>
                        <a:rPr lang="en-GB" sz="1800" dirty="0">
                          <a:latin typeface="Calibri" panose="020F0502020204030204" pitchFamily="34" charset="0"/>
                        </a:rPr>
                        <a:t>Policy solution</a:t>
                      </a:r>
                    </a:p>
                  </a:txBody>
                  <a:tcPr marL="84406" marR="84406" marT="42203" marB="42203"/>
                </a:tc>
                <a:extLst>
                  <a:ext uri="{0D108BD9-81ED-4DB2-BD59-A6C34878D82A}">
                    <a16:rowId xmlns="" xmlns:a16="http://schemas.microsoft.com/office/drawing/2014/main" val="10000"/>
                  </a:ext>
                </a:extLst>
              </a:tr>
              <a:tr h="1097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a:latin typeface="Calibri" panose="020F0502020204030204" pitchFamily="34" charset="0"/>
                        </a:rPr>
                        <a:t>Improve the quality and pace of decision</a:t>
                      </a:r>
                      <a:r>
                        <a:rPr lang="en-GB" sz="1700" b="1" baseline="0" dirty="0">
                          <a:latin typeface="Calibri" panose="020F0502020204030204" pitchFamily="34" charset="0"/>
                        </a:rPr>
                        <a:t>-making, </a:t>
                      </a:r>
                      <a:r>
                        <a:rPr lang="en-GB" sz="1700" dirty="0">
                          <a:latin typeface="Calibri" panose="020F0502020204030204" pitchFamily="34" charset="0"/>
                        </a:rPr>
                        <a:t>with more strategic and joined-up thinking across sectors.</a:t>
                      </a:r>
                      <a:endParaRPr lang="en-GB" sz="1700" b="1" dirty="0">
                        <a:latin typeface="Calibri" panose="020F050202020403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700" dirty="0">
                          <a:latin typeface="Calibri" panose="020F0502020204030204" pitchFamily="34" charset="0"/>
                        </a:rPr>
                        <a:t>The </a:t>
                      </a:r>
                      <a:r>
                        <a:rPr lang="en-GB" sz="1700" b="1" dirty="0">
                          <a:latin typeface="Calibri" panose="020F0502020204030204" pitchFamily="34" charset="0"/>
                        </a:rPr>
                        <a:t>establishment of the National Infrastructure Commission </a:t>
                      </a:r>
                      <a:r>
                        <a:rPr lang="en-GB" sz="1700" dirty="0">
                          <a:latin typeface="Calibri" panose="020F0502020204030204" pitchFamily="34" charset="0"/>
                        </a:rPr>
                        <a:t>will allow for a more strategic,</a:t>
                      </a:r>
                      <a:r>
                        <a:rPr lang="en-GB" sz="1700" baseline="0" dirty="0">
                          <a:latin typeface="Calibri" panose="020F0502020204030204" pitchFamily="34" charset="0"/>
                        </a:rPr>
                        <a:t> long-term approach to infrastructure.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1"/>
                  </a:ext>
                </a:extLst>
              </a:tr>
              <a:tr h="16037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a:latin typeface="Calibri" panose="020F0502020204030204" pitchFamily="34" charset="0"/>
                        </a:rPr>
                        <a:t>Drive down the costs of implementation: </a:t>
                      </a:r>
                      <a:r>
                        <a:rPr lang="en-GB" sz="1700" dirty="0">
                          <a:latin typeface="Calibri" panose="020F0502020204030204" pitchFamily="34" charset="0"/>
                        </a:rPr>
                        <a:t>the UK has high implementation </a:t>
                      </a:r>
                      <a:r>
                        <a:rPr lang="en-GB" sz="1700" baseline="0" dirty="0">
                          <a:latin typeface="Calibri" panose="020F0502020204030204" pitchFamily="34" charset="0"/>
                        </a:rPr>
                        <a:t>costs </a:t>
                      </a:r>
                      <a:r>
                        <a:rPr lang="en-GB" sz="1700" dirty="0">
                          <a:latin typeface="Calibri" panose="020F0502020204030204" pitchFamily="34" charset="0"/>
                        </a:rPr>
                        <a:t>in all areas of economic infrastructure, including rail, roads, onshore wind and tunnelling, ranging from a 10% to over 100% difference</a:t>
                      </a:r>
                      <a:r>
                        <a:rPr lang="en-GB" sz="1700" baseline="0" dirty="0">
                          <a:latin typeface="Calibri" panose="020F0502020204030204" pitchFamily="34" charset="0"/>
                        </a:rPr>
                        <a:t> with other countries</a:t>
                      </a:r>
                      <a:endParaRPr lang="en-GB" sz="1700" dirty="0">
                        <a:latin typeface="Calibri" panose="020F050202020403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700" dirty="0">
                          <a:latin typeface="Calibri" panose="020F0502020204030204" pitchFamily="34" charset="0"/>
                        </a:rPr>
                        <a:t>Merging IUK with the Major Projects Authority (MPA) to form the </a:t>
                      </a:r>
                      <a:r>
                        <a:rPr lang="en-GB" sz="1700" b="1" dirty="0">
                          <a:latin typeface="Calibri" panose="020F0502020204030204" pitchFamily="34" charset="0"/>
                        </a:rPr>
                        <a:t>Infrastructure and Projects Authority (IPA), </a:t>
                      </a:r>
                      <a:r>
                        <a:rPr lang="en-GB" sz="1700" dirty="0">
                          <a:latin typeface="Calibri" panose="020F0502020204030204" pitchFamily="34" charset="0"/>
                        </a:rPr>
                        <a:t>so that the Government can cost-effectively manage and deliver major economic projects under one roof for the first time.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700" dirty="0">
                        <a:latin typeface="Calibri" panose="020F0502020204030204" pitchFamily="34" charset="0"/>
                      </a:endParaRPr>
                    </a:p>
                  </a:txBody>
                  <a:tcPr marL="84406" marR="84406" marT="42203" marB="42203"/>
                </a:tc>
                <a:extLst>
                  <a:ext uri="{0D108BD9-81ED-4DB2-BD59-A6C34878D82A}">
                    <a16:rowId xmlns="" xmlns:a16="http://schemas.microsoft.com/office/drawing/2014/main" val="10002"/>
                  </a:ext>
                </a:extLst>
              </a:tr>
              <a:tr h="1350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a:latin typeface="Calibri" panose="020F0502020204030204" pitchFamily="34" charset="0"/>
                        </a:rPr>
                        <a:t>Improve levels of investment: </a:t>
                      </a:r>
                      <a:r>
                        <a:rPr lang="en-GB" sz="1700" b="0" dirty="0">
                          <a:latin typeface="Calibri" panose="020F0502020204030204" pitchFamily="34" charset="0"/>
                        </a:rPr>
                        <a:t>as noted, </a:t>
                      </a:r>
                      <a:r>
                        <a:rPr lang="en-GB" sz="1700" dirty="0">
                          <a:latin typeface="Calibri" panose="020F0502020204030204" pitchFamily="34" charset="0"/>
                        </a:rPr>
                        <a:t>the UK has had the lowest level of total investment</a:t>
                      </a:r>
                      <a:r>
                        <a:rPr lang="en-GB" sz="1700" baseline="30000" dirty="0">
                          <a:latin typeface="Calibri" panose="020F0502020204030204" pitchFamily="34" charset="0"/>
                        </a:rPr>
                        <a:t>1</a:t>
                      </a:r>
                      <a:r>
                        <a:rPr lang="en-GB" sz="1700" dirty="0">
                          <a:latin typeface="Calibri" panose="020F0502020204030204" pitchFamily="34" charset="0"/>
                        </a:rPr>
                        <a:t> in the G7 since 2000, with weak investment in both the public and private sector.</a:t>
                      </a: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700" b="1" kern="1200" dirty="0">
                          <a:solidFill>
                            <a:schemeClr val="dk1"/>
                          </a:solidFill>
                          <a:latin typeface="Calibri" panose="020F0502020204030204" pitchFamily="34" charset="0"/>
                          <a:ea typeface="+mn-ea"/>
                          <a:cs typeface="+mn-cs"/>
                        </a:rPr>
                        <a:t>The Government will invest more than £100bn in infrastructure by the end of the Parliament. </a:t>
                      </a:r>
                      <a:r>
                        <a:rPr lang="en-GB" sz="1700" b="0" kern="1200" dirty="0">
                          <a:solidFill>
                            <a:schemeClr val="dk1"/>
                          </a:solidFill>
                          <a:latin typeface="Calibri" panose="020F0502020204030204" pitchFamily="34" charset="0"/>
                          <a:ea typeface="+mn-ea"/>
                          <a:cs typeface="+mn-cs"/>
                        </a:rPr>
                        <a:t>I</a:t>
                      </a:r>
                      <a:r>
                        <a:rPr lang="en-GB" sz="1700" kern="1200" dirty="0">
                          <a:solidFill>
                            <a:schemeClr val="dk1"/>
                          </a:solidFill>
                          <a:latin typeface="Calibri" panose="020F0502020204030204" pitchFamily="34" charset="0"/>
                          <a:ea typeface="+mn-ea"/>
                          <a:cs typeface="+mn-cs"/>
                        </a:rPr>
                        <a:t>nvestment in transport infrastructure is increasing by 50% to £61bn over this period,</a:t>
                      </a:r>
                      <a:r>
                        <a:rPr lang="en-GB" sz="1700" kern="1200" baseline="0" dirty="0">
                          <a:solidFill>
                            <a:schemeClr val="dk1"/>
                          </a:solidFill>
                          <a:latin typeface="Calibri" panose="020F0502020204030204" pitchFamily="34" charset="0"/>
                          <a:ea typeface="+mn-ea"/>
                          <a:cs typeface="+mn-cs"/>
                        </a:rPr>
                        <a:t> with major increases in both rail and road spending.</a:t>
                      </a:r>
                      <a:endParaRPr lang="en-GB" sz="1700" kern="1200" dirty="0">
                        <a:solidFill>
                          <a:schemeClr val="dk1"/>
                        </a:solidFill>
                        <a:latin typeface="Calibri" panose="020F0502020204030204" pitchFamily="34" charset="0"/>
                        <a:ea typeface="+mn-ea"/>
                        <a:cs typeface="+mn-cs"/>
                      </a:endParaRPr>
                    </a:p>
                  </a:txBody>
                  <a:tcPr marL="84406" marR="84406" marT="42203" marB="42203"/>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808093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33400" y="356523"/>
            <a:ext cx="8077200" cy="703385"/>
          </a:xfrm>
        </p:spPr>
        <p:txBody>
          <a:bodyPr/>
          <a:lstStyle/>
          <a:p>
            <a:r>
              <a:rPr lang="en-US" altLang="en-US" dirty="0"/>
              <a:t>Principles for Infrastructure investment going forward?</a:t>
            </a:r>
          </a:p>
        </p:txBody>
      </p:sp>
      <p:sp>
        <p:nvSpPr>
          <p:cNvPr id="8195" name="Content Placeholder 2"/>
          <p:cNvSpPr>
            <a:spLocks noGrp="1"/>
          </p:cNvSpPr>
          <p:nvPr>
            <p:ph idx="1"/>
          </p:nvPr>
        </p:nvSpPr>
        <p:spPr>
          <a:xfrm>
            <a:off x="533400" y="1567870"/>
            <a:ext cx="8077200" cy="4520391"/>
          </a:xfrm>
        </p:spPr>
        <p:txBody>
          <a:bodyPr/>
          <a:lstStyle/>
          <a:p>
            <a:pPr algn="ctr"/>
            <a:r>
              <a:rPr lang="en-US" altLang="en-US" sz="2585" i="1" dirty="0"/>
              <a:t>‘ </a:t>
            </a:r>
            <a:r>
              <a:rPr lang="en-GB" altLang="en-US" sz="2585" i="1" dirty="0"/>
              <a:t>‘I’m also a great believer in what I’ll call for shorthand purposes the </a:t>
            </a:r>
            <a:r>
              <a:rPr lang="en-GB" altLang="en-US" sz="2585" i="1" dirty="0" err="1"/>
              <a:t>Eddington</a:t>
            </a:r>
            <a:r>
              <a:rPr lang="en-GB" altLang="en-US" sz="2585" i="1" dirty="0"/>
              <a:t> Principle, that often it is modest, rapidly deliverable investments that can have the most immediate impact, particularly on the road network, but also in some places on the rail network’ </a:t>
            </a:r>
          </a:p>
          <a:p>
            <a:pPr algn="ctr"/>
            <a:r>
              <a:rPr lang="en-US" altLang="en-US" sz="2585" i="1" dirty="0"/>
              <a:t>‘Making sure that it is long-term economic, not short term politics that drives Britain’s vital infrastructure investment’</a:t>
            </a:r>
            <a:endParaRPr lang="en-US" altLang="en-US" sz="1292" i="1" dirty="0"/>
          </a:p>
          <a:p>
            <a:pPr algn="ctr"/>
            <a:endParaRPr lang="en-US" altLang="en-US" sz="2585" i="1" dirty="0"/>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21</a:t>
            </a:fld>
            <a:endParaRPr lang="en-US" altLang="en-US" sz="1292">
              <a:solidFill>
                <a:srgbClr val="C41200"/>
              </a:solidFill>
            </a:endParaRPr>
          </a:p>
        </p:txBody>
      </p:sp>
    </p:spTree>
    <p:extLst>
      <p:ext uri="{BB962C8B-B14F-4D97-AF65-F5344CB8AC3E}">
        <p14:creationId xmlns:p14="http://schemas.microsoft.com/office/powerpoint/2010/main" val="305772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p:txBody>
          <a:bodyPr/>
          <a:lstStyle/>
          <a:p>
            <a:r>
              <a:rPr lang="en-US" altLang="en-US" dirty="0"/>
              <a:t>Principles for Infrastructure investment going forward</a:t>
            </a:r>
          </a:p>
        </p:txBody>
      </p:sp>
      <p:sp>
        <p:nvSpPr>
          <p:cNvPr id="8195" name="Content Placeholder 2"/>
          <p:cNvSpPr>
            <a:spLocks noGrp="1"/>
          </p:cNvSpPr>
          <p:nvPr>
            <p:ph idx="1"/>
          </p:nvPr>
        </p:nvSpPr>
        <p:spPr>
          <a:xfrm>
            <a:off x="526004" y="1368463"/>
            <a:ext cx="8077200" cy="4188046"/>
          </a:xfrm>
        </p:spPr>
        <p:txBody>
          <a:bodyPr/>
          <a:lstStyle/>
          <a:p>
            <a:r>
              <a:rPr lang="en-US" altLang="en-US" sz="1662" b="1" dirty="0"/>
              <a:t>The </a:t>
            </a:r>
            <a:r>
              <a:rPr lang="en-US" altLang="en-US" sz="1662" b="1" dirty="0" err="1"/>
              <a:t>Eddington</a:t>
            </a:r>
            <a:r>
              <a:rPr lang="en-US" altLang="en-US" sz="1662" b="1" dirty="0"/>
              <a:t> Transport Study, published in 2006, made a number of recommendations around sound transport investment:</a:t>
            </a:r>
            <a:endParaRPr lang="en-GB" altLang="en-US" sz="1662" b="1" dirty="0"/>
          </a:p>
          <a:p>
            <a:pPr>
              <a:buFont typeface="Arial" panose="020B0604020202020204" pitchFamily="34" charset="0"/>
              <a:buChar char="•"/>
            </a:pPr>
            <a:r>
              <a:rPr lang="en-US" altLang="en-US" sz="1662" dirty="0"/>
              <a:t>It highlighted that maximizing </a:t>
            </a:r>
            <a:r>
              <a:rPr lang="en-US" altLang="en-US" sz="1662" b="1" dirty="0"/>
              <a:t>use of existing networks </a:t>
            </a:r>
            <a:r>
              <a:rPr lang="en-GB" altLang="en-US" sz="1662" dirty="0"/>
              <a:t>is just as important as the underlying investment</a:t>
            </a:r>
            <a:r>
              <a:rPr lang="en-US" altLang="en-US" sz="1662" dirty="0"/>
              <a:t> in new infrastructure. </a:t>
            </a:r>
          </a:p>
          <a:p>
            <a:pPr>
              <a:buFont typeface="Arial" panose="020B0604020202020204" pitchFamily="34" charset="0"/>
              <a:buChar char="•"/>
            </a:pPr>
            <a:r>
              <a:rPr lang="en-GB" altLang="en-US" sz="1662" b="1" dirty="0"/>
              <a:t>Targeted investment</a:t>
            </a:r>
            <a:r>
              <a:rPr lang="en-GB" altLang="en-US" sz="1662" dirty="0"/>
              <a:t> for mature economies such as the UK, with well-established networks and where connectivity between economic centres is already in place, is essential </a:t>
            </a:r>
          </a:p>
          <a:p>
            <a:pPr marL="527552" lvl="1" indent="0"/>
            <a:r>
              <a:rPr lang="en-GB" altLang="en-US" sz="1662" i="1" dirty="0"/>
              <a:t>…such countries should be focused on the performance of the existing network, particularly where capacity is stretched, as demonstrated, for instance, through congestion or unreliability’</a:t>
            </a:r>
          </a:p>
          <a:p>
            <a:pPr>
              <a:buFont typeface="Arial" panose="020B0604020202020204" pitchFamily="34" charset="0"/>
              <a:buChar char="•"/>
            </a:pPr>
            <a:r>
              <a:rPr lang="en-GB" altLang="en-US" sz="1662" dirty="0"/>
              <a:t>In this light, it is </a:t>
            </a:r>
            <a:r>
              <a:rPr lang="en-GB" altLang="en-US" sz="1662" b="1" dirty="0"/>
              <a:t>important to understand where infrastructure investment genuinely supports economic growth</a:t>
            </a:r>
            <a:r>
              <a:rPr lang="en-GB" altLang="en-US" sz="1662" dirty="0"/>
              <a:t>: </a:t>
            </a:r>
            <a:r>
              <a:rPr lang="en-GB" altLang="en-US" sz="1662" i="1" dirty="0"/>
              <a:t>there are times when countries have enjoyed economic success without significant improvements to transport; and history highlights that transport does not always deliver expected economic benefits</a:t>
            </a:r>
          </a:p>
          <a:p>
            <a:pPr marL="422041" indent="-422041">
              <a:buFont typeface="Arial" panose="020B0604020202020204" pitchFamily="34" charset="0"/>
              <a:buChar char="•"/>
            </a:pPr>
            <a:endParaRPr lang="en-US" altLang="en-US" sz="2585" dirty="0"/>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22</a:t>
            </a:fld>
            <a:endParaRPr lang="en-US" altLang="en-US" sz="1292">
              <a:solidFill>
                <a:srgbClr val="C41200"/>
              </a:solidFill>
            </a:endParaRPr>
          </a:p>
        </p:txBody>
      </p:sp>
    </p:spTree>
    <p:extLst>
      <p:ext uri="{BB962C8B-B14F-4D97-AF65-F5344CB8AC3E}">
        <p14:creationId xmlns:p14="http://schemas.microsoft.com/office/powerpoint/2010/main" val="16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26004" y="375870"/>
            <a:ext cx="8077200" cy="703385"/>
          </a:xfrm>
        </p:spPr>
        <p:txBody>
          <a:bodyPr/>
          <a:lstStyle/>
          <a:p>
            <a:r>
              <a:rPr lang="en-US" altLang="en-US" dirty="0"/>
              <a:t>Boosting the UK’s productivity</a:t>
            </a:r>
          </a:p>
        </p:txBody>
      </p:sp>
      <p:sp>
        <p:nvSpPr>
          <p:cNvPr id="8195" name="Content Placeholder 2"/>
          <p:cNvSpPr>
            <a:spLocks noGrp="1"/>
          </p:cNvSpPr>
          <p:nvPr>
            <p:ph idx="1"/>
          </p:nvPr>
        </p:nvSpPr>
        <p:spPr>
          <a:xfrm>
            <a:off x="526004" y="1501401"/>
            <a:ext cx="8077200" cy="4055108"/>
          </a:xfrm>
        </p:spPr>
        <p:txBody>
          <a:bodyPr/>
          <a:lstStyle/>
          <a:p>
            <a:pPr marL="316531" indent="-316531">
              <a:buFont typeface="Arial" panose="020B0604020202020204" pitchFamily="34" charset="0"/>
              <a:buChar char="•"/>
            </a:pPr>
            <a:r>
              <a:rPr lang="en-GB" altLang="en-US" b="1" dirty="0">
                <a:solidFill>
                  <a:srgbClr val="000000"/>
                </a:solidFill>
              </a:rPr>
              <a:t>Boosting economic growth and productivity </a:t>
            </a:r>
            <a:r>
              <a:rPr lang="en-GB" altLang="en-US" dirty="0">
                <a:solidFill>
                  <a:srgbClr val="000000"/>
                </a:solidFill>
              </a:rPr>
              <a:t>is a key issue for the government in the UK workers produce significantly less per hour than G7 average.</a:t>
            </a:r>
          </a:p>
          <a:p>
            <a:pPr marL="316531" indent="-316531">
              <a:buFont typeface="Arial" panose="020B0604020202020204" pitchFamily="34" charset="0"/>
              <a:buChar char="•"/>
            </a:pPr>
            <a:r>
              <a:rPr lang="en-GB" altLang="en-US" b="1" dirty="0">
                <a:solidFill>
                  <a:srgbClr val="000000"/>
                </a:solidFill>
              </a:rPr>
              <a:t>The vast majority of academic literature suggests spending on public capital, and particularly economic infrastructure, has a positive impact on growth</a:t>
            </a:r>
            <a:r>
              <a:rPr lang="en-GB" altLang="en-US" dirty="0">
                <a:solidFill>
                  <a:srgbClr val="000000"/>
                </a:solidFill>
              </a:rPr>
              <a:t>. </a:t>
            </a:r>
          </a:p>
          <a:p>
            <a:pPr marL="316531" indent="-316531">
              <a:buFont typeface="Arial" panose="020B0604020202020204" pitchFamily="34" charset="0"/>
              <a:buChar char="•"/>
            </a:pPr>
            <a:r>
              <a:rPr lang="en-GB" altLang="en-US" dirty="0">
                <a:solidFill>
                  <a:srgbClr val="000000"/>
                </a:solidFill>
              </a:rPr>
              <a:t>This is true in the context of roads for instance - studies suggest roads congestion will cost the UK £21 billion a year by 2030. Releasing this congestion and ensuring the road network can cope is essential for providing the necessary connectivity to facilitate better productivity (goods can travel more easily, people can get to work faster)</a:t>
            </a:r>
          </a:p>
          <a:p>
            <a:pPr marL="316531" indent="-316531">
              <a:buFont typeface="Arial" panose="020B0604020202020204" pitchFamily="34" charset="0"/>
              <a:buChar char="•"/>
            </a:pPr>
            <a:r>
              <a:rPr lang="en-GB" altLang="en-US" dirty="0">
                <a:solidFill>
                  <a:srgbClr val="000000"/>
                </a:solidFill>
              </a:rPr>
              <a:t>This applies across other areas of infrastructure, especially digital</a:t>
            </a: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23</a:t>
            </a:fld>
            <a:endParaRPr lang="en-US" altLang="en-US" sz="1292">
              <a:solidFill>
                <a:srgbClr val="C41200"/>
              </a:solidFill>
            </a:endParaRPr>
          </a:p>
        </p:txBody>
      </p:sp>
    </p:spTree>
    <p:extLst>
      <p:ext uri="{BB962C8B-B14F-4D97-AF65-F5344CB8AC3E}">
        <p14:creationId xmlns:p14="http://schemas.microsoft.com/office/powerpoint/2010/main" val="2371872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26004" y="305417"/>
            <a:ext cx="8077200" cy="703385"/>
          </a:xfrm>
        </p:spPr>
        <p:txBody>
          <a:bodyPr/>
          <a:lstStyle/>
          <a:p>
            <a:r>
              <a:rPr lang="en-US" altLang="en-US" dirty="0"/>
              <a:t>Devolution</a:t>
            </a:r>
          </a:p>
        </p:txBody>
      </p:sp>
      <p:sp>
        <p:nvSpPr>
          <p:cNvPr id="8195" name="Content Placeholder 2"/>
          <p:cNvSpPr>
            <a:spLocks noGrp="1"/>
          </p:cNvSpPr>
          <p:nvPr>
            <p:ph idx="1"/>
          </p:nvPr>
        </p:nvSpPr>
        <p:spPr>
          <a:xfrm>
            <a:off x="526004" y="1501401"/>
            <a:ext cx="8077200" cy="4055108"/>
          </a:xfrm>
        </p:spPr>
        <p:txBody>
          <a:bodyPr/>
          <a:lstStyle/>
          <a:p>
            <a:pPr marL="0" indent="0"/>
            <a:r>
              <a:rPr lang="en-GB" altLang="en-US" dirty="0">
                <a:solidFill>
                  <a:srgbClr val="000000"/>
                </a:solidFill>
              </a:rPr>
              <a:t>The Chancellor has made clear that the devolution agenda will continue to be taken forward:</a:t>
            </a:r>
          </a:p>
          <a:p>
            <a:pPr marL="0" indent="0"/>
            <a:r>
              <a:rPr lang="en-GB" altLang="en-US" i="1" dirty="0">
                <a:solidFill>
                  <a:srgbClr val="000000"/>
                </a:solidFill>
              </a:rPr>
              <a:t>‘We have passed a tipping point in devolution in this country. A decisive and irreversible shift in economic and political power……and Britain’s economy will be the better, and the bigger, for it.’</a:t>
            </a:r>
          </a:p>
          <a:p>
            <a:pPr marL="316531" indent="-316531">
              <a:buFont typeface="Arial" panose="020B0604020202020204" pitchFamily="34" charset="0"/>
              <a:buChar char="•"/>
            </a:pPr>
            <a:r>
              <a:rPr lang="en-GB" altLang="en-US" dirty="0">
                <a:solidFill>
                  <a:srgbClr val="000000"/>
                </a:solidFill>
              </a:rPr>
              <a:t>HM Treasury is continuing to support political ambitions to devolve decision-making over infrastructure to regions </a:t>
            </a:r>
          </a:p>
          <a:p>
            <a:pPr marL="316531" indent="-316531">
              <a:buFont typeface="Arial" panose="020B0604020202020204" pitchFamily="34" charset="0"/>
              <a:buChar char="•"/>
            </a:pPr>
            <a:r>
              <a:rPr lang="en-GB" altLang="en-US" dirty="0">
                <a:solidFill>
                  <a:srgbClr val="000000"/>
                </a:solidFill>
              </a:rPr>
              <a:t>This has included setting up Transport for the North to give the North a single strategic voice on its transport priorities, as well as delivering devolution deals for other areas that seek to boost regional infrastructure spending and provide greater local autonomy.</a:t>
            </a:r>
          </a:p>
          <a:p>
            <a:pPr marL="316531" indent="-316531">
              <a:buFont typeface="Arial" panose="020B0604020202020204" pitchFamily="34" charset="0"/>
              <a:buChar char="•"/>
            </a:pPr>
            <a:endParaRPr lang="en-US" altLang="en-US" dirty="0">
              <a:solidFill>
                <a:srgbClr val="000000"/>
              </a:solidFill>
            </a:endParaRP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24</a:t>
            </a:fld>
            <a:endParaRPr lang="en-US" altLang="en-US" sz="1292">
              <a:solidFill>
                <a:srgbClr val="C41200"/>
              </a:solidFill>
            </a:endParaRPr>
          </a:p>
        </p:txBody>
      </p:sp>
    </p:spTree>
    <p:extLst>
      <p:ext uri="{BB962C8B-B14F-4D97-AF65-F5344CB8AC3E}">
        <p14:creationId xmlns:p14="http://schemas.microsoft.com/office/powerpoint/2010/main" val="599850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26004" y="138478"/>
            <a:ext cx="8077200" cy="703385"/>
          </a:xfrm>
        </p:spPr>
        <p:txBody>
          <a:bodyPr/>
          <a:lstStyle/>
          <a:p>
            <a:r>
              <a:rPr lang="en-US" altLang="en-US" dirty="0"/>
              <a:t>Future proofing infrastructure investment</a:t>
            </a:r>
          </a:p>
        </p:txBody>
      </p:sp>
      <p:sp>
        <p:nvSpPr>
          <p:cNvPr id="8195" name="Content Placeholder 2"/>
          <p:cNvSpPr>
            <a:spLocks noGrp="1"/>
          </p:cNvSpPr>
          <p:nvPr>
            <p:ph idx="1"/>
          </p:nvPr>
        </p:nvSpPr>
        <p:spPr>
          <a:xfrm>
            <a:off x="526004" y="1501401"/>
            <a:ext cx="8077200" cy="4055108"/>
          </a:xfrm>
        </p:spPr>
        <p:txBody>
          <a:bodyPr/>
          <a:lstStyle/>
          <a:p>
            <a:pPr marL="316531" indent="-316531">
              <a:buFont typeface="Arial" panose="020B0604020202020204" pitchFamily="34" charset="0"/>
              <a:buChar char="•"/>
            </a:pPr>
            <a:r>
              <a:rPr lang="en-US" altLang="en-US" dirty="0">
                <a:solidFill>
                  <a:srgbClr val="000000"/>
                </a:solidFill>
              </a:rPr>
              <a:t>Technology, especially in transport, is rapidly evolving; it is important that investment is aligned with these developments.</a:t>
            </a:r>
          </a:p>
          <a:p>
            <a:pPr marL="316531" indent="-316531">
              <a:buFont typeface="Arial" panose="020B0604020202020204" pitchFamily="34" charset="0"/>
              <a:buChar char="•"/>
            </a:pPr>
            <a:r>
              <a:rPr lang="en-US" altLang="en-US" dirty="0">
                <a:solidFill>
                  <a:srgbClr val="000000"/>
                </a:solidFill>
              </a:rPr>
              <a:t>In recent years, we have witnessed the impact of market disruptors harnessing the power of mobile technology, such as </a:t>
            </a:r>
            <a:r>
              <a:rPr lang="en-US" altLang="en-US" dirty="0" err="1">
                <a:solidFill>
                  <a:srgbClr val="000000"/>
                </a:solidFill>
              </a:rPr>
              <a:t>Uber</a:t>
            </a:r>
            <a:r>
              <a:rPr lang="en-US" altLang="en-US" dirty="0">
                <a:solidFill>
                  <a:srgbClr val="000000"/>
                </a:solidFill>
              </a:rPr>
              <a:t> in the field of transport.</a:t>
            </a:r>
          </a:p>
          <a:p>
            <a:pPr marL="316531" indent="-316531">
              <a:buFont typeface="Arial" panose="020B0604020202020204" pitchFamily="34" charset="0"/>
              <a:buChar char="•"/>
            </a:pPr>
            <a:r>
              <a:rPr lang="en-US" altLang="en-US" dirty="0">
                <a:solidFill>
                  <a:srgbClr val="000000"/>
                </a:solidFill>
              </a:rPr>
              <a:t>We expect further technological developments to disrupt and change the way infrastructure is provided in the future- for example through low emissions vehicles and controlled autonomous vehicles</a:t>
            </a:r>
          </a:p>
          <a:p>
            <a:pPr marL="316531" indent="-316531">
              <a:buFont typeface="Arial" panose="020B0604020202020204" pitchFamily="34" charset="0"/>
              <a:buChar char="•"/>
            </a:pPr>
            <a:r>
              <a:rPr lang="en-US" altLang="en-US" b="1" dirty="0">
                <a:solidFill>
                  <a:srgbClr val="000000"/>
                </a:solidFill>
              </a:rPr>
              <a:t>It is important to invest to ensure infrastructure facilitates rather than impedes the advancement of these new technologies, and that our networks can cope with the pace of change.</a:t>
            </a:r>
          </a:p>
          <a:p>
            <a:pPr marL="316531" indent="-316531">
              <a:buFont typeface="Arial" panose="020B0604020202020204" pitchFamily="34" charset="0"/>
              <a:buChar char="•"/>
            </a:pPr>
            <a:r>
              <a:rPr lang="en-US" altLang="en-US" b="1" dirty="0">
                <a:solidFill>
                  <a:srgbClr val="000000"/>
                </a:solidFill>
              </a:rPr>
              <a:t>It is also important that infrastructure investment is flexible enough to cater for technologies we don’t yet know about.</a:t>
            </a: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25</a:t>
            </a:fld>
            <a:endParaRPr lang="en-US" altLang="en-US" sz="1292">
              <a:solidFill>
                <a:srgbClr val="C41200"/>
              </a:solidFill>
            </a:endParaRPr>
          </a:p>
        </p:txBody>
      </p:sp>
    </p:spTree>
    <p:extLst>
      <p:ext uri="{BB962C8B-B14F-4D97-AF65-F5344CB8AC3E}">
        <p14:creationId xmlns:p14="http://schemas.microsoft.com/office/powerpoint/2010/main" val="3635096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26004" y="305417"/>
            <a:ext cx="8077200" cy="703385"/>
          </a:xfrm>
        </p:spPr>
        <p:txBody>
          <a:bodyPr/>
          <a:lstStyle/>
          <a:p>
            <a:r>
              <a:rPr lang="en-US" altLang="en-US" dirty="0"/>
              <a:t>Leaving the EU</a:t>
            </a:r>
          </a:p>
        </p:txBody>
      </p:sp>
      <p:sp>
        <p:nvSpPr>
          <p:cNvPr id="8195" name="Content Placeholder 2"/>
          <p:cNvSpPr>
            <a:spLocks noGrp="1"/>
          </p:cNvSpPr>
          <p:nvPr>
            <p:ph idx="1"/>
          </p:nvPr>
        </p:nvSpPr>
        <p:spPr>
          <a:xfrm>
            <a:off x="526004" y="1501401"/>
            <a:ext cx="8077200" cy="4055108"/>
          </a:xfrm>
        </p:spPr>
        <p:txBody>
          <a:bodyPr/>
          <a:lstStyle/>
          <a:p>
            <a:pPr marL="316531" indent="-316531">
              <a:buFont typeface="Arial" panose="020B0604020202020204" pitchFamily="34" charset="0"/>
              <a:buChar char="•"/>
            </a:pPr>
            <a:r>
              <a:rPr lang="en-US" altLang="en-US" dirty="0">
                <a:solidFill>
                  <a:srgbClr val="000000"/>
                </a:solidFill>
              </a:rPr>
              <a:t>Clearly the vote to leave the European Union on 23</a:t>
            </a:r>
            <a:r>
              <a:rPr lang="en-US" altLang="en-US" baseline="30000" dirty="0">
                <a:solidFill>
                  <a:srgbClr val="000000"/>
                </a:solidFill>
              </a:rPr>
              <a:t>rd</a:t>
            </a:r>
            <a:r>
              <a:rPr lang="en-US" altLang="en-US" dirty="0">
                <a:solidFill>
                  <a:srgbClr val="000000"/>
                </a:solidFill>
              </a:rPr>
              <a:t> June will potentially impact the way we invest in infrastructure going forward.</a:t>
            </a:r>
          </a:p>
          <a:p>
            <a:pPr marL="316531" indent="-316531">
              <a:buFont typeface="Arial" panose="020B0604020202020204" pitchFamily="34" charset="0"/>
              <a:buChar char="•"/>
            </a:pPr>
            <a:r>
              <a:rPr lang="en-US" altLang="en-US" dirty="0">
                <a:solidFill>
                  <a:srgbClr val="000000"/>
                </a:solidFill>
              </a:rPr>
              <a:t>The government is working to understand the likely effects on the financing of infrastructure, and on factors such as the supply chain and workforce skills.</a:t>
            </a:r>
          </a:p>
          <a:p>
            <a:pPr marL="316531" indent="-316531">
              <a:buFont typeface="Arial" panose="020B0604020202020204" pitchFamily="34" charset="0"/>
              <a:buChar char="•"/>
            </a:pPr>
            <a:r>
              <a:rPr lang="en-US" altLang="en-US" dirty="0">
                <a:solidFill>
                  <a:srgbClr val="000000"/>
                </a:solidFill>
              </a:rPr>
              <a:t>This period is also an opportunity to ensure that infrastructure investment and delivery is made better, and that the UK is equipped to ensure it meets the economic challenges posed by this new situation.</a:t>
            </a: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26</a:t>
            </a:fld>
            <a:endParaRPr lang="en-US" altLang="en-US" sz="1292">
              <a:solidFill>
                <a:srgbClr val="C41200"/>
              </a:solidFill>
            </a:endParaRPr>
          </a:p>
        </p:txBody>
      </p:sp>
    </p:spTree>
    <p:extLst>
      <p:ext uri="{BB962C8B-B14F-4D97-AF65-F5344CB8AC3E}">
        <p14:creationId xmlns:p14="http://schemas.microsoft.com/office/powerpoint/2010/main" val="3558920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Large confetti"/>
          <p:cNvSpPr>
            <a:spLocks noGrp="1"/>
          </p:cNvSpPr>
          <p:nvPr>
            <p:ph type="title"/>
          </p:nvPr>
        </p:nvSpPr>
        <p:spPr>
          <a:xfrm>
            <a:off x="526004" y="305417"/>
            <a:ext cx="8077200" cy="703385"/>
          </a:xfrm>
        </p:spPr>
        <p:txBody>
          <a:bodyPr/>
          <a:lstStyle/>
          <a:p>
            <a:r>
              <a:rPr lang="en-US" altLang="en-US" dirty="0"/>
              <a:t>In summary</a:t>
            </a:r>
          </a:p>
        </p:txBody>
      </p:sp>
      <p:sp>
        <p:nvSpPr>
          <p:cNvPr id="8195" name="Content Placeholder 2"/>
          <p:cNvSpPr>
            <a:spLocks noGrp="1"/>
          </p:cNvSpPr>
          <p:nvPr>
            <p:ph idx="1"/>
          </p:nvPr>
        </p:nvSpPr>
        <p:spPr>
          <a:xfrm>
            <a:off x="526004" y="1501401"/>
            <a:ext cx="8077200" cy="4055108"/>
          </a:xfrm>
        </p:spPr>
        <p:txBody>
          <a:bodyPr/>
          <a:lstStyle/>
          <a:p>
            <a:pPr marL="316531" indent="-316531">
              <a:buFont typeface="Arial" panose="020B0604020202020204" pitchFamily="34" charset="0"/>
              <a:buChar char="•"/>
            </a:pPr>
            <a:r>
              <a:rPr lang="en-US" altLang="en-US" dirty="0">
                <a:solidFill>
                  <a:srgbClr val="000000"/>
                </a:solidFill>
              </a:rPr>
              <a:t>Infrastructure has a key role to play in promoting economic growth and improving the UK’s productivity going forward- securing future investment is critical in this light. </a:t>
            </a:r>
          </a:p>
          <a:p>
            <a:pPr marL="316531" indent="-316531">
              <a:buFont typeface="Arial" panose="020B0604020202020204" pitchFamily="34" charset="0"/>
              <a:buChar char="•"/>
            </a:pPr>
            <a:r>
              <a:rPr lang="en-US" altLang="en-US" dirty="0">
                <a:solidFill>
                  <a:srgbClr val="000000"/>
                </a:solidFill>
              </a:rPr>
              <a:t>The government is seeking to improve the processes for the decision-making, planning and delivery of infrastructure, through bodies such as the National Infrastructure Commission</a:t>
            </a:r>
          </a:p>
          <a:p>
            <a:pPr marL="316531" indent="-316531">
              <a:buFont typeface="Arial" panose="020B0604020202020204" pitchFamily="34" charset="0"/>
              <a:buChar char="•"/>
            </a:pPr>
            <a:r>
              <a:rPr lang="en-US" altLang="en-US" dirty="0">
                <a:solidFill>
                  <a:srgbClr val="000000"/>
                </a:solidFill>
              </a:rPr>
              <a:t>It is important that government targets investment as effectively as possible, ensuring that transport schemes maximize the potential economic benefits against the inputs.</a:t>
            </a:r>
          </a:p>
          <a:p>
            <a:pPr marL="316531" indent="-316531">
              <a:buFont typeface="Arial" panose="020B0604020202020204" pitchFamily="34" charset="0"/>
              <a:buChar char="•"/>
            </a:pPr>
            <a:r>
              <a:rPr lang="en-US" altLang="en-US" dirty="0">
                <a:solidFill>
                  <a:srgbClr val="000000"/>
                </a:solidFill>
              </a:rPr>
              <a:t>Invest in infrastructure is important for facilitating the advance of new technologies now and in the future.</a:t>
            </a:r>
          </a:p>
          <a:p>
            <a:pPr marL="316531" indent="-316531">
              <a:buFont typeface="Arial" panose="020B0604020202020204" pitchFamily="34" charset="0"/>
              <a:buChar char="•"/>
            </a:pPr>
            <a:r>
              <a:rPr lang="en-US" altLang="en-US" dirty="0">
                <a:solidFill>
                  <a:srgbClr val="000000"/>
                </a:solidFill>
              </a:rPr>
              <a:t>Devolution is still very much on the agenda- this will likely continue to play a larger role in delivering on the UK’s infrastructure investment</a:t>
            </a:r>
          </a:p>
        </p:txBody>
      </p:sp>
      <p:sp>
        <p:nvSpPr>
          <p:cNvPr id="819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54">
                <a:solidFill>
                  <a:srgbClr val="000000"/>
                </a:solidFill>
                <a:latin typeface="Arial" panose="020B0604020202020204" pitchFamily="34" charset="0"/>
              </a:defRPr>
            </a:lvl1pPr>
            <a:lvl2pPr marL="685817" indent="-263776">
              <a:defRPr sz="2954">
                <a:solidFill>
                  <a:srgbClr val="000000"/>
                </a:solidFill>
                <a:latin typeface="Arial" panose="020B0604020202020204" pitchFamily="34" charset="0"/>
              </a:defRPr>
            </a:lvl2pPr>
            <a:lvl3pPr marL="1055103" indent="-211021">
              <a:defRPr sz="2954">
                <a:solidFill>
                  <a:srgbClr val="000000"/>
                </a:solidFill>
                <a:latin typeface="Arial" panose="020B0604020202020204" pitchFamily="34" charset="0"/>
              </a:defRPr>
            </a:lvl3pPr>
            <a:lvl4pPr marL="1477145" indent="-211021">
              <a:defRPr sz="2954">
                <a:solidFill>
                  <a:srgbClr val="000000"/>
                </a:solidFill>
                <a:latin typeface="Arial" panose="020B0604020202020204" pitchFamily="34" charset="0"/>
              </a:defRPr>
            </a:lvl4pPr>
            <a:lvl5pPr marL="1899186" indent="-211021">
              <a:defRPr sz="2954">
                <a:solidFill>
                  <a:srgbClr val="000000"/>
                </a:solidFill>
                <a:latin typeface="Arial" panose="020B0604020202020204" pitchFamily="34" charset="0"/>
              </a:defRPr>
            </a:lvl5pPr>
            <a:lvl6pPr marL="2321227" indent="-211021" eaLnBrk="0" fontAlgn="base" hangingPunct="0">
              <a:spcBef>
                <a:spcPct val="0"/>
              </a:spcBef>
              <a:spcAft>
                <a:spcPct val="0"/>
              </a:spcAft>
              <a:defRPr sz="2954">
                <a:solidFill>
                  <a:srgbClr val="000000"/>
                </a:solidFill>
                <a:latin typeface="Arial" panose="020B0604020202020204" pitchFamily="34" charset="0"/>
              </a:defRPr>
            </a:lvl6pPr>
            <a:lvl7pPr marL="2743269" indent="-211021" eaLnBrk="0" fontAlgn="base" hangingPunct="0">
              <a:spcBef>
                <a:spcPct val="0"/>
              </a:spcBef>
              <a:spcAft>
                <a:spcPct val="0"/>
              </a:spcAft>
              <a:defRPr sz="2954">
                <a:solidFill>
                  <a:srgbClr val="000000"/>
                </a:solidFill>
                <a:latin typeface="Arial" panose="020B0604020202020204" pitchFamily="34" charset="0"/>
              </a:defRPr>
            </a:lvl7pPr>
            <a:lvl8pPr marL="3165310" indent="-211021" eaLnBrk="0" fontAlgn="base" hangingPunct="0">
              <a:spcBef>
                <a:spcPct val="0"/>
              </a:spcBef>
              <a:spcAft>
                <a:spcPct val="0"/>
              </a:spcAft>
              <a:defRPr sz="2954">
                <a:solidFill>
                  <a:srgbClr val="000000"/>
                </a:solidFill>
                <a:latin typeface="Arial" panose="020B0604020202020204" pitchFamily="34" charset="0"/>
              </a:defRPr>
            </a:lvl8pPr>
            <a:lvl9pPr marL="3587351" indent="-211021" eaLnBrk="0" fontAlgn="base" hangingPunct="0">
              <a:spcBef>
                <a:spcPct val="0"/>
              </a:spcBef>
              <a:spcAft>
                <a:spcPct val="0"/>
              </a:spcAft>
              <a:defRPr sz="2954">
                <a:solidFill>
                  <a:srgbClr val="000000"/>
                </a:solidFill>
                <a:latin typeface="Arial" panose="020B0604020202020204" pitchFamily="34" charset="0"/>
              </a:defRPr>
            </a:lvl9pPr>
          </a:lstStyle>
          <a:p>
            <a:fld id="{DFE61BE5-B73C-4CE9-8615-E875BE7CDDD9}" type="slidenum">
              <a:rPr lang="en-US" altLang="en-US" sz="1292">
                <a:solidFill>
                  <a:srgbClr val="C41200"/>
                </a:solidFill>
              </a:rPr>
              <a:pPr/>
              <a:t>27</a:t>
            </a:fld>
            <a:endParaRPr lang="en-US" altLang="en-US" sz="1292">
              <a:solidFill>
                <a:srgbClr val="C41200"/>
              </a:solidFill>
            </a:endParaRPr>
          </a:p>
        </p:txBody>
      </p:sp>
    </p:spTree>
    <p:extLst>
      <p:ext uri="{BB962C8B-B14F-4D97-AF65-F5344CB8AC3E}">
        <p14:creationId xmlns:p14="http://schemas.microsoft.com/office/powerpoint/2010/main" val="69577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ewr_logo_web_square_big.jpg"/>
          <p:cNvPicPr>
            <a:picLocks noChangeAspect="1"/>
          </p:cNvPicPr>
          <p:nvPr/>
        </p:nvPicPr>
        <p:blipFill>
          <a:blip r:embed="rId2"/>
          <a:srcRect t="33636" b="35303"/>
          <a:stretch>
            <a:fillRect/>
          </a:stretch>
        </p:blipFill>
        <p:spPr bwMode="auto">
          <a:xfrm>
            <a:off x="2259013" y="598488"/>
            <a:ext cx="4311650" cy="1338262"/>
          </a:xfrm>
          <a:prstGeom prst="rect">
            <a:avLst/>
          </a:prstGeom>
          <a:noFill/>
          <a:ln w="9525">
            <a:noFill/>
            <a:miter lim="800000"/>
            <a:headEnd/>
            <a:tailEnd/>
          </a:ln>
        </p:spPr>
      </p:pic>
      <p:sp>
        <p:nvSpPr>
          <p:cNvPr id="27650" name="Text Box 6"/>
          <p:cNvSpPr txBox="1">
            <a:spLocks noChangeArrowheads="1"/>
          </p:cNvSpPr>
          <p:nvPr/>
        </p:nvSpPr>
        <p:spPr bwMode="auto">
          <a:xfrm>
            <a:off x="820738" y="4241800"/>
            <a:ext cx="7305675" cy="2169825"/>
          </a:xfrm>
          <a:prstGeom prst="rect">
            <a:avLst/>
          </a:prstGeom>
          <a:noFill/>
          <a:ln w="9525">
            <a:noFill/>
            <a:miter lim="800000"/>
            <a:headEnd/>
            <a:tailEnd/>
          </a:ln>
        </p:spPr>
        <p:txBody>
          <a:bodyPr>
            <a:spAutoFit/>
          </a:bodyPr>
          <a:lstStyle/>
          <a:p>
            <a:pPr algn="ctr">
              <a:spcAft>
                <a:spcPts val="600"/>
              </a:spcAft>
            </a:pPr>
            <a:r>
              <a:rPr lang="en-GB" altLang="en-US" b="1" dirty="0">
                <a:solidFill>
                  <a:srgbClr val="326699"/>
                </a:solidFill>
                <a:latin typeface="Arial" charset="0"/>
                <a:ea typeface="MS PGothic"/>
                <a:cs typeface="Arial" charset="0"/>
              </a:rPr>
              <a:t>Infrastructure Summit</a:t>
            </a:r>
          </a:p>
          <a:p>
            <a:pPr algn="ctr">
              <a:spcAft>
                <a:spcPts val="600"/>
              </a:spcAft>
            </a:pPr>
            <a:r>
              <a:rPr lang="en-GB" altLang="en-US" b="1" dirty="0">
                <a:solidFill>
                  <a:srgbClr val="326699"/>
                </a:solidFill>
                <a:latin typeface="Arial" charset="0"/>
                <a:ea typeface="MS PGothic"/>
                <a:cs typeface="Arial" charset="0"/>
              </a:rPr>
              <a:t>Thursday 27th October 2016</a:t>
            </a:r>
          </a:p>
          <a:p>
            <a:pPr algn="ctr">
              <a:spcAft>
                <a:spcPts val="600"/>
              </a:spcAft>
            </a:pPr>
            <a:r>
              <a:rPr lang="en-GB" altLang="en-US" b="1" dirty="0">
                <a:solidFill>
                  <a:srgbClr val="326699"/>
                </a:solidFill>
                <a:latin typeface="Arial" charset="0"/>
                <a:ea typeface="MS PGothic"/>
                <a:cs typeface="Arial" charset="0"/>
              </a:rPr>
              <a:t> Empress Suite, Towcester Racecourse</a:t>
            </a:r>
          </a:p>
          <a:p>
            <a:pPr algn="ctr">
              <a:spcAft>
                <a:spcPts val="600"/>
              </a:spcAft>
            </a:pPr>
            <a:r>
              <a:rPr lang="en-GB" altLang="en-US" b="1" dirty="0">
                <a:solidFill>
                  <a:srgbClr val="326699"/>
                </a:solidFill>
                <a:latin typeface="Arial" charset="0"/>
                <a:ea typeface="MS PGothic"/>
                <a:cs typeface="Arial" charset="0"/>
              </a:rPr>
              <a:t>Patrick O’</a:t>
            </a:r>
            <a:r>
              <a:rPr lang="en-GB" altLang="ja-JP" b="1" dirty="0">
                <a:solidFill>
                  <a:srgbClr val="326699"/>
                </a:solidFill>
                <a:latin typeface="Arial" charset="0"/>
                <a:ea typeface="MS PGothic"/>
                <a:cs typeface="Arial" charset="0"/>
              </a:rPr>
              <a:t>Sullivan – EWR Consortium Rail Consultant</a:t>
            </a:r>
          </a:p>
          <a:p>
            <a:pPr algn="ctr">
              <a:spcAft>
                <a:spcPts val="600"/>
              </a:spcAft>
            </a:pPr>
            <a:endParaRPr lang="en-GB" altLang="ja-JP" b="1" dirty="0">
              <a:solidFill>
                <a:srgbClr val="326699"/>
              </a:solidFill>
              <a:latin typeface="Arial" charset="0"/>
              <a:ea typeface="MS PGothic"/>
              <a:cs typeface="Arial" charset="0"/>
            </a:endParaRPr>
          </a:p>
          <a:p>
            <a:pPr algn="ctr">
              <a:spcAft>
                <a:spcPts val="600"/>
              </a:spcAft>
            </a:pPr>
            <a:endParaRPr lang="en-GB" altLang="ja-JP" sz="2000" b="1" dirty="0">
              <a:solidFill>
                <a:srgbClr val="326699"/>
              </a:solidFill>
              <a:latin typeface="Arial" charset="0"/>
              <a:ea typeface="MS PGothic"/>
              <a:cs typeface="Arial" charset="0"/>
            </a:endParaRPr>
          </a:p>
        </p:txBody>
      </p:sp>
      <p:pic>
        <p:nvPicPr>
          <p:cNvPr id="27651" name="Picture 11"/>
          <p:cNvPicPr>
            <a:picLocks noChangeAspect="1" noChangeArrowheads="1"/>
          </p:cNvPicPr>
          <p:nvPr/>
        </p:nvPicPr>
        <p:blipFill>
          <a:blip r:embed="rId3"/>
          <a:srcRect/>
          <a:stretch>
            <a:fillRect/>
          </a:stretch>
        </p:blipFill>
        <p:spPr bwMode="auto">
          <a:xfrm>
            <a:off x="1733550" y="2197100"/>
            <a:ext cx="2681287" cy="1866924"/>
          </a:xfrm>
          <a:prstGeom prst="rect">
            <a:avLst/>
          </a:prstGeom>
          <a:noFill/>
          <a:ln w="9525">
            <a:noFill/>
            <a:miter lim="800000"/>
            <a:headEnd/>
            <a:tailEnd/>
          </a:ln>
        </p:spPr>
      </p:pic>
      <p:sp>
        <p:nvSpPr>
          <p:cNvPr id="27652" name="TextBox 4"/>
          <p:cNvSpPr txBox="1">
            <a:spLocks noChangeArrowheads="1"/>
          </p:cNvSpPr>
          <p:nvPr/>
        </p:nvSpPr>
        <p:spPr bwMode="auto">
          <a:xfrm>
            <a:off x="6724650" y="3386138"/>
            <a:ext cx="185738" cy="369887"/>
          </a:xfrm>
          <a:prstGeom prst="rect">
            <a:avLst/>
          </a:prstGeom>
          <a:noFill/>
          <a:ln w="9525">
            <a:noFill/>
            <a:miter lim="800000"/>
            <a:headEnd/>
            <a:tailEnd/>
          </a:ln>
        </p:spPr>
        <p:txBody>
          <a:bodyPr wrap="none">
            <a:spAutoFit/>
          </a:bodyPr>
          <a:lstStyle/>
          <a:p>
            <a:endParaRPr lang="en-GB" altLang="en-US" dirty="0">
              <a:solidFill>
                <a:prstClr val="black"/>
              </a:solidFill>
              <a:latin typeface="Lucida Grande"/>
              <a:ea typeface="MS PGothic"/>
            </a:endParaRPr>
          </a:p>
        </p:txBody>
      </p:sp>
      <p:pic>
        <p:nvPicPr>
          <p:cNvPr id="27654" name="Picture 5" descr="ewr_logo_web_square_big.jpg"/>
          <p:cNvPicPr>
            <a:picLocks noChangeAspect="1"/>
          </p:cNvPicPr>
          <p:nvPr/>
        </p:nvPicPr>
        <p:blipFill>
          <a:blip r:embed="rId2"/>
          <a:srcRect t="33636" b="35303"/>
          <a:stretch>
            <a:fillRect/>
          </a:stretch>
        </p:blipFill>
        <p:spPr bwMode="auto">
          <a:xfrm>
            <a:off x="2411413" y="750888"/>
            <a:ext cx="4311650" cy="1338262"/>
          </a:xfrm>
          <a:prstGeom prst="rect">
            <a:avLst/>
          </a:prstGeom>
          <a:noFill/>
          <a:ln w="9525">
            <a:noFill/>
            <a:miter lim="800000"/>
            <a:headEnd/>
            <a:tailEnd/>
          </a:ln>
        </p:spPr>
      </p:pic>
      <p:pic>
        <p:nvPicPr>
          <p:cNvPr id="58370" name="Picture 2" descr="Intercity Train At Full Speed Stock Phot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447" y="2197100"/>
            <a:ext cx="2800831" cy="1848551"/>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C:\Documents and Settings\PO24601\Local Settings\Temporary Internet Files\Content.IE5\2SCLN10Q\large-Blue-arrow-66.6-2393[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9341" y="2857500"/>
            <a:ext cx="538506" cy="41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2587"/>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New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90488"/>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3368675" y="1616075"/>
            <a:ext cx="72390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Winslow</a:t>
            </a:r>
          </a:p>
        </p:txBody>
      </p:sp>
      <p:sp>
        <p:nvSpPr>
          <p:cNvPr id="17412" name="Text Box 6"/>
          <p:cNvSpPr txBox="1">
            <a:spLocks noChangeArrowheads="1"/>
          </p:cNvSpPr>
          <p:nvPr/>
        </p:nvSpPr>
        <p:spPr bwMode="auto">
          <a:xfrm>
            <a:off x="5002213" y="1568450"/>
            <a:ext cx="75565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Bletchley</a:t>
            </a:r>
          </a:p>
        </p:txBody>
      </p:sp>
      <p:sp>
        <p:nvSpPr>
          <p:cNvPr id="17413" name="Text Box 7"/>
          <p:cNvSpPr txBox="1">
            <a:spLocks noChangeArrowheads="1"/>
          </p:cNvSpPr>
          <p:nvPr/>
        </p:nvSpPr>
        <p:spPr bwMode="auto">
          <a:xfrm>
            <a:off x="2052638" y="2024063"/>
            <a:ext cx="105410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Bicester Town</a:t>
            </a:r>
          </a:p>
        </p:txBody>
      </p:sp>
      <p:sp>
        <p:nvSpPr>
          <p:cNvPr id="17414" name="Text Box 7"/>
          <p:cNvSpPr txBox="1">
            <a:spLocks noChangeArrowheads="1"/>
          </p:cNvSpPr>
          <p:nvPr/>
        </p:nvSpPr>
        <p:spPr bwMode="auto">
          <a:xfrm>
            <a:off x="3675063" y="3948113"/>
            <a:ext cx="113030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High Wycombe</a:t>
            </a:r>
          </a:p>
        </p:txBody>
      </p:sp>
      <p:sp>
        <p:nvSpPr>
          <p:cNvPr id="17415" name="Text Box 7"/>
          <p:cNvSpPr txBox="1">
            <a:spLocks noChangeArrowheads="1"/>
          </p:cNvSpPr>
          <p:nvPr/>
        </p:nvSpPr>
        <p:spPr bwMode="auto">
          <a:xfrm>
            <a:off x="4560888" y="3373438"/>
            <a:ext cx="137795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Princes Risborough</a:t>
            </a:r>
          </a:p>
        </p:txBody>
      </p:sp>
      <p:sp>
        <p:nvSpPr>
          <p:cNvPr id="17416" name="Text Box 6"/>
          <p:cNvSpPr txBox="1">
            <a:spLocks noChangeArrowheads="1"/>
          </p:cNvSpPr>
          <p:nvPr/>
        </p:nvSpPr>
        <p:spPr bwMode="auto">
          <a:xfrm>
            <a:off x="4033838" y="776288"/>
            <a:ext cx="814387" cy="461962"/>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Milton </a:t>
            </a:r>
            <a:br>
              <a:rPr lang="en-GB" altLang="en-US" sz="1200" dirty="0">
                <a:solidFill>
                  <a:prstClr val="white"/>
                </a:solidFill>
                <a:latin typeface="Calibri" pitchFamily="34" charset="0"/>
              </a:rPr>
            </a:br>
            <a:r>
              <a:rPr lang="en-GB" altLang="en-US" sz="1200" dirty="0">
                <a:solidFill>
                  <a:prstClr val="white"/>
                </a:solidFill>
                <a:latin typeface="Calibri" pitchFamily="34" charset="0"/>
              </a:rPr>
              <a:t>Keynes</a:t>
            </a:r>
          </a:p>
        </p:txBody>
      </p:sp>
      <p:sp>
        <p:nvSpPr>
          <p:cNvPr id="17417" name="Text Box 6"/>
          <p:cNvSpPr txBox="1">
            <a:spLocks noChangeArrowheads="1"/>
          </p:cNvSpPr>
          <p:nvPr/>
        </p:nvSpPr>
        <p:spPr bwMode="auto">
          <a:xfrm>
            <a:off x="5757863" y="285750"/>
            <a:ext cx="681037" cy="277813"/>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Bedford</a:t>
            </a:r>
          </a:p>
        </p:txBody>
      </p:sp>
      <p:sp>
        <p:nvSpPr>
          <p:cNvPr id="17418" name="Text Box 7"/>
          <p:cNvSpPr txBox="1">
            <a:spLocks noChangeArrowheads="1"/>
          </p:cNvSpPr>
          <p:nvPr/>
        </p:nvSpPr>
        <p:spPr bwMode="auto">
          <a:xfrm>
            <a:off x="1970088" y="3097213"/>
            <a:ext cx="609600"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Oxford</a:t>
            </a:r>
          </a:p>
        </p:txBody>
      </p:sp>
      <p:sp>
        <p:nvSpPr>
          <p:cNvPr id="17419" name="Text Box 7"/>
          <p:cNvSpPr txBox="1">
            <a:spLocks noChangeArrowheads="1"/>
          </p:cNvSpPr>
          <p:nvPr/>
        </p:nvSpPr>
        <p:spPr bwMode="auto">
          <a:xfrm>
            <a:off x="3046413" y="5141913"/>
            <a:ext cx="684212"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Reading</a:t>
            </a:r>
          </a:p>
        </p:txBody>
      </p:sp>
      <p:sp>
        <p:nvSpPr>
          <p:cNvPr id="17420" name="Text Box 7"/>
          <p:cNvSpPr txBox="1">
            <a:spLocks noChangeArrowheads="1"/>
          </p:cNvSpPr>
          <p:nvPr/>
        </p:nvSpPr>
        <p:spPr bwMode="auto">
          <a:xfrm>
            <a:off x="2178050" y="4221163"/>
            <a:ext cx="592138"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Didcot</a:t>
            </a:r>
          </a:p>
        </p:txBody>
      </p:sp>
      <p:sp>
        <p:nvSpPr>
          <p:cNvPr id="17421" name="Text Box 7"/>
          <p:cNvSpPr txBox="1">
            <a:spLocks noChangeArrowheads="1"/>
          </p:cNvSpPr>
          <p:nvPr/>
        </p:nvSpPr>
        <p:spPr bwMode="auto">
          <a:xfrm>
            <a:off x="6283325" y="4678363"/>
            <a:ext cx="942975" cy="46037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1200" dirty="0">
                <a:solidFill>
                  <a:prstClr val="white"/>
                </a:solidFill>
                <a:latin typeface="Calibri" pitchFamily="34" charset="0"/>
              </a:rPr>
              <a:t>London</a:t>
            </a:r>
            <a:br>
              <a:rPr lang="en-GB" altLang="en-US" sz="1200" dirty="0">
                <a:solidFill>
                  <a:prstClr val="white"/>
                </a:solidFill>
                <a:latin typeface="Calibri" pitchFamily="34" charset="0"/>
              </a:rPr>
            </a:br>
            <a:r>
              <a:rPr lang="en-GB" altLang="en-US" sz="1200" dirty="0">
                <a:solidFill>
                  <a:prstClr val="white"/>
                </a:solidFill>
                <a:latin typeface="Calibri" pitchFamily="34" charset="0"/>
              </a:rPr>
              <a:t>Marylebone</a:t>
            </a:r>
          </a:p>
        </p:txBody>
      </p:sp>
      <p:sp>
        <p:nvSpPr>
          <p:cNvPr id="17422" name="TextBox 8"/>
          <p:cNvSpPr txBox="1">
            <a:spLocks noChangeArrowheads="1"/>
          </p:cNvSpPr>
          <p:nvPr/>
        </p:nvSpPr>
        <p:spPr bwMode="auto">
          <a:xfrm>
            <a:off x="409575" y="6049963"/>
            <a:ext cx="5957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37931725" indent="-37474525"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US" altLang="en-US" sz="2000" b="1" dirty="0">
                <a:solidFill>
                  <a:prstClr val="white"/>
                </a:solidFill>
                <a:latin typeface="Arial" pitchFamily="34" charset="0"/>
                <a:cs typeface="Arial" pitchFamily="34" charset="0"/>
              </a:rPr>
              <a:t>East West Rail (Western Section)</a:t>
            </a:r>
          </a:p>
        </p:txBody>
      </p:sp>
      <p:sp>
        <p:nvSpPr>
          <p:cNvPr id="17423" name="TextBox 39"/>
          <p:cNvSpPr txBox="1">
            <a:spLocks noChangeArrowheads="1"/>
          </p:cNvSpPr>
          <p:nvPr/>
        </p:nvSpPr>
        <p:spPr bwMode="auto">
          <a:xfrm>
            <a:off x="4367213" y="2328863"/>
            <a:ext cx="1743075"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US" altLang="en-US" sz="1200" dirty="0" err="1">
                <a:solidFill>
                  <a:prstClr val="white"/>
                </a:solidFill>
                <a:latin typeface="Calibri" pitchFamily="34" charset="0"/>
              </a:rPr>
              <a:t>Aylesbury</a:t>
            </a:r>
            <a:r>
              <a:rPr lang="en-US" altLang="en-US" sz="1200" dirty="0">
                <a:solidFill>
                  <a:prstClr val="white"/>
                </a:solidFill>
                <a:latin typeface="Calibri" pitchFamily="34" charset="0"/>
              </a:rPr>
              <a:t> Vale Parkway</a:t>
            </a:r>
          </a:p>
        </p:txBody>
      </p:sp>
      <p:sp>
        <p:nvSpPr>
          <p:cNvPr id="17424" name="TextBox 39"/>
          <p:cNvSpPr txBox="1">
            <a:spLocks noChangeArrowheads="1"/>
          </p:cNvSpPr>
          <p:nvPr/>
        </p:nvSpPr>
        <p:spPr bwMode="auto">
          <a:xfrm>
            <a:off x="3584575" y="2752725"/>
            <a:ext cx="855663" cy="276225"/>
          </a:xfrm>
          <a:prstGeom prst="rect">
            <a:avLst/>
          </a:prstGeom>
          <a:solidFill>
            <a:srgbClr val="32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US" altLang="en-US" sz="1200">
                <a:solidFill>
                  <a:prstClr val="white"/>
                </a:solidFill>
                <a:latin typeface="Calibri" pitchFamily="34" charset="0"/>
              </a:rPr>
              <a:t>Aylesbury</a:t>
            </a:r>
          </a:p>
        </p:txBody>
      </p:sp>
    </p:spTree>
    <p:extLst>
      <p:ext uri="{BB962C8B-B14F-4D97-AF65-F5344CB8AC3E}">
        <p14:creationId xmlns:p14="http://schemas.microsoft.com/office/powerpoint/2010/main" val="4206079866"/>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Importance of Commercial Management in Infrastructure</a:t>
            </a:r>
          </a:p>
        </p:txBody>
      </p:sp>
      <p:sp>
        <p:nvSpPr>
          <p:cNvPr id="3" name="Subtitle 2"/>
          <p:cNvSpPr>
            <a:spLocks noGrp="1"/>
          </p:cNvSpPr>
          <p:nvPr>
            <p:ph type="subTitle" idx="1"/>
          </p:nvPr>
        </p:nvSpPr>
        <p:spPr/>
        <p:txBody>
          <a:bodyPr>
            <a:normAutofit/>
          </a:bodyPr>
          <a:lstStyle/>
          <a:p>
            <a:r>
              <a:rPr lang="en-GB" dirty="0"/>
              <a:t>Phil Hardy Bishop</a:t>
            </a:r>
          </a:p>
          <a:p>
            <a:r>
              <a:rPr lang="en-GB" dirty="0"/>
              <a:t>RICS Director of UK Infrastructure</a:t>
            </a:r>
          </a:p>
        </p:txBody>
      </p:sp>
    </p:spTree>
    <p:extLst>
      <p:ext uri="{BB962C8B-B14F-4D97-AF65-F5344CB8AC3E}">
        <p14:creationId xmlns:p14="http://schemas.microsoft.com/office/powerpoint/2010/main" val="1140122545"/>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pic>
        <p:nvPicPr>
          <p:cNvPr id="18435" name="Picture 7" descr="zz2013814-East-West-Rail-Map_inc-text"/>
          <p:cNvPicPr>
            <a:picLocks noChangeAspect="1" noChangeArrowheads="1"/>
          </p:cNvPicPr>
          <p:nvPr/>
        </p:nvPicPr>
        <p:blipFill>
          <a:blip r:embed="rId2">
            <a:extLst>
              <a:ext uri="{28A0092B-C50C-407E-A947-70E740481C1C}">
                <a14:useLocalDpi xmlns:a14="http://schemas.microsoft.com/office/drawing/2010/main" val="0"/>
              </a:ext>
            </a:extLst>
          </a:blip>
          <a:srcRect t="17763"/>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8"/>
          <p:cNvSpPr txBox="1">
            <a:spLocks noChangeArrowheads="1"/>
          </p:cNvSpPr>
          <p:nvPr/>
        </p:nvSpPr>
        <p:spPr bwMode="auto">
          <a:xfrm>
            <a:off x="452438" y="327025"/>
            <a:ext cx="85931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Lucida Grande" charset="0"/>
                <a:ea typeface="MS PGothic" pitchFamily="34" charset="-128"/>
              </a:defRPr>
            </a:lvl1pPr>
            <a:lvl2pPr marL="742950" indent="-285750" eaLnBrk="0" hangingPunct="0">
              <a:defRPr>
                <a:solidFill>
                  <a:schemeClr val="tx1"/>
                </a:solidFill>
                <a:latin typeface="Lucida Grande" charset="0"/>
                <a:ea typeface="MS PGothic" pitchFamily="34" charset="-128"/>
              </a:defRPr>
            </a:lvl2pPr>
            <a:lvl3pPr marL="1143000" indent="-228600" eaLnBrk="0" hangingPunct="0">
              <a:defRPr>
                <a:solidFill>
                  <a:schemeClr val="tx1"/>
                </a:solidFill>
                <a:latin typeface="Lucida Grande" charset="0"/>
                <a:ea typeface="MS PGothic" pitchFamily="34" charset="-128"/>
              </a:defRPr>
            </a:lvl3pPr>
            <a:lvl4pPr marL="1600200" indent="-228600" eaLnBrk="0" hangingPunct="0">
              <a:defRPr>
                <a:solidFill>
                  <a:schemeClr val="tx1"/>
                </a:solidFill>
                <a:latin typeface="Lucida Grande" charset="0"/>
                <a:ea typeface="MS PGothic" pitchFamily="34" charset="-128"/>
              </a:defRPr>
            </a:lvl4pPr>
            <a:lvl5pPr marL="2057400" indent="-228600" eaLnBrk="0" hangingPunct="0">
              <a:defRPr>
                <a:solidFill>
                  <a:schemeClr val="tx1"/>
                </a:solidFill>
                <a:latin typeface="Lucida Grande"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Lucida Grande"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Lucida Grande"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Lucida Grande"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Lucida Grande" charset="0"/>
                <a:ea typeface="MS PGothic" pitchFamily="34" charset="-128"/>
              </a:defRPr>
            </a:lvl9pPr>
          </a:lstStyle>
          <a:p>
            <a:pPr eaLnBrk="1" hangingPunct="1"/>
            <a:r>
              <a:rPr lang="en-GB" altLang="en-US" sz="3200" b="1" baseline="30000">
                <a:solidFill>
                  <a:srgbClr val="326699"/>
                </a:solidFill>
                <a:latin typeface="FSAlbert" charset="0"/>
                <a:cs typeface="Arial" pitchFamily="34" charset="0"/>
              </a:rPr>
              <a:t>Proposed New Passenger Services and National Mainline Connections (Western Section)</a:t>
            </a:r>
          </a:p>
        </p:txBody>
      </p:sp>
    </p:spTree>
    <p:extLst>
      <p:ext uri="{BB962C8B-B14F-4D97-AF65-F5344CB8AC3E}">
        <p14:creationId xmlns:p14="http://schemas.microsoft.com/office/powerpoint/2010/main" val="3725383088"/>
      </p:ext>
    </p:extLst>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0" y="5773738"/>
            <a:ext cx="9161463" cy="1095375"/>
          </a:xfrm>
          <a:prstGeom prst="rect">
            <a:avLst/>
          </a:prstGeom>
          <a:noFill/>
          <a:ln w="9525">
            <a:noFill/>
            <a:miter lim="800000"/>
            <a:headEnd/>
            <a:tailEnd/>
          </a:ln>
        </p:spPr>
      </p:pic>
      <p:pic>
        <p:nvPicPr>
          <p:cNvPr id="28674" name="Picture 4"/>
          <p:cNvPicPr>
            <a:picLocks noChangeAspect="1"/>
          </p:cNvPicPr>
          <p:nvPr/>
        </p:nvPicPr>
        <p:blipFill>
          <a:blip r:embed="rId3"/>
          <a:srcRect/>
          <a:stretch>
            <a:fillRect/>
          </a:stretch>
        </p:blipFill>
        <p:spPr bwMode="auto">
          <a:xfrm>
            <a:off x="7085013" y="6019800"/>
            <a:ext cx="1611312" cy="609600"/>
          </a:xfrm>
          <a:prstGeom prst="rect">
            <a:avLst/>
          </a:prstGeom>
          <a:noFill/>
          <a:ln w="9525">
            <a:noFill/>
            <a:miter lim="800000"/>
            <a:headEnd/>
            <a:tailEnd/>
          </a:ln>
        </p:spPr>
      </p:pic>
      <p:sp>
        <p:nvSpPr>
          <p:cNvPr id="28675" name="TextBox 9"/>
          <p:cNvSpPr txBox="1">
            <a:spLocks noChangeArrowheads="1"/>
          </p:cNvSpPr>
          <p:nvPr/>
        </p:nvSpPr>
        <p:spPr bwMode="auto">
          <a:xfrm>
            <a:off x="406400" y="1616740"/>
            <a:ext cx="7231063" cy="2554545"/>
          </a:xfrm>
          <a:prstGeom prst="rect">
            <a:avLst/>
          </a:prstGeom>
          <a:noFill/>
          <a:ln w="9525">
            <a:noFill/>
            <a:miter lim="800000"/>
            <a:headEnd/>
            <a:tailEnd/>
          </a:ln>
        </p:spPr>
        <p:txBody>
          <a:bodyPr>
            <a:spAutoFit/>
          </a:bodyPr>
          <a:lstStyle/>
          <a:p>
            <a:endParaRPr lang="en-US" altLang="en-US" sz="2000" dirty="0">
              <a:solidFill>
                <a:srgbClr val="7F7B80"/>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Project Benefits</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Delivery Programme</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Project Challenges</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East of Bedford and Beyond!</a:t>
            </a:r>
          </a:p>
        </p:txBody>
      </p:sp>
      <p:pic>
        <p:nvPicPr>
          <p:cNvPr id="28676" name="Picture 7" descr="MC900445506[1]"/>
          <p:cNvPicPr>
            <a:picLocks noChangeAspect="1" noChangeArrowheads="1"/>
          </p:cNvPicPr>
          <p:nvPr/>
        </p:nvPicPr>
        <p:blipFill>
          <a:blip r:embed="rId4"/>
          <a:srcRect/>
          <a:stretch>
            <a:fillRect/>
          </a:stretch>
        </p:blipFill>
        <p:spPr bwMode="auto">
          <a:xfrm>
            <a:off x="4572000" y="2735263"/>
            <a:ext cx="4124325" cy="2355850"/>
          </a:xfrm>
          <a:prstGeom prst="rect">
            <a:avLst/>
          </a:prstGeom>
          <a:noFill/>
          <a:ln w="9525">
            <a:noFill/>
            <a:miter lim="800000"/>
            <a:headEnd/>
            <a:tailEnd/>
          </a:ln>
        </p:spPr>
      </p:pic>
      <p:sp>
        <p:nvSpPr>
          <p:cNvPr id="28677" name="TextBox 8"/>
          <p:cNvSpPr txBox="1">
            <a:spLocks noChangeArrowheads="1"/>
          </p:cNvSpPr>
          <p:nvPr/>
        </p:nvSpPr>
        <p:spPr bwMode="auto">
          <a:xfrm>
            <a:off x="558800" y="379413"/>
            <a:ext cx="7213600" cy="549275"/>
          </a:xfrm>
          <a:prstGeom prst="rect">
            <a:avLst/>
          </a:prstGeom>
          <a:noFill/>
          <a:ln w="9525">
            <a:noFill/>
            <a:miter lim="800000"/>
            <a:headEnd/>
            <a:tailEnd/>
          </a:ln>
        </p:spPr>
        <p:txBody>
          <a:bodyPr>
            <a:spAutoFit/>
          </a:bodyPr>
          <a:lstStyle/>
          <a:p>
            <a:r>
              <a:rPr lang="en-US" altLang="en-US" sz="3000" dirty="0">
                <a:solidFill>
                  <a:srgbClr val="326699"/>
                </a:solidFill>
                <a:latin typeface="Arial" charset="0"/>
                <a:ea typeface="MS PGothic"/>
                <a:cs typeface="Arial" charset="0"/>
              </a:rPr>
              <a:t>East West Rail  </a:t>
            </a:r>
          </a:p>
        </p:txBody>
      </p:sp>
    </p:spTree>
    <p:extLst>
      <p:ext uri="{BB962C8B-B14F-4D97-AF65-F5344CB8AC3E}">
        <p14:creationId xmlns:p14="http://schemas.microsoft.com/office/powerpoint/2010/main" val="1235621387"/>
      </p:ext>
    </p:extLst>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2"/>
          <a:srcRect/>
          <a:stretch>
            <a:fillRect/>
          </a:stretch>
        </p:blipFill>
        <p:spPr bwMode="auto">
          <a:xfrm>
            <a:off x="701675" y="128588"/>
            <a:ext cx="7808913" cy="5595937"/>
          </a:xfrm>
          <a:prstGeom prst="rect">
            <a:avLst/>
          </a:prstGeom>
          <a:noFill/>
          <a:ln w="9525">
            <a:noFill/>
            <a:miter lim="800000"/>
            <a:headEnd/>
            <a:tailEnd/>
          </a:ln>
        </p:spPr>
      </p:pic>
      <p:sp>
        <p:nvSpPr>
          <p:cNvPr id="49154" name="TextBox 8"/>
          <p:cNvSpPr txBox="1">
            <a:spLocks noChangeArrowheads="1"/>
          </p:cNvSpPr>
          <p:nvPr/>
        </p:nvSpPr>
        <p:spPr bwMode="auto">
          <a:xfrm>
            <a:off x="457200" y="6059488"/>
            <a:ext cx="5957888" cy="368300"/>
          </a:xfrm>
          <a:prstGeom prst="rect">
            <a:avLst/>
          </a:prstGeom>
          <a:noFill/>
          <a:ln w="9525">
            <a:noFill/>
            <a:miter lim="800000"/>
            <a:headEnd/>
            <a:tailEnd/>
          </a:ln>
        </p:spPr>
        <p:txBody>
          <a:bodyPr>
            <a:spAutoFit/>
          </a:bodyPr>
          <a:lstStyle/>
          <a:p>
            <a:r>
              <a:rPr lang="en-US" altLang="en-US" dirty="0">
                <a:solidFill>
                  <a:prstClr val="white"/>
                </a:solidFill>
                <a:latin typeface="Arial" charset="0"/>
                <a:ea typeface="MS PGothic"/>
                <a:cs typeface="Arial" charset="0"/>
              </a:rPr>
              <a:t>Current population density</a:t>
            </a:r>
          </a:p>
        </p:txBody>
      </p:sp>
    </p:spTree>
    <p:extLst>
      <p:ext uri="{BB962C8B-B14F-4D97-AF65-F5344CB8AC3E}">
        <p14:creationId xmlns:p14="http://schemas.microsoft.com/office/powerpoint/2010/main" val="1144107747"/>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srcRect/>
          <a:stretch>
            <a:fillRect/>
          </a:stretch>
        </p:blipFill>
        <p:spPr bwMode="auto">
          <a:xfrm>
            <a:off x="603250" y="60325"/>
            <a:ext cx="7954963" cy="5694363"/>
          </a:xfrm>
          <a:prstGeom prst="rect">
            <a:avLst/>
          </a:prstGeom>
          <a:noFill/>
          <a:ln w="9525">
            <a:noFill/>
            <a:miter lim="800000"/>
            <a:headEnd/>
            <a:tailEnd/>
          </a:ln>
        </p:spPr>
      </p:pic>
      <p:sp>
        <p:nvSpPr>
          <p:cNvPr id="50178" name="TextBox 8"/>
          <p:cNvSpPr txBox="1">
            <a:spLocks noChangeArrowheads="1"/>
          </p:cNvSpPr>
          <p:nvPr/>
        </p:nvSpPr>
        <p:spPr bwMode="auto">
          <a:xfrm>
            <a:off x="400050" y="6078538"/>
            <a:ext cx="5957888" cy="368300"/>
          </a:xfrm>
          <a:prstGeom prst="rect">
            <a:avLst/>
          </a:prstGeom>
          <a:noFill/>
          <a:ln w="9525">
            <a:noFill/>
            <a:miter lim="800000"/>
            <a:headEnd/>
            <a:tailEnd/>
          </a:ln>
        </p:spPr>
        <p:txBody>
          <a:bodyPr>
            <a:spAutoFit/>
          </a:bodyPr>
          <a:lstStyle/>
          <a:p>
            <a:r>
              <a:rPr lang="en-US" altLang="en-US" dirty="0">
                <a:solidFill>
                  <a:prstClr val="white"/>
                </a:solidFill>
                <a:latin typeface="Arial" charset="0"/>
                <a:ea typeface="MS PGothic"/>
                <a:cs typeface="Arial" charset="0"/>
              </a:rPr>
              <a:t>Distribution of largest employers</a:t>
            </a:r>
          </a:p>
        </p:txBody>
      </p:sp>
    </p:spTree>
    <p:extLst>
      <p:ext uri="{BB962C8B-B14F-4D97-AF65-F5344CB8AC3E}">
        <p14:creationId xmlns:p14="http://schemas.microsoft.com/office/powerpoint/2010/main" val="3127338758"/>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5"/>
          <p:cNvSpPr txBox="1">
            <a:spLocks noChangeArrowheads="1"/>
          </p:cNvSpPr>
          <p:nvPr/>
        </p:nvSpPr>
        <p:spPr bwMode="auto">
          <a:xfrm>
            <a:off x="611188" y="404813"/>
            <a:ext cx="7213600" cy="549275"/>
          </a:xfrm>
          <a:prstGeom prst="rect">
            <a:avLst/>
          </a:prstGeom>
          <a:noFill/>
          <a:ln w="9525">
            <a:noFill/>
            <a:miter lim="800000"/>
            <a:headEnd/>
            <a:tailEnd/>
          </a:ln>
        </p:spPr>
        <p:txBody>
          <a:bodyPr>
            <a:spAutoFit/>
          </a:bodyPr>
          <a:lstStyle/>
          <a:p>
            <a:r>
              <a:rPr lang="en-US" altLang="en-US" sz="4500" baseline="30000">
                <a:solidFill>
                  <a:srgbClr val="326699"/>
                </a:solidFill>
                <a:latin typeface="FSAlbert"/>
                <a:ea typeface="MS PGothic"/>
              </a:rPr>
              <a:t>Highway network stress today</a:t>
            </a:r>
          </a:p>
        </p:txBody>
      </p:sp>
      <p:pic>
        <p:nvPicPr>
          <p:cNvPr id="51202" name="Picture 12"/>
          <p:cNvPicPr>
            <a:picLocks noChangeAspect="1"/>
          </p:cNvPicPr>
          <p:nvPr/>
        </p:nvPicPr>
        <p:blipFill>
          <a:blip r:embed="rId2"/>
          <a:srcRect/>
          <a:stretch>
            <a:fillRect/>
          </a:stretch>
        </p:blipFill>
        <p:spPr bwMode="auto">
          <a:xfrm>
            <a:off x="0" y="5773738"/>
            <a:ext cx="9161463" cy="1095375"/>
          </a:xfrm>
          <a:prstGeom prst="rect">
            <a:avLst/>
          </a:prstGeom>
          <a:noFill/>
          <a:ln w="9525">
            <a:noFill/>
            <a:miter lim="800000"/>
            <a:headEnd/>
            <a:tailEnd/>
          </a:ln>
        </p:spPr>
      </p:pic>
      <p:pic>
        <p:nvPicPr>
          <p:cNvPr id="51203" name="Picture 13"/>
          <p:cNvPicPr>
            <a:picLocks noChangeAspect="1"/>
          </p:cNvPicPr>
          <p:nvPr/>
        </p:nvPicPr>
        <p:blipFill>
          <a:blip r:embed="rId3"/>
          <a:srcRect/>
          <a:stretch>
            <a:fillRect/>
          </a:stretch>
        </p:blipFill>
        <p:spPr bwMode="auto">
          <a:xfrm>
            <a:off x="7085013" y="6019800"/>
            <a:ext cx="1611312" cy="609600"/>
          </a:xfrm>
          <a:prstGeom prst="rect">
            <a:avLst/>
          </a:prstGeom>
          <a:noFill/>
          <a:ln w="9525">
            <a:noFill/>
            <a:miter lim="800000"/>
            <a:headEnd/>
            <a:tailEnd/>
          </a:ln>
        </p:spPr>
      </p:pic>
      <p:pic>
        <p:nvPicPr>
          <p:cNvPr id="51204" name="Picture 2"/>
          <p:cNvPicPr>
            <a:picLocks noChangeAspect="1" noChangeArrowheads="1"/>
          </p:cNvPicPr>
          <p:nvPr/>
        </p:nvPicPr>
        <p:blipFill>
          <a:blip r:embed="rId4"/>
          <a:srcRect/>
          <a:stretch>
            <a:fillRect/>
          </a:stretch>
        </p:blipFill>
        <p:spPr bwMode="auto">
          <a:xfrm>
            <a:off x="1403350" y="981075"/>
            <a:ext cx="6624638" cy="4687888"/>
          </a:xfrm>
          <a:prstGeom prst="rect">
            <a:avLst/>
          </a:prstGeom>
          <a:noFill/>
          <a:ln w="9525">
            <a:noFill/>
            <a:miter lim="800000"/>
            <a:headEnd/>
            <a:tailEnd/>
          </a:ln>
        </p:spPr>
      </p:pic>
    </p:spTree>
    <p:extLst>
      <p:ext uri="{BB962C8B-B14F-4D97-AF65-F5344CB8AC3E}">
        <p14:creationId xmlns:p14="http://schemas.microsoft.com/office/powerpoint/2010/main" val="1760686230"/>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684213" y="476250"/>
            <a:ext cx="7993062" cy="5543550"/>
          </a:xfrm>
          <a:prstGeom prst="rect">
            <a:avLst/>
          </a:prstGeom>
          <a:noFill/>
          <a:ln w="9525">
            <a:noFill/>
            <a:miter lim="800000"/>
            <a:headEnd/>
            <a:tailEnd/>
          </a:ln>
        </p:spPr>
      </p:pic>
      <p:pic>
        <p:nvPicPr>
          <p:cNvPr id="52226" name="Picture 12"/>
          <p:cNvPicPr>
            <a:picLocks noChangeAspect="1"/>
          </p:cNvPicPr>
          <p:nvPr/>
        </p:nvPicPr>
        <p:blipFill>
          <a:blip r:embed="rId3"/>
          <a:srcRect/>
          <a:stretch>
            <a:fillRect/>
          </a:stretch>
        </p:blipFill>
        <p:spPr bwMode="auto">
          <a:xfrm>
            <a:off x="0" y="5773738"/>
            <a:ext cx="9161463" cy="1095375"/>
          </a:xfrm>
          <a:prstGeom prst="rect">
            <a:avLst/>
          </a:prstGeom>
          <a:noFill/>
          <a:ln w="9525">
            <a:noFill/>
            <a:miter lim="800000"/>
            <a:headEnd/>
            <a:tailEnd/>
          </a:ln>
        </p:spPr>
      </p:pic>
      <p:pic>
        <p:nvPicPr>
          <p:cNvPr id="52227" name="Picture 13"/>
          <p:cNvPicPr>
            <a:picLocks noChangeAspect="1"/>
          </p:cNvPicPr>
          <p:nvPr/>
        </p:nvPicPr>
        <p:blipFill>
          <a:blip r:embed="rId4"/>
          <a:srcRect/>
          <a:stretch>
            <a:fillRect/>
          </a:stretch>
        </p:blipFill>
        <p:spPr bwMode="auto">
          <a:xfrm>
            <a:off x="7085013" y="6019800"/>
            <a:ext cx="1611312" cy="609600"/>
          </a:xfrm>
          <a:prstGeom prst="rect">
            <a:avLst/>
          </a:prstGeom>
          <a:noFill/>
          <a:ln w="9525">
            <a:noFill/>
            <a:miter lim="800000"/>
            <a:headEnd/>
            <a:tailEnd/>
          </a:ln>
        </p:spPr>
      </p:pic>
      <p:sp>
        <p:nvSpPr>
          <p:cNvPr id="52228" name="TextBox 15"/>
          <p:cNvSpPr txBox="1">
            <a:spLocks noChangeArrowheads="1"/>
          </p:cNvSpPr>
          <p:nvPr/>
        </p:nvSpPr>
        <p:spPr bwMode="auto">
          <a:xfrm>
            <a:off x="611188" y="260350"/>
            <a:ext cx="7213600" cy="777875"/>
          </a:xfrm>
          <a:prstGeom prst="rect">
            <a:avLst/>
          </a:prstGeom>
          <a:noFill/>
          <a:ln w="9525">
            <a:noFill/>
            <a:miter lim="800000"/>
            <a:headEnd/>
            <a:tailEnd/>
          </a:ln>
        </p:spPr>
        <p:txBody>
          <a:bodyPr>
            <a:spAutoFit/>
          </a:bodyPr>
          <a:lstStyle/>
          <a:p>
            <a:r>
              <a:rPr lang="en-US" altLang="en-US" sz="4500" baseline="30000">
                <a:solidFill>
                  <a:srgbClr val="326699"/>
                </a:solidFill>
                <a:latin typeface="FSAlbert"/>
                <a:ea typeface="MS PGothic"/>
              </a:rPr>
              <a:t>Population and growth</a:t>
            </a:r>
            <a:endParaRPr lang="en-US" altLang="en-US" sz="4500">
              <a:solidFill>
                <a:srgbClr val="326699"/>
              </a:solidFill>
              <a:latin typeface="FSAlbert"/>
              <a:ea typeface="MS PGothic"/>
            </a:endParaRPr>
          </a:p>
        </p:txBody>
      </p:sp>
    </p:spTree>
    <p:extLst>
      <p:ext uri="{BB962C8B-B14F-4D97-AF65-F5344CB8AC3E}">
        <p14:creationId xmlns:p14="http://schemas.microsoft.com/office/powerpoint/2010/main" val="1823821164"/>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 y="150327"/>
            <a:ext cx="2340687" cy="7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29596" y="274638"/>
            <a:ext cx="6725610" cy="490066"/>
          </a:xfrm>
          <a:ln w="19050">
            <a:noFill/>
          </a:ln>
        </p:spPr>
        <p:txBody>
          <a:bodyPr>
            <a:noAutofit/>
          </a:bodyPr>
          <a:lstStyle/>
          <a:p>
            <a:pPr algn="l"/>
            <a:r>
              <a:rPr lang="en-GB" sz="2000" b="1" dirty="0">
                <a:solidFill>
                  <a:schemeClr val="accent1">
                    <a:lumMod val="75000"/>
                  </a:schemeClr>
                </a:solidFill>
                <a:latin typeface="Arial" panose="020B0604020202020204" pitchFamily="34" charset="0"/>
                <a:cs typeface="Arial" panose="020B0604020202020204" pitchFamily="34" charset="0"/>
              </a:rPr>
              <a:t>Anticipated Housing &amp; Employment Growth to 2031*</a:t>
            </a:r>
            <a:br>
              <a:rPr lang="en-GB" sz="2000" b="1" dirty="0">
                <a:solidFill>
                  <a:schemeClr val="accent1">
                    <a:lumMod val="75000"/>
                  </a:schemeClr>
                </a:solidFill>
                <a:latin typeface="Arial" panose="020B0604020202020204" pitchFamily="34" charset="0"/>
                <a:cs typeface="Arial" panose="020B0604020202020204" pitchFamily="34" charset="0"/>
              </a:rPr>
            </a:br>
            <a:endParaRPr lang="en-GB" sz="1050" b="1" dirty="0">
              <a:solidFill>
                <a:schemeClr val="accent1">
                  <a:lumMod val="75000"/>
                </a:schemeClr>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45000"/>
                    </a14:imgEffect>
                  </a14:imgLayer>
                </a14:imgProps>
              </a:ext>
              <a:ext uri="{28A0092B-C50C-407E-A947-70E740481C1C}">
                <a14:useLocalDpi xmlns:a14="http://schemas.microsoft.com/office/drawing/2010/main" val="0"/>
              </a:ext>
            </a:extLst>
          </a:blip>
          <a:srcRect l="8960" r="-6990"/>
          <a:stretch/>
        </p:blipFill>
        <p:spPr>
          <a:xfrm>
            <a:off x="788543" y="1176843"/>
            <a:ext cx="7884000" cy="4929411"/>
          </a:xfrm>
          <a:ln w="3175">
            <a:solidFill>
              <a:srgbClr val="92D050"/>
            </a:solidFill>
          </a:ln>
        </p:spPr>
      </p:pic>
      <p:sp>
        <p:nvSpPr>
          <p:cNvPr id="25" name="Freeform 24"/>
          <p:cNvSpPr/>
          <p:nvPr/>
        </p:nvSpPr>
        <p:spPr>
          <a:xfrm>
            <a:off x="4251768" y="3301922"/>
            <a:ext cx="2019938" cy="606717"/>
          </a:xfrm>
          <a:custGeom>
            <a:avLst/>
            <a:gdLst>
              <a:gd name="connsiteX0" fmla="*/ 53180 w 2019938"/>
              <a:gd name="connsiteY0" fmla="*/ 189620 h 606717"/>
              <a:gd name="connsiteX1" fmla="*/ 219434 w 2019938"/>
              <a:gd name="connsiteY1" fmla="*/ 4893 h 606717"/>
              <a:gd name="connsiteX2" fmla="*/ 1808089 w 2019938"/>
              <a:gd name="connsiteY2" fmla="*/ 365111 h 606717"/>
              <a:gd name="connsiteX3" fmla="*/ 2002052 w 2019938"/>
              <a:gd name="connsiteY3" fmla="*/ 596020 h 606717"/>
              <a:gd name="connsiteX4" fmla="*/ 2011289 w 2019938"/>
              <a:gd name="connsiteY4" fmla="*/ 568311 h 606717"/>
              <a:gd name="connsiteX5" fmla="*/ 2002052 w 2019938"/>
              <a:gd name="connsiteY5" fmla="*/ 568311 h 60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938" h="606717">
                <a:moveTo>
                  <a:pt x="53180" y="189620"/>
                </a:moveTo>
                <a:cubicBezTo>
                  <a:pt x="-9936" y="82632"/>
                  <a:pt x="-73051" y="-24356"/>
                  <a:pt x="219434" y="4893"/>
                </a:cubicBezTo>
                <a:cubicBezTo>
                  <a:pt x="511919" y="34142"/>
                  <a:pt x="1510986" y="266590"/>
                  <a:pt x="1808089" y="365111"/>
                </a:cubicBezTo>
                <a:cubicBezTo>
                  <a:pt x="2105192" y="463632"/>
                  <a:pt x="1968185" y="562153"/>
                  <a:pt x="2002052" y="596020"/>
                </a:cubicBezTo>
                <a:cubicBezTo>
                  <a:pt x="2035919" y="629887"/>
                  <a:pt x="2011289" y="572929"/>
                  <a:pt x="2011289" y="568311"/>
                </a:cubicBezTo>
                <a:cubicBezTo>
                  <a:pt x="2011289" y="563693"/>
                  <a:pt x="2002052" y="568311"/>
                  <a:pt x="2002052" y="568311"/>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Freeform 27"/>
          <p:cNvSpPr/>
          <p:nvPr/>
        </p:nvSpPr>
        <p:spPr>
          <a:xfrm>
            <a:off x="4255060" y="2059906"/>
            <a:ext cx="2146542" cy="1387106"/>
          </a:xfrm>
          <a:custGeom>
            <a:avLst/>
            <a:gdLst>
              <a:gd name="connsiteX0" fmla="*/ 2146542 w 2146542"/>
              <a:gd name="connsiteY0" fmla="*/ 0 h 1387106"/>
              <a:gd name="connsiteX1" fmla="*/ 1767851 w 2146542"/>
              <a:gd name="connsiteY1" fmla="*/ 184727 h 1387106"/>
              <a:gd name="connsiteX2" fmla="*/ 1481524 w 2146542"/>
              <a:gd name="connsiteY2" fmla="*/ 452581 h 1387106"/>
              <a:gd name="connsiteX3" fmla="*/ 1158251 w 2146542"/>
              <a:gd name="connsiteY3" fmla="*/ 572654 h 1387106"/>
              <a:gd name="connsiteX4" fmla="*/ 465524 w 2146542"/>
              <a:gd name="connsiteY4" fmla="*/ 923636 h 1387106"/>
              <a:gd name="connsiteX5" fmla="*/ 59124 w 2146542"/>
              <a:gd name="connsiteY5" fmla="*/ 997527 h 1387106"/>
              <a:gd name="connsiteX6" fmla="*/ 22179 w 2146542"/>
              <a:gd name="connsiteY6" fmla="*/ 1339272 h 1387106"/>
              <a:gd name="connsiteX7" fmla="*/ 3706 w 2146542"/>
              <a:gd name="connsiteY7" fmla="*/ 1366981 h 138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6542" h="1387106">
                <a:moveTo>
                  <a:pt x="2146542" y="0"/>
                </a:moveTo>
                <a:cubicBezTo>
                  <a:pt x="2012614" y="54648"/>
                  <a:pt x="1878687" y="109297"/>
                  <a:pt x="1767851" y="184727"/>
                </a:cubicBezTo>
                <a:cubicBezTo>
                  <a:pt x="1657015" y="260157"/>
                  <a:pt x="1583124" y="387927"/>
                  <a:pt x="1481524" y="452581"/>
                </a:cubicBezTo>
                <a:cubicBezTo>
                  <a:pt x="1379924" y="517235"/>
                  <a:pt x="1327584" y="494145"/>
                  <a:pt x="1158251" y="572654"/>
                </a:cubicBezTo>
                <a:cubicBezTo>
                  <a:pt x="988918" y="651163"/>
                  <a:pt x="648712" y="852824"/>
                  <a:pt x="465524" y="923636"/>
                </a:cubicBezTo>
                <a:cubicBezTo>
                  <a:pt x="282336" y="994448"/>
                  <a:pt x="133015" y="928254"/>
                  <a:pt x="59124" y="997527"/>
                </a:cubicBezTo>
                <a:cubicBezTo>
                  <a:pt x="-14767" y="1066800"/>
                  <a:pt x="31415" y="1277696"/>
                  <a:pt x="22179" y="1339272"/>
                </a:cubicBezTo>
                <a:cubicBezTo>
                  <a:pt x="12943" y="1400848"/>
                  <a:pt x="-8609" y="1394690"/>
                  <a:pt x="3706" y="1366981"/>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Freeform 29"/>
          <p:cNvSpPr/>
          <p:nvPr/>
        </p:nvSpPr>
        <p:spPr>
          <a:xfrm>
            <a:off x="2166869" y="3881975"/>
            <a:ext cx="1038952" cy="1789350"/>
          </a:xfrm>
          <a:custGeom>
            <a:avLst/>
            <a:gdLst>
              <a:gd name="connsiteX0" fmla="*/ 512209 w 1075627"/>
              <a:gd name="connsiteY0" fmla="*/ 0 h 1856509"/>
              <a:gd name="connsiteX1" fmla="*/ 521446 w 1075627"/>
              <a:gd name="connsiteY1" fmla="*/ 120072 h 1856509"/>
              <a:gd name="connsiteX2" fmla="*/ 4209 w 1075627"/>
              <a:gd name="connsiteY2" fmla="*/ 387927 h 1856509"/>
              <a:gd name="connsiteX3" fmla="*/ 281300 w 1075627"/>
              <a:gd name="connsiteY3" fmla="*/ 766618 h 1856509"/>
              <a:gd name="connsiteX4" fmla="*/ 364427 w 1075627"/>
              <a:gd name="connsiteY4" fmla="*/ 1477818 h 1856509"/>
              <a:gd name="connsiteX5" fmla="*/ 1075627 w 1075627"/>
              <a:gd name="connsiteY5" fmla="*/ 1856509 h 1856509"/>
              <a:gd name="connsiteX0" fmla="*/ 511295 w 1074713"/>
              <a:gd name="connsiteY0" fmla="*/ 0 h 1856509"/>
              <a:gd name="connsiteX1" fmla="*/ 489535 w 1074713"/>
              <a:gd name="connsiteY1" fmla="*/ 321550 h 1856509"/>
              <a:gd name="connsiteX2" fmla="*/ 3295 w 1074713"/>
              <a:gd name="connsiteY2" fmla="*/ 387927 h 1856509"/>
              <a:gd name="connsiteX3" fmla="*/ 280386 w 1074713"/>
              <a:gd name="connsiteY3" fmla="*/ 766618 h 1856509"/>
              <a:gd name="connsiteX4" fmla="*/ 363513 w 1074713"/>
              <a:gd name="connsiteY4" fmla="*/ 1477818 h 1856509"/>
              <a:gd name="connsiteX5" fmla="*/ 1074713 w 1074713"/>
              <a:gd name="connsiteY5" fmla="*/ 1856509 h 1856509"/>
              <a:gd name="connsiteX0" fmla="*/ 433803 w 1074713"/>
              <a:gd name="connsiteY0" fmla="*/ 0 h 1789350"/>
              <a:gd name="connsiteX1" fmla="*/ 489535 w 1074713"/>
              <a:gd name="connsiteY1" fmla="*/ 254391 h 1789350"/>
              <a:gd name="connsiteX2" fmla="*/ 3295 w 1074713"/>
              <a:gd name="connsiteY2" fmla="*/ 320768 h 1789350"/>
              <a:gd name="connsiteX3" fmla="*/ 280386 w 1074713"/>
              <a:gd name="connsiteY3" fmla="*/ 699459 h 1789350"/>
              <a:gd name="connsiteX4" fmla="*/ 363513 w 1074713"/>
              <a:gd name="connsiteY4" fmla="*/ 1410659 h 1789350"/>
              <a:gd name="connsiteX5" fmla="*/ 1074713 w 1074713"/>
              <a:gd name="connsiteY5" fmla="*/ 1789350 h 1789350"/>
              <a:gd name="connsiteX0" fmla="*/ 398042 w 1038952"/>
              <a:gd name="connsiteY0" fmla="*/ 0 h 1789350"/>
              <a:gd name="connsiteX1" fmla="*/ 453774 w 1038952"/>
              <a:gd name="connsiteY1" fmla="*/ 254391 h 1789350"/>
              <a:gd name="connsiteX2" fmla="*/ 3697 w 1038952"/>
              <a:gd name="connsiteY2" fmla="*/ 377595 h 1789350"/>
              <a:gd name="connsiteX3" fmla="*/ 244625 w 1038952"/>
              <a:gd name="connsiteY3" fmla="*/ 699459 h 1789350"/>
              <a:gd name="connsiteX4" fmla="*/ 327752 w 1038952"/>
              <a:gd name="connsiteY4" fmla="*/ 1410659 h 1789350"/>
              <a:gd name="connsiteX5" fmla="*/ 1038952 w 1038952"/>
              <a:gd name="connsiteY5" fmla="*/ 1789350 h 17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952" h="1789350">
                <a:moveTo>
                  <a:pt x="398042" y="0"/>
                </a:moveTo>
                <a:cubicBezTo>
                  <a:pt x="444994" y="27709"/>
                  <a:pt x="519498" y="191459"/>
                  <a:pt x="453774" y="254391"/>
                </a:cubicBezTo>
                <a:cubicBezTo>
                  <a:pt x="388050" y="317323"/>
                  <a:pt x="38555" y="303417"/>
                  <a:pt x="3697" y="377595"/>
                </a:cubicBezTo>
                <a:cubicBezTo>
                  <a:pt x="-31161" y="451773"/>
                  <a:pt x="190616" y="527282"/>
                  <a:pt x="244625" y="699459"/>
                </a:cubicBezTo>
                <a:cubicBezTo>
                  <a:pt x="298634" y="871636"/>
                  <a:pt x="195364" y="1229011"/>
                  <a:pt x="327752" y="1410659"/>
                </a:cubicBezTo>
                <a:cubicBezTo>
                  <a:pt x="460140" y="1592307"/>
                  <a:pt x="901946" y="1747786"/>
                  <a:pt x="1038952" y="178935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Freeform 34"/>
          <p:cNvSpPr/>
          <p:nvPr/>
        </p:nvSpPr>
        <p:spPr>
          <a:xfrm>
            <a:off x="3078388" y="3510014"/>
            <a:ext cx="1180377" cy="188049"/>
          </a:xfrm>
          <a:custGeom>
            <a:avLst/>
            <a:gdLst>
              <a:gd name="connsiteX0" fmla="*/ 1154546 w 1154546"/>
              <a:gd name="connsiteY0" fmla="*/ 0 h 166254"/>
              <a:gd name="connsiteX1" fmla="*/ 360219 w 1154546"/>
              <a:gd name="connsiteY1" fmla="*/ 129309 h 166254"/>
              <a:gd name="connsiteX2" fmla="*/ 0 w 1154546"/>
              <a:gd name="connsiteY2" fmla="*/ 166254 h 166254"/>
              <a:gd name="connsiteX0" fmla="*/ 1154546 w 1154546"/>
              <a:gd name="connsiteY0" fmla="*/ 0 h 188904"/>
              <a:gd name="connsiteX1" fmla="*/ 360219 w 1154546"/>
              <a:gd name="connsiteY1" fmla="*/ 180970 h 188904"/>
              <a:gd name="connsiteX2" fmla="*/ 0 w 1154546"/>
              <a:gd name="connsiteY2" fmla="*/ 166254 h 188904"/>
              <a:gd name="connsiteX0" fmla="*/ 1180377 w 1180377"/>
              <a:gd name="connsiteY0" fmla="*/ 0 h 188049"/>
              <a:gd name="connsiteX1" fmla="*/ 386050 w 1180377"/>
              <a:gd name="connsiteY1" fmla="*/ 180970 h 188049"/>
              <a:gd name="connsiteX2" fmla="*/ 0 w 1180377"/>
              <a:gd name="connsiteY2" fmla="*/ 161088 h 188049"/>
            </a:gdLst>
            <a:ahLst/>
            <a:cxnLst>
              <a:cxn ang="0">
                <a:pos x="connsiteX0" y="connsiteY0"/>
              </a:cxn>
              <a:cxn ang="0">
                <a:pos x="connsiteX1" y="connsiteY1"/>
              </a:cxn>
              <a:cxn ang="0">
                <a:pos x="connsiteX2" y="connsiteY2"/>
              </a:cxn>
            </a:cxnLst>
            <a:rect l="l" t="t" r="r" b="b"/>
            <a:pathLst>
              <a:path w="1180377" h="188049">
                <a:moveTo>
                  <a:pt x="1180377" y="0"/>
                </a:moveTo>
                <a:cubicBezTo>
                  <a:pt x="915601" y="60323"/>
                  <a:pt x="582779" y="154122"/>
                  <a:pt x="386050" y="180970"/>
                </a:cubicBezTo>
                <a:cubicBezTo>
                  <a:pt x="189321" y="207818"/>
                  <a:pt x="52339" y="148773"/>
                  <a:pt x="0" y="161088"/>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Freeform 36"/>
          <p:cNvSpPr/>
          <p:nvPr/>
        </p:nvSpPr>
        <p:spPr>
          <a:xfrm>
            <a:off x="1607929" y="3667033"/>
            <a:ext cx="1450110" cy="1293091"/>
          </a:xfrm>
          <a:custGeom>
            <a:avLst/>
            <a:gdLst>
              <a:gd name="connsiteX0" fmla="*/ 1450110 w 1450110"/>
              <a:gd name="connsiteY0" fmla="*/ 0 h 1293091"/>
              <a:gd name="connsiteX1" fmla="*/ 997528 w 1450110"/>
              <a:gd name="connsiteY1" fmla="*/ 267854 h 1293091"/>
              <a:gd name="connsiteX2" fmla="*/ 526473 w 1450110"/>
              <a:gd name="connsiteY2" fmla="*/ 461818 h 1293091"/>
              <a:gd name="connsiteX3" fmla="*/ 157019 w 1450110"/>
              <a:gd name="connsiteY3" fmla="*/ 822036 h 1293091"/>
              <a:gd name="connsiteX4" fmla="*/ 0 w 1450110"/>
              <a:gd name="connsiteY4" fmla="*/ 1293091 h 1293091"/>
              <a:gd name="connsiteX0" fmla="*/ 1450110 w 1450110"/>
              <a:gd name="connsiteY0" fmla="*/ 0 h 1293091"/>
              <a:gd name="connsiteX1" fmla="*/ 1095684 w 1450110"/>
              <a:gd name="connsiteY1" fmla="*/ 402173 h 1293091"/>
              <a:gd name="connsiteX2" fmla="*/ 526473 w 1450110"/>
              <a:gd name="connsiteY2" fmla="*/ 461818 h 1293091"/>
              <a:gd name="connsiteX3" fmla="*/ 157019 w 1450110"/>
              <a:gd name="connsiteY3" fmla="*/ 822036 h 1293091"/>
              <a:gd name="connsiteX4" fmla="*/ 0 w 1450110"/>
              <a:gd name="connsiteY4" fmla="*/ 1293091 h 1293091"/>
              <a:gd name="connsiteX0" fmla="*/ 1450110 w 1450110"/>
              <a:gd name="connsiteY0" fmla="*/ 0 h 1293091"/>
              <a:gd name="connsiteX1" fmla="*/ 1121515 w 1450110"/>
              <a:gd name="connsiteY1" fmla="*/ 448668 h 1293091"/>
              <a:gd name="connsiteX2" fmla="*/ 526473 w 1450110"/>
              <a:gd name="connsiteY2" fmla="*/ 461818 h 1293091"/>
              <a:gd name="connsiteX3" fmla="*/ 157019 w 1450110"/>
              <a:gd name="connsiteY3" fmla="*/ 822036 h 1293091"/>
              <a:gd name="connsiteX4" fmla="*/ 0 w 1450110"/>
              <a:gd name="connsiteY4" fmla="*/ 1293091 h 1293091"/>
              <a:gd name="connsiteX0" fmla="*/ 1450110 w 1450110"/>
              <a:gd name="connsiteY0" fmla="*/ 0 h 1293091"/>
              <a:gd name="connsiteX1" fmla="*/ 1121515 w 1450110"/>
              <a:gd name="connsiteY1" fmla="*/ 448668 h 1293091"/>
              <a:gd name="connsiteX2" fmla="*/ 557470 w 1450110"/>
              <a:gd name="connsiteY2" fmla="*/ 580638 h 1293091"/>
              <a:gd name="connsiteX3" fmla="*/ 157019 w 1450110"/>
              <a:gd name="connsiteY3" fmla="*/ 822036 h 1293091"/>
              <a:gd name="connsiteX4" fmla="*/ 0 w 1450110"/>
              <a:gd name="connsiteY4" fmla="*/ 1293091 h 129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110" h="1293091">
                <a:moveTo>
                  <a:pt x="1450110" y="0"/>
                </a:moveTo>
                <a:cubicBezTo>
                  <a:pt x="1300788" y="95442"/>
                  <a:pt x="1270288" y="351895"/>
                  <a:pt x="1121515" y="448668"/>
                </a:cubicBezTo>
                <a:cubicBezTo>
                  <a:pt x="972742" y="545441"/>
                  <a:pt x="718219" y="518410"/>
                  <a:pt x="557470" y="580638"/>
                </a:cubicBezTo>
                <a:cubicBezTo>
                  <a:pt x="396721" y="642866"/>
                  <a:pt x="249931" y="703294"/>
                  <a:pt x="157019" y="822036"/>
                </a:cubicBezTo>
                <a:cubicBezTo>
                  <a:pt x="64107" y="940778"/>
                  <a:pt x="23091" y="1213043"/>
                  <a:pt x="0" y="1293091"/>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ounded Rectangular Callout 37"/>
          <p:cNvSpPr/>
          <p:nvPr/>
        </p:nvSpPr>
        <p:spPr>
          <a:xfrm>
            <a:off x="6630499" y="876853"/>
            <a:ext cx="2342292" cy="771245"/>
          </a:xfrm>
          <a:prstGeom prst="wedgeRoundRectCallout">
            <a:avLst>
              <a:gd name="adj1" fmla="val -55870"/>
              <a:gd name="adj2" fmla="val 94796"/>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Greater Norwich (including Broadland and South Norfolk)</a:t>
            </a:r>
          </a:p>
          <a:p>
            <a:r>
              <a:rPr lang="en-GB" sz="800" dirty="0">
                <a:solidFill>
                  <a:prstClr val="black"/>
                </a:solidFill>
                <a:latin typeface="Arial" panose="020B0604020202020204" pitchFamily="34" charset="0"/>
                <a:cs typeface="Arial" panose="020B0604020202020204" pitchFamily="34" charset="0"/>
              </a:rPr>
              <a:t>37,000 dwellings including 2,200 dwellings in Wymondham area</a:t>
            </a:r>
          </a:p>
          <a:p>
            <a:r>
              <a:rPr lang="en-GB" sz="800" dirty="0">
                <a:solidFill>
                  <a:prstClr val="black"/>
                </a:solidFill>
                <a:latin typeface="Arial" panose="020B0604020202020204" pitchFamily="34" charset="0"/>
                <a:cs typeface="Arial" panose="020B0604020202020204" pitchFamily="34" charset="0"/>
              </a:rPr>
              <a:t>27,000 jobs</a:t>
            </a:r>
          </a:p>
        </p:txBody>
      </p:sp>
      <p:sp>
        <p:nvSpPr>
          <p:cNvPr id="39" name="Rounded Rectangular Callout 38"/>
          <p:cNvSpPr/>
          <p:nvPr/>
        </p:nvSpPr>
        <p:spPr>
          <a:xfrm>
            <a:off x="7347641" y="1753582"/>
            <a:ext cx="1678246" cy="612648"/>
          </a:xfrm>
          <a:prstGeom prst="wedgeRoundRectCallout">
            <a:avLst>
              <a:gd name="adj1" fmla="val -156351"/>
              <a:gd name="adj2" fmla="val 42357"/>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err="1">
                <a:solidFill>
                  <a:prstClr val="black"/>
                </a:solidFill>
                <a:latin typeface="Arial" panose="020B0604020202020204" pitchFamily="34" charset="0"/>
                <a:cs typeface="Arial" panose="020B0604020202020204" pitchFamily="34" charset="0"/>
              </a:rPr>
              <a:t>Breckland</a:t>
            </a:r>
            <a:r>
              <a:rPr lang="en-GB" sz="800" b="1" dirty="0">
                <a:solidFill>
                  <a:prstClr val="black"/>
                </a:solidFill>
                <a:latin typeface="Arial" panose="020B0604020202020204" pitchFamily="34" charset="0"/>
                <a:cs typeface="Arial" panose="020B0604020202020204" pitchFamily="34" charset="0"/>
              </a:rPr>
              <a:t>, Norfolk</a:t>
            </a:r>
          </a:p>
          <a:p>
            <a:r>
              <a:rPr lang="en-GB" sz="800" dirty="0">
                <a:solidFill>
                  <a:prstClr val="black"/>
                </a:solidFill>
                <a:latin typeface="Arial" panose="020B0604020202020204" pitchFamily="34" charset="0"/>
                <a:cs typeface="Arial" panose="020B0604020202020204" pitchFamily="34" charset="0"/>
              </a:rPr>
              <a:t>19,100 dwellings 2001-2026</a:t>
            </a:r>
          </a:p>
          <a:p>
            <a:r>
              <a:rPr lang="en-GB" sz="800" dirty="0">
                <a:solidFill>
                  <a:prstClr val="black"/>
                </a:solidFill>
                <a:latin typeface="Arial" panose="020B0604020202020204" pitchFamily="34" charset="0"/>
                <a:cs typeface="Arial" panose="020B0604020202020204" pitchFamily="34" charset="0"/>
              </a:rPr>
              <a:t>Including 4,000 in </a:t>
            </a:r>
            <a:r>
              <a:rPr lang="en-GB" sz="800" dirty="0" err="1">
                <a:solidFill>
                  <a:prstClr val="black"/>
                </a:solidFill>
                <a:latin typeface="Arial" panose="020B0604020202020204" pitchFamily="34" charset="0"/>
                <a:cs typeface="Arial" panose="020B0604020202020204" pitchFamily="34" charset="0"/>
              </a:rPr>
              <a:t>Attleborough</a:t>
            </a:r>
            <a:r>
              <a:rPr lang="en-GB" sz="800" dirty="0">
                <a:solidFill>
                  <a:prstClr val="black"/>
                </a:solidFill>
                <a:latin typeface="Arial" panose="020B0604020202020204" pitchFamily="34" charset="0"/>
                <a:cs typeface="Arial" panose="020B0604020202020204" pitchFamily="34" charset="0"/>
              </a:rPr>
              <a:t> and 6,500 in Thetford</a:t>
            </a:r>
          </a:p>
        </p:txBody>
      </p:sp>
      <p:sp>
        <p:nvSpPr>
          <p:cNvPr id="40" name="Rounded Rectangular Callout 39"/>
          <p:cNvSpPr/>
          <p:nvPr/>
        </p:nvSpPr>
        <p:spPr>
          <a:xfrm>
            <a:off x="946062" y="1793312"/>
            <a:ext cx="1537706" cy="576064"/>
          </a:xfrm>
          <a:prstGeom prst="wedgeRoundRectCallout">
            <a:avLst>
              <a:gd name="adj1" fmla="val 145944"/>
              <a:gd name="adj2" fmla="val 244869"/>
              <a:gd name="adj3" fmla="val 16667"/>
            </a:avLst>
          </a:prstGeom>
          <a:ln w="19050"/>
        </p:spPr>
        <p:style>
          <a:lnRef idx="2">
            <a:schemeClr val="accent6"/>
          </a:lnRef>
          <a:fillRef idx="1">
            <a:schemeClr val="lt1"/>
          </a:fillRef>
          <a:effectRef idx="0">
            <a:schemeClr val="accent6"/>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South Cambridgeshire</a:t>
            </a:r>
          </a:p>
          <a:p>
            <a:r>
              <a:rPr lang="en-GB" sz="800" dirty="0">
                <a:solidFill>
                  <a:prstClr val="black"/>
                </a:solidFill>
                <a:latin typeface="Arial" panose="020B0604020202020204" pitchFamily="34" charset="0"/>
                <a:cs typeface="Arial" panose="020B0604020202020204" pitchFamily="34" charset="0"/>
              </a:rPr>
              <a:t>19,500 dwellings 2011-2031</a:t>
            </a:r>
          </a:p>
          <a:p>
            <a:r>
              <a:rPr lang="en-GB" sz="800" dirty="0">
                <a:solidFill>
                  <a:prstClr val="black"/>
                </a:solidFill>
                <a:latin typeface="Arial" panose="020B0604020202020204" pitchFamily="34" charset="0"/>
                <a:cs typeface="Arial" panose="020B0604020202020204" pitchFamily="34" charset="0"/>
              </a:rPr>
              <a:t>43ha employment land</a:t>
            </a:r>
          </a:p>
        </p:txBody>
      </p:sp>
      <p:sp>
        <p:nvSpPr>
          <p:cNvPr id="41" name="Rounded Rectangular Callout 40"/>
          <p:cNvSpPr/>
          <p:nvPr/>
        </p:nvSpPr>
        <p:spPr>
          <a:xfrm>
            <a:off x="7347641" y="3611800"/>
            <a:ext cx="1678245" cy="593677"/>
          </a:xfrm>
          <a:prstGeom prst="wedgeRoundRectCallout">
            <a:avLst>
              <a:gd name="adj1" fmla="val -107435"/>
              <a:gd name="adj2" fmla="val -102830"/>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Mid Suffolk</a:t>
            </a:r>
          </a:p>
          <a:p>
            <a:r>
              <a:rPr lang="en-GB" sz="800" dirty="0">
                <a:solidFill>
                  <a:prstClr val="black"/>
                </a:solidFill>
                <a:latin typeface="Arial" panose="020B0604020202020204" pitchFamily="34" charset="0"/>
                <a:cs typeface="Arial" panose="020B0604020202020204" pitchFamily="34" charset="0"/>
              </a:rPr>
              <a:t>7,500 dwellings 2001- 2021 then 415 per year</a:t>
            </a:r>
          </a:p>
          <a:p>
            <a:r>
              <a:rPr lang="en-GB" sz="800" dirty="0">
                <a:solidFill>
                  <a:prstClr val="black"/>
                </a:solidFill>
                <a:latin typeface="Arial" panose="020B0604020202020204" pitchFamily="34" charset="0"/>
                <a:cs typeface="Arial" panose="020B0604020202020204" pitchFamily="34" charset="0"/>
              </a:rPr>
              <a:t>11,100 jobs</a:t>
            </a:r>
          </a:p>
        </p:txBody>
      </p:sp>
      <p:sp>
        <p:nvSpPr>
          <p:cNvPr id="42" name="Rounded Rectangular Callout 41"/>
          <p:cNvSpPr/>
          <p:nvPr/>
        </p:nvSpPr>
        <p:spPr>
          <a:xfrm>
            <a:off x="6957825" y="5584909"/>
            <a:ext cx="1628852" cy="498506"/>
          </a:xfrm>
          <a:prstGeom prst="wedgeRoundRectCallout">
            <a:avLst>
              <a:gd name="adj1" fmla="val -119757"/>
              <a:gd name="adj2" fmla="val -327731"/>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err="1">
                <a:solidFill>
                  <a:prstClr val="black"/>
                </a:solidFill>
                <a:latin typeface="Arial" panose="020B0604020202020204" pitchFamily="34" charset="0"/>
                <a:cs typeface="Arial" panose="020B0604020202020204" pitchFamily="34" charset="0"/>
              </a:rPr>
              <a:t>Babergh</a:t>
            </a:r>
            <a:r>
              <a:rPr lang="en-GB" sz="800" b="1" dirty="0">
                <a:solidFill>
                  <a:prstClr val="black"/>
                </a:solidFill>
                <a:latin typeface="Arial" panose="020B0604020202020204" pitchFamily="34" charset="0"/>
                <a:cs typeface="Arial" panose="020B0604020202020204" pitchFamily="34" charset="0"/>
              </a:rPr>
              <a:t> District, Suffolk</a:t>
            </a:r>
          </a:p>
          <a:p>
            <a:r>
              <a:rPr lang="en-GB" sz="800" dirty="0">
                <a:solidFill>
                  <a:prstClr val="black"/>
                </a:solidFill>
                <a:latin typeface="Arial" panose="020B0604020202020204" pitchFamily="34" charset="0"/>
                <a:cs typeface="Arial" panose="020B0604020202020204" pitchFamily="34" charset="0"/>
              </a:rPr>
              <a:t>4,500 dwellings</a:t>
            </a:r>
          </a:p>
          <a:p>
            <a:r>
              <a:rPr lang="en-GB" sz="800" dirty="0">
                <a:solidFill>
                  <a:prstClr val="black"/>
                </a:solidFill>
                <a:latin typeface="Arial" panose="020B0604020202020204" pitchFamily="34" charset="0"/>
                <a:cs typeface="Arial" panose="020B0604020202020204" pitchFamily="34" charset="0"/>
              </a:rPr>
              <a:t>9,700 jobs</a:t>
            </a:r>
          </a:p>
        </p:txBody>
      </p:sp>
      <p:sp>
        <p:nvSpPr>
          <p:cNvPr id="67" name="Rounded Rectangular Callout 66"/>
          <p:cNvSpPr/>
          <p:nvPr/>
        </p:nvSpPr>
        <p:spPr>
          <a:xfrm>
            <a:off x="135616" y="2617095"/>
            <a:ext cx="1237915" cy="612648"/>
          </a:xfrm>
          <a:prstGeom prst="wedgeRoundRectCallout">
            <a:avLst>
              <a:gd name="adj1" fmla="val 189042"/>
              <a:gd name="adj2" fmla="val 97223"/>
              <a:gd name="adj3" fmla="val 16667"/>
            </a:avLst>
          </a:prstGeom>
          <a:ln w="19050"/>
        </p:spPr>
        <p:style>
          <a:lnRef idx="2">
            <a:schemeClr val="accent6"/>
          </a:lnRef>
          <a:fillRef idx="1">
            <a:schemeClr val="lt1"/>
          </a:fillRef>
          <a:effectRef idx="0">
            <a:schemeClr val="accent6"/>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Bedford Borough</a:t>
            </a:r>
            <a:r>
              <a:rPr lang="en-GB" sz="800" dirty="0">
                <a:solidFill>
                  <a:prstClr val="black"/>
                </a:solidFill>
                <a:latin typeface="Arial" panose="020B0604020202020204" pitchFamily="34" charset="0"/>
                <a:cs typeface="Arial" panose="020B0604020202020204" pitchFamily="34" charset="0"/>
              </a:rPr>
              <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17,300 dwellings</a:t>
            </a:r>
          </a:p>
          <a:p>
            <a:r>
              <a:rPr lang="en-GB" sz="800" dirty="0">
                <a:solidFill>
                  <a:prstClr val="black"/>
                </a:solidFill>
                <a:latin typeface="Arial" panose="020B0604020202020204" pitchFamily="34" charset="0"/>
                <a:cs typeface="Arial" panose="020B0604020202020204" pitchFamily="34" charset="0"/>
              </a:rPr>
              <a:t>15,500 jobs </a:t>
            </a:r>
          </a:p>
        </p:txBody>
      </p:sp>
      <p:sp>
        <p:nvSpPr>
          <p:cNvPr id="68" name="Rounded Rectangular Callout 67"/>
          <p:cNvSpPr/>
          <p:nvPr/>
        </p:nvSpPr>
        <p:spPr>
          <a:xfrm>
            <a:off x="4488990" y="6140905"/>
            <a:ext cx="1595178" cy="612648"/>
          </a:xfrm>
          <a:prstGeom prst="wedgeRoundRectCallout">
            <a:avLst>
              <a:gd name="adj1" fmla="val -140606"/>
              <a:gd name="adj2" fmla="val -367176"/>
              <a:gd name="adj3" fmla="val 16667"/>
            </a:avLst>
          </a:prstGeom>
          <a:ln w="19050"/>
        </p:spPr>
        <p:style>
          <a:lnRef idx="2">
            <a:schemeClr val="accent6"/>
          </a:lnRef>
          <a:fillRef idx="1">
            <a:schemeClr val="lt1"/>
          </a:fillRef>
          <a:effectRef idx="0">
            <a:schemeClr val="accent6"/>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Central Bedfordshire</a:t>
            </a:r>
            <a:br>
              <a:rPr lang="en-GB" sz="800" b="1"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31,000 dwellings</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27,000 jobs</a:t>
            </a:r>
            <a:br>
              <a:rPr lang="en-GB" sz="800" dirty="0">
                <a:solidFill>
                  <a:prstClr val="black"/>
                </a:solidFill>
                <a:latin typeface="Arial" panose="020B0604020202020204" pitchFamily="34" charset="0"/>
                <a:cs typeface="Arial" panose="020B0604020202020204" pitchFamily="34" charset="0"/>
              </a:rPr>
            </a:br>
            <a:endParaRPr lang="en-GB" sz="800" dirty="0">
              <a:solidFill>
                <a:prstClr val="black"/>
              </a:solidFill>
              <a:latin typeface="Arial" panose="020B0604020202020204" pitchFamily="34" charset="0"/>
              <a:cs typeface="Arial" panose="020B0604020202020204" pitchFamily="34" charset="0"/>
            </a:endParaRPr>
          </a:p>
        </p:txBody>
      </p:sp>
      <p:sp>
        <p:nvSpPr>
          <p:cNvPr id="69" name="Rounded Rectangular Callout 68"/>
          <p:cNvSpPr/>
          <p:nvPr/>
        </p:nvSpPr>
        <p:spPr>
          <a:xfrm>
            <a:off x="114164" y="3555403"/>
            <a:ext cx="1340376" cy="706472"/>
          </a:xfrm>
          <a:prstGeom prst="wedgeRoundRectCallout">
            <a:avLst>
              <a:gd name="adj1" fmla="val 125124"/>
              <a:gd name="adj2" fmla="val -5450"/>
              <a:gd name="adj3" fmla="val 16667"/>
            </a:avLst>
          </a:prstGeom>
          <a:ln w="190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Milton Keynes</a:t>
            </a:r>
            <a:r>
              <a:rPr lang="en-GB" sz="800" dirty="0">
                <a:solidFill>
                  <a:prstClr val="black"/>
                </a:solidFill>
                <a:latin typeface="Arial" panose="020B0604020202020204" pitchFamily="34" charset="0"/>
                <a:cs typeface="Arial" panose="020B0604020202020204" pitchFamily="34" charset="0"/>
              </a:rPr>
              <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28,000 dwellings</a:t>
            </a:r>
          </a:p>
          <a:p>
            <a:r>
              <a:rPr lang="en-GB" sz="800" dirty="0">
                <a:solidFill>
                  <a:prstClr val="black"/>
                </a:solidFill>
                <a:latin typeface="Arial" panose="020B0604020202020204" pitchFamily="34" charset="0"/>
                <a:cs typeface="Arial" panose="020B0604020202020204" pitchFamily="34" charset="0"/>
              </a:rPr>
              <a:t>42,000 jobs</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by 2026</a:t>
            </a:r>
          </a:p>
        </p:txBody>
      </p:sp>
      <p:sp>
        <p:nvSpPr>
          <p:cNvPr id="70" name="Rounded Rectangular Callout 69"/>
          <p:cNvSpPr/>
          <p:nvPr/>
        </p:nvSpPr>
        <p:spPr>
          <a:xfrm>
            <a:off x="145042" y="4526485"/>
            <a:ext cx="1219061" cy="667550"/>
          </a:xfrm>
          <a:prstGeom prst="wedgeRoundRectCallout">
            <a:avLst>
              <a:gd name="adj1" fmla="val 74176"/>
              <a:gd name="adj2" fmla="val -57668"/>
              <a:gd name="adj3" fmla="val 16667"/>
            </a:avLst>
          </a:prstGeom>
          <a:ln w="190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Cherwell  District</a:t>
            </a:r>
            <a:r>
              <a:rPr lang="en-GB" sz="800" b="1">
                <a:solidFill>
                  <a:prstClr val="black"/>
                </a:solidFill>
                <a:latin typeface="Arial" panose="020B0604020202020204" pitchFamily="34" charset="0"/>
                <a:cs typeface="Arial" panose="020B0604020202020204" pitchFamily="34" charset="0"/>
              </a:rPr>
              <a:t/>
            </a:r>
            <a:br>
              <a:rPr lang="en-GB" sz="800" b="1">
                <a:solidFill>
                  <a:prstClr val="black"/>
                </a:solidFill>
                <a:latin typeface="Arial" panose="020B0604020202020204" pitchFamily="34" charset="0"/>
                <a:cs typeface="Arial" panose="020B0604020202020204" pitchFamily="34" charset="0"/>
              </a:rPr>
            </a:br>
            <a:r>
              <a:rPr lang="en-GB" sz="800" b="1">
                <a:solidFill>
                  <a:prstClr val="black"/>
                </a:solidFill>
                <a:latin typeface="Arial" panose="020B0604020202020204" pitchFamily="34" charset="0"/>
                <a:cs typeface="Arial" panose="020B0604020202020204" pitchFamily="34" charset="0"/>
              </a:rPr>
              <a:t>(</a:t>
            </a:r>
            <a:r>
              <a:rPr lang="en-GB" sz="800" b="1" dirty="0" err="1">
                <a:solidFill>
                  <a:prstClr val="black"/>
                </a:solidFill>
                <a:latin typeface="Arial" panose="020B0604020202020204" pitchFamily="34" charset="0"/>
                <a:cs typeface="Arial" panose="020B0604020202020204" pitchFamily="34" charset="0"/>
              </a:rPr>
              <a:t>B</a:t>
            </a:r>
            <a:r>
              <a:rPr lang="en-GB" sz="800" b="1">
                <a:solidFill>
                  <a:prstClr val="black"/>
                </a:solidFill>
                <a:latin typeface="Arial" panose="020B0604020202020204" pitchFamily="34" charset="0"/>
                <a:cs typeface="Arial" panose="020B0604020202020204" pitchFamily="34" charset="0"/>
              </a:rPr>
              <a:t>icester</a:t>
            </a:r>
            <a:r>
              <a:rPr lang="en-GB" sz="800" b="1" dirty="0">
                <a:solidFill>
                  <a:prstClr val="black"/>
                </a:solidFill>
                <a:latin typeface="Arial" panose="020B0604020202020204" pitchFamily="34" charset="0"/>
                <a:cs typeface="Arial" panose="020B0604020202020204" pitchFamily="34" charset="0"/>
              </a:rPr>
              <a:t>)</a:t>
            </a:r>
          </a:p>
          <a:p>
            <a:r>
              <a:rPr lang="en-GB" sz="800" dirty="0">
                <a:solidFill>
                  <a:prstClr val="black"/>
                </a:solidFill>
                <a:latin typeface="Arial" panose="020B0604020202020204" pitchFamily="34" charset="0"/>
                <a:cs typeface="Arial" panose="020B0604020202020204" pitchFamily="34" charset="0"/>
              </a:rPr>
              <a:t>9,700 dwellings</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18,500 jobs</a:t>
            </a:r>
          </a:p>
        </p:txBody>
      </p:sp>
      <p:sp>
        <p:nvSpPr>
          <p:cNvPr id="71" name="Rounded Rectangular Callout 70"/>
          <p:cNvSpPr/>
          <p:nvPr/>
        </p:nvSpPr>
        <p:spPr>
          <a:xfrm>
            <a:off x="2483768" y="6140905"/>
            <a:ext cx="1767527" cy="612648"/>
          </a:xfrm>
          <a:prstGeom prst="wedgeRoundRectCallout">
            <a:avLst>
              <a:gd name="adj1" fmla="val -48110"/>
              <a:gd name="adj2" fmla="val -173589"/>
              <a:gd name="adj3" fmla="val 16667"/>
            </a:avLst>
          </a:prstGeom>
          <a:ln w="190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Wycombe District</a:t>
            </a:r>
            <a:r>
              <a:rPr lang="en-GB" sz="800" dirty="0">
                <a:solidFill>
                  <a:prstClr val="black"/>
                </a:solidFill>
                <a:latin typeface="Arial" panose="020B0604020202020204" pitchFamily="34" charset="0"/>
                <a:cs typeface="Arial" panose="020B0604020202020204" pitchFamily="34" charset="0"/>
              </a:rPr>
              <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2,500 dwellings</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400 jobs</a:t>
            </a:r>
          </a:p>
        </p:txBody>
      </p:sp>
      <p:sp>
        <p:nvSpPr>
          <p:cNvPr id="72" name="Rounded Rectangular Callout 71"/>
          <p:cNvSpPr/>
          <p:nvPr/>
        </p:nvSpPr>
        <p:spPr>
          <a:xfrm>
            <a:off x="549478" y="6140905"/>
            <a:ext cx="1610398" cy="612648"/>
          </a:xfrm>
          <a:prstGeom prst="wedgeRoundRectCallout">
            <a:avLst>
              <a:gd name="adj1" fmla="val 62722"/>
              <a:gd name="adj2" fmla="val -296684"/>
              <a:gd name="adj3" fmla="val 16667"/>
            </a:avLst>
          </a:prstGeom>
          <a:ln w="190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Aylesbury Vale  District</a:t>
            </a:r>
            <a:br>
              <a:rPr lang="en-GB" sz="800" b="1"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31,000 dwellings</a:t>
            </a:r>
            <a:br>
              <a:rPr lang="en-GB" sz="800"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17,600 jobs</a:t>
            </a:r>
          </a:p>
        </p:txBody>
      </p:sp>
      <p:sp>
        <p:nvSpPr>
          <p:cNvPr id="73" name="TextBox 72"/>
          <p:cNvSpPr txBox="1"/>
          <p:nvPr/>
        </p:nvSpPr>
        <p:spPr>
          <a:xfrm>
            <a:off x="180357" y="946649"/>
            <a:ext cx="2094373" cy="646331"/>
          </a:xfrm>
          <a:prstGeom prst="rect">
            <a:avLst/>
          </a:prstGeom>
          <a:solidFill>
            <a:schemeClr val="bg1"/>
          </a:solidFill>
          <a:ln>
            <a:solidFill>
              <a:schemeClr val="accent3">
                <a:lumMod val="50000"/>
              </a:schemeClr>
            </a:solidFill>
            <a:prstDash val="sysDash"/>
          </a:ln>
        </p:spPr>
        <p:txBody>
          <a:bodyPr wrap="square" rtlCol="0">
            <a:spAutoFit/>
          </a:bodyPr>
          <a:lstStyle/>
          <a:p>
            <a:r>
              <a:rPr lang="en-GB" sz="1200" b="1" dirty="0">
                <a:solidFill>
                  <a:srgbClr val="4F81BD">
                    <a:lumMod val="75000"/>
                  </a:srgbClr>
                </a:solidFill>
                <a:latin typeface="Arial" panose="020B0604020202020204" pitchFamily="34" charset="0"/>
                <a:ea typeface="MS PGothic"/>
                <a:cs typeface="Arial" panose="020B0604020202020204" pitchFamily="34" charset="0"/>
              </a:rPr>
              <a:t>Eastern Section</a:t>
            </a:r>
            <a:br>
              <a:rPr lang="en-GB" sz="1200" b="1" dirty="0">
                <a:solidFill>
                  <a:srgbClr val="4F81BD">
                    <a:lumMod val="75000"/>
                  </a:srgbClr>
                </a:solidFill>
                <a:latin typeface="Arial" panose="020B0604020202020204" pitchFamily="34" charset="0"/>
                <a:ea typeface="MS PGothic"/>
                <a:cs typeface="Arial" panose="020B0604020202020204" pitchFamily="34" charset="0"/>
              </a:rPr>
            </a:br>
            <a:r>
              <a:rPr lang="en-GB" sz="1200" b="1" dirty="0">
                <a:solidFill>
                  <a:srgbClr val="F79646"/>
                </a:solidFill>
                <a:latin typeface="Arial" panose="020B0604020202020204" pitchFamily="34" charset="0"/>
                <a:ea typeface="MS PGothic"/>
                <a:cs typeface="Arial" panose="020B0604020202020204" pitchFamily="34" charset="0"/>
              </a:rPr>
              <a:t>Central Section </a:t>
            </a:r>
            <a:r>
              <a:rPr lang="en-GB" sz="1200" b="1" dirty="0">
                <a:solidFill>
                  <a:srgbClr val="4F81BD">
                    <a:lumMod val="75000"/>
                  </a:srgbClr>
                </a:solidFill>
                <a:latin typeface="Arial" panose="020B0604020202020204" pitchFamily="34" charset="0"/>
                <a:ea typeface="MS PGothic"/>
                <a:cs typeface="Arial" panose="020B0604020202020204" pitchFamily="34" charset="0"/>
              </a:rPr>
              <a:t/>
            </a:r>
            <a:br>
              <a:rPr lang="en-GB" sz="1200" b="1" dirty="0">
                <a:solidFill>
                  <a:srgbClr val="4F81BD">
                    <a:lumMod val="75000"/>
                  </a:srgbClr>
                </a:solidFill>
                <a:latin typeface="Arial" panose="020B0604020202020204" pitchFamily="34" charset="0"/>
                <a:ea typeface="MS PGothic"/>
                <a:cs typeface="Arial" panose="020B0604020202020204" pitchFamily="34" charset="0"/>
              </a:rPr>
            </a:br>
            <a:r>
              <a:rPr lang="en-GB" sz="1200" b="1" dirty="0">
                <a:solidFill>
                  <a:srgbClr val="00B050"/>
                </a:solidFill>
                <a:latin typeface="Arial" panose="020B0604020202020204" pitchFamily="34" charset="0"/>
                <a:ea typeface="MS PGothic"/>
                <a:cs typeface="Arial" panose="020B0604020202020204" pitchFamily="34" charset="0"/>
              </a:rPr>
              <a:t>Western Section </a:t>
            </a:r>
            <a:endParaRPr lang="en-GB" sz="1200" b="1" dirty="0">
              <a:solidFill>
                <a:srgbClr val="00B050"/>
              </a:solidFill>
              <a:latin typeface="Lucida Grande"/>
              <a:ea typeface="MS PGothic"/>
            </a:endParaRPr>
          </a:p>
        </p:txBody>
      </p:sp>
      <p:sp>
        <p:nvSpPr>
          <p:cNvPr id="74" name="TextBox 73"/>
          <p:cNvSpPr txBox="1"/>
          <p:nvPr/>
        </p:nvSpPr>
        <p:spPr>
          <a:xfrm>
            <a:off x="2414016" y="633899"/>
            <a:ext cx="3987586" cy="253916"/>
          </a:xfrm>
          <a:prstGeom prst="rect">
            <a:avLst/>
          </a:prstGeom>
          <a:noFill/>
        </p:spPr>
        <p:txBody>
          <a:bodyPr wrap="square" rtlCol="0">
            <a:spAutoFit/>
          </a:bodyPr>
          <a:lstStyle/>
          <a:p>
            <a:r>
              <a:rPr lang="en-GB" sz="1050" dirty="0">
                <a:solidFill>
                  <a:srgbClr val="1F497D">
                    <a:lumMod val="75000"/>
                  </a:srgbClr>
                </a:solidFill>
                <a:latin typeface="Lucida Grande"/>
                <a:ea typeface="MS PGothic"/>
              </a:rPr>
              <a:t>* Unless stated otherwise; provisional figures at April 2016</a:t>
            </a:r>
          </a:p>
        </p:txBody>
      </p:sp>
      <p:cxnSp>
        <p:nvCxnSpPr>
          <p:cNvPr id="76" name="Straight Connector 75"/>
          <p:cNvCxnSpPr/>
          <p:nvPr/>
        </p:nvCxnSpPr>
        <p:spPr>
          <a:xfrm>
            <a:off x="1635360" y="1299251"/>
            <a:ext cx="371042" cy="0"/>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615390" y="1162673"/>
            <a:ext cx="371042" cy="0"/>
          </a:xfrm>
          <a:prstGeom prst="line">
            <a:avLst/>
          </a:prstGeom>
          <a:ln w="28575">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643045" y="1493974"/>
            <a:ext cx="371042"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26" name="Rounded Rectangular Callout 25"/>
          <p:cNvSpPr/>
          <p:nvPr/>
        </p:nvSpPr>
        <p:spPr>
          <a:xfrm>
            <a:off x="7163102" y="4802689"/>
            <a:ext cx="1512168" cy="595281"/>
          </a:xfrm>
          <a:prstGeom prst="wedgeRoundRectCallout">
            <a:avLst>
              <a:gd name="adj1" fmla="val -111932"/>
              <a:gd name="adj2" fmla="val -186802"/>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Ipswich, Suffolk</a:t>
            </a:r>
          </a:p>
          <a:p>
            <a:r>
              <a:rPr lang="en-GB" sz="800" dirty="0">
                <a:solidFill>
                  <a:prstClr val="black"/>
                </a:solidFill>
                <a:latin typeface="Arial" panose="020B0604020202020204" pitchFamily="34" charset="0"/>
                <a:cs typeface="Arial" panose="020B0604020202020204" pitchFamily="34" charset="0"/>
              </a:rPr>
              <a:t>4,786 dwellings by 2022</a:t>
            </a:r>
          </a:p>
          <a:p>
            <a:r>
              <a:rPr lang="en-GB" sz="800" dirty="0">
                <a:solidFill>
                  <a:prstClr val="black"/>
                </a:solidFill>
                <a:latin typeface="Arial" panose="020B0604020202020204" pitchFamily="34" charset="0"/>
                <a:cs typeface="Arial" panose="020B0604020202020204" pitchFamily="34" charset="0"/>
              </a:rPr>
              <a:t>18,000 jobs 2001-2025</a:t>
            </a:r>
          </a:p>
        </p:txBody>
      </p:sp>
      <p:sp>
        <p:nvSpPr>
          <p:cNvPr id="27" name="Rounded Rectangular Callout 26"/>
          <p:cNvSpPr/>
          <p:nvPr/>
        </p:nvSpPr>
        <p:spPr>
          <a:xfrm>
            <a:off x="6290334" y="6148101"/>
            <a:ext cx="1628852" cy="595281"/>
          </a:xfrm>
          <a:prstGeom prst="wedgeRoundRectCallout">
            <a:avLst>
              <a:gd name="adj1" fmla="val -119172"/>
              <a:gd name="adj2" fmla="val -473216"/>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St </a:t>
            </a:r>
            <a:r>
              <a:rPr lang="en-GB" sz="800" b="1" dirty="0" err="1">
                <a:solidFill>
                  <a:prstClr val="black"/>
                </a:solidFill>
                <a:latin typeface="Arial" panose="020B0604020202020204" pitchFamily="34" charset="0"/>
                <a:cs typeface="Arial" panose="020B0604020202020204" pitchFamily="34" charset="0"/>
              </a:rPr>
              <a:t>EdmunsdburySuffolk</a:t>
            </a:r>
            <a:endParaRPr lang="en-GB" sz="800" b="1" dirty="0">
              <a:solidFill>
                <a:prstClr val="black"/>
              </a:solidFill>
              <a:latin typeface="Arial" panose="020B0604020202020204" pitchFamily="34" charset="0"/>
              <a:cs typeface="Arial" panose="020B0604020202020204" pitchFamily="34" charset="0"/>
            </a:endParaRPr>
          </a:p>
          <a:p>
            <a:r>
              <a:rPr lang="en-GB" sz="800" dirty="0">
                <a:solidFill>
                  <a:prstClr val="black"/>
                </a:solidFill>
                <a:latin typeface="Arial" panose="020B0604020202020204" pitchFamily="34" charset="0"/>
                <a:cs typeface="Arial" panose="020B0604020202020204" pitchFamily="34" charset="0"/>
              </a:rPr>
              <a:t>11,480 dwellings 2012-2031</a:t>
            </a:r>
          </a:p>
          <a:p>
            <a:r>
              <a:rPr lang="en-GB" sz="800" dirty="0">
                <a:solidFill>
                  <a:prstClr val="black"/>
                </a:solidFill>
                <a:latin typeface="Arial" panose="020B0604020202020204" pitchFamily="34" charset="0"/>
                <a:cs typeface="Arial" panose="020B0604020202020204" pitchFamily="34" charset="0"/>
              </a:rPr>
              <a:t>13,000+ jobs by 2026</a:t>
            </a:r>
          </a:p>
        </p:txBody>
      </p:sp>
      <p:sp>
        <p:nvSpPr>
          <p:cNvPr id="29" name="Rounded Rectangular Callout 28"/>
          <p:cNvSpPr/>
          <p:nvPr/>
        </p:nvSpPr>
        <p:spPr>
          <a:xfrm>
            <a:off x="7358353" y="2942755"/>
            <a:ext cx="1678246" cy="612648"/>
          </a:xfrm>
          <a:prstGeom prst="wedgeRoundRectCallout">
            <a:avLst>
              <a:gd name="adj1" fmla="val -181890"/>
              <a:gd name="adj2" fmla="val -18278"/>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Forest Heath, Suffolk</a:t>
            </a:r>
          </a:p>
          <a:p>
            <a:r>
              <a:rPr lang="en-GB" sz="800" dirty="0">
                <a:solidFill>
                  <a:prstClr val="black"/>
                </a:solidFill>
                <a:latin typeface="Arial" panose="020B0604020202020204" pitchFamily="34" charset="0"/>
                <a:cs typeface="Arial" panose="020B0604020202020204" pitchFamily="34" charset="0"/>
              </a:rPr>
              <a:t>6,800 dwellings 2011-2031. 25.3ha additional employment land by 2031</a:t>
            </a:r>
          </a:p>
        </p:txBody>
      </p:sp>
      <p:sp>
        <p:nvSpPr>
          <p:cNvPr id="31" name="Rounded Rectangular Callout 30"/>
          <p:cNvSpPr/>
          <p:nvPr/>
        </p:nvSpPr>
        <p:spPr>
          <a:xfrm>
            <a:off x="4501938" y="946649"/>
            <a:ext cx="1636517" cy="617122"/>
          </a:xfrm>
          <a:prstGeom prst="wedgeRoundRectCallout">
            <a:avLst>
              <a:gd name="adj1" fmla="val -58144"/>
              <a:gd name="adj2" fmla="val 257458"/>
              <a:gd name="adj3" fmla="val 16667"/>
            </a:avLst>
          </a:prstGeom>
          <a:ln w="19050"/>
        </p:spPr>
        <p:style>
          <a:lnRef idx="2">
            <a:schemeClr val="accent6"/>
          </a:lnRef>
          <a:fillRef idx="1">
            <a:schemeClr val="lt1"/>
          </a:fillRef>
          <a:effectRef idx="0">
            <a:schemeClr val="accent6"/>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East Cambridgeshire</a:t>
            </a:r>
          </a:p>
          <a:p>
            <a:r>
              <a:rPr lang="en-GB" sz="800" dirty="0">
                <a:solidFill>
                  <a:prstClr val="black"/>
                </a:solidFill>
                <a:latin typeface="Arial" panose="020B0604020202020204" pitchFamily="34" charset="0"/>
                <a:cs typeface="Arial" panose="020B0604020202020204" pitchFamily="34" charset="0"/>
              </a:rPr>
              <a:t>11,500 dwellings 2011-2031</a:t>
            </a:r>
          </a:p>
          <a:p>
            <a:r>
              <a:rPr lang="en-GB" sz="800" dirty="0">
                <a:solidFill>
                  <a:prstClr val="black"/>
                </a:solidFill>
                <a:latin typeface="Arial" panose="020B0604020202020204" pitchFamily="34" charset="0"/>
                <a:cs typeface="Arial" panose="020B0604020202020204" pitchFamily="34" charset="0"/>
              </a:rPr>
              <a:t>9,200+ jobs</a:t>
            </a:r>
          </a:p>
          <a:p>
            <a:r>
              <a:rPr lang="en-GB" sz="800" dirty="0">
                <a:solidFill>
                  <a:prstClr val="black"/>
                </a:solidFill>
                <a:latin typeface="Arial" panose="020B0604020202020204" pitchFamily="34" charset="0"/>
                <a:cs typeface="Arial" panose="020B0604020202020204" pitchFamily="34" charset="0"/>
              </a:rPr>
              <a:t>179ha employment land</a:t>
            </a:r>
          </a:p>
        </p:txBody>
      </p:sp>
      <p:sp>
        <p:nvSpPr>
          <p:cNvPr id="32" name="Rounded Rectangular Callout 31"/>
          <p:cNvSpPr/>
          <p:nvPr/>
        </p:nvSpPr>
        <p:spPr>
          <a:xfrm>
            <a:off x="2549272" y="948639"/>
            <a:ext cx="1636517" cy="602444"/>
          </a:xfrm>
          <a:prstGeom prst="wedgeRoundRectCallout">
            <a:avLst>
              <a:gd name="adj1" fmla="val 43711"/>
              <a:gd name="adj2" fmla="val 346451"/>
              <a:gd name="adj3" fmla="val 16667"/>
            </a:avLst>
          </a:prstGeom>
          <a:ln w="19050"/>
        </p:spPr>
        <p:style>
          <a:lnRef idx="2">
            <a:schemeClr val="accent6"/>
          </a:lnRef>
          <a:fillRef idx="1">
            <a:schemeClr val="lt1"/>
          </a:fillRef>
          <a:effectRef idx="0">
            <a:schemeClr val="accent6"/>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Cambridge City</a:t>
            </a:r>
          </a:p>
          <a:p>
            <a:r>
              <a:rPr lang="en-GB" sz="800" dirty="0">
                <a:solidFill>
                  <a:prstClr val="black"/>
                </a:solidFill>
                <a:latin typeface="Arial" panose="020B0604020202020204" pitchFamily="34" charset="0"/>
                <a:cs typeface="Arial" panose="020B0604020202020204" pitchFamily="34" charset="0"/>
              </a:rPr>
              <a:t>14,000 dwellings 2011-2031</a:t>
            </a:r>
          </a:p>
          <a:p>
            <a:r>
              <a:rPr lang="en-GB" sz="800" dirty="0">
                <a:solidFill>
                  <a:prstClr val="black"/>
                </a:solidFill>
                <a:latin typeface="Arial" panose="020B0604020202020204" pitchFamily="34" charset="0"/>
                <a:cs typeface="Arial" panose="020B0604020202020204" pitchFamily="34" charset="0"/>
              </a:rPr>
              <a:t>22,100 jobs</a:t>
            </a:r>
          </a:p>
        </p:txBody>
      </p:sp>
      <p:sp>
        <p:nvSpPr>
          <p:cNvPr id="33" name="Title 1"/>
          <p:cNvSpPr txBox="1">
            <a:spLocks/>
          </p:cNvSpPr>
          <p:nvPr/>
        </p:nvSpPr>
        <p:spPr>
          <a:xfrm>
            <a:off x="7772251" y="6099990"/>
            <a:ext cx="1425814" cy="758009"/>
          </a:xfrm>
          <a:prstGeom prst="rect">
            <a:avLst/>
          </a:prstGeom>
          <a:ln w="19050">
            <a:noFill/>
          </a:ln>
          <a:scene3d>
            <a:camera prst="orthographicFront">
              <a:rot lat="0" lon="0" rev="1200000"/>
            </a:camera>
            <a:lightRig rig="threePt" dir="t"/>
          </a:scene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2800" b="1" dirty="0">
              <a:solidFill>
                <a:srgbClr val="F79646">
                  <a:lumMod val="75000"/>
                </a:srgbClr>
              </a:solidFill>
              <a:latin typeface="Arial" panose="020B0604020202020204" pitchFamily="34" charset="0"/>
              <a:cs typeface="Arial" panose="020B0604020202020204" pitchFamily="34" charset="0"/>
            </a:endParaRPr>
          </a:p>
        </p:txBody>
      </p:sp>
      <p:sp>
        <p:nvSpPr>
          <p:cNvPr id="34" name="Rounded Rectangular Callout 33"/>
          <p:cNvSpPr/>
          <p:nvPr/>
        </p:nvSpPr>
        <p:spPr>
          <a:xfrm>
            <a:off x="7347641" y="4261875"/>
            <a:ext cx="1728192" cy="401118"/>
          </a:xfrm>
          <a:prstGeom prst="wedgeRoundRectCallout">
            <a:avLst>
              <a:gd name="adj1" fmla="val -83736"/>
              <a:gd name="adj2" fmla="val -163672"/>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Suffolk Coastal</a:t>
            </a:r>
          </a:p>
          <a:p>
            <a:r>
              <a:rPr lang="en-GB" sz="800" dirty="0">
                <a:solidFill>
                  <a:prstClr val="black"/>
                </a:solidFill>
                <a:latin typeface="Arial" panose="020B0604020202020204" pitchFamily="34" charset="0"/>
                <a:cs typeface="Arial" panose="020B0604020202020204" pitchFamily="34" charset="0"/>
              </a:rPr>
              <a:t>7,900 new dwellings 2010-2027</a:t>
            </a:r>
            <a:br>
              <a:rPr lang="en-GB" sz="800" dirty="0">
                <a:solidFill>
                  <a:prstClr val="black"/>
                </a:solidFill>
                <a:latin typeface="Arial" panose="020B0604020202020204" pitchFamily="34" charset="0"/>
                <a:cs typeface="Arial" panose="020B0604020202020204" pitchFamily="34" charset="0"/>
              </a:rPr>
            </a:br>
            <a:endParaRPr lang="en-GB" sz="800" dirty="0">
              <a:solidFill>
                <a:prstClr val="black"/>
              </a:solidFill>
              <a:latin typeface="Arial" panose="020B0604020202020204" pitchFamily="34" charset="0"/>
              <a:cs typeface="Arial" panose="020B0604020202020204" pitchFamily="34" charset="0"/>
            </a:endParaRPr>
          </a:p>
        </p:txBody>
      </p:sp>
      <p:sp>
        <p:nvSpPr>
          <p:cNvPr id="36" name="Rounded Rectangular Callout 35"/>
          <p:cNvSpPr/>
          <p:nvPr/>
        </p:nvSpPr>
        <p:spPr>
          <a:xfrm>
            <a:off x="7452319" y="2420888"/>
            <a:ext cx="1573567" cy="405048"/>
          </a:xfrm>
          <a:prstGeom prst="wedgeRoundRectCallout">
            <a:avLst>
              <a:gd name="adj1" fmla="val -68947"/>
              <a:gd name="adj2" fmla="val 26810"/>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en-GB" sz="800" b="1" dirty="0">
                <a:solidFill>
                  <a:prstClr val="black"/>
                </a:solidFill>
                <a:latin typeface="Arial" panose="020B0604020202020204" pitchFamily="34" charset="0"/>
                <a:cs typeface="Arial" panose="020B0604020202020204" pitchFamily="34" charset="0"/>
              </a:rPr>
              <a:t>Waveney, Suffolk</a:t>
            </a:r>
            <a:br>
              <a:rPr lang="en-GB" sz="800" b="1" dirty="0">
                <a:solidFill>
                  <a:prstClr val="black"/>
                </a:solidFill>
                <a:latin typeface="Arial" panose="020B0604020202020204" pitchFamily="34" charset="0"/>
                <a:cs typeface="Arial" panose="020B0604020202020204" pitchFamily="34" charset="0"/>
              </a:rPr>
            </a:br>
            <a:r>
              <a:rPr lang="en-GB" sz="800" dirty="0">
                <a:solidFill>
                  <a:prstClr val="black"/>
                </a:solidFill>
                <a:latin typeface="Arial" panose="020B0604020202020204" pitchFamily="34" charset="0"/>
                <a:cs typeface="Arial" panose="020B0604020202020204" pitchFamily="34" charset="0"/>
              </a:rPr>
              <a:t>7,702 new dwellings  2011-2036</a:t>
            </a:r>
          </a:p>
        </p:txBody>
      </p:sp>
    </p:spTree>
    <p:extLst>
      <p:ext uri="{BB962C8B-B14F-4D97-AF65-F5344CB8AC3E}">
        <p14:creationId xmlns:p14="http://schemas.microsoft.com/office/powerpoint/2010/main" val="4134455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4294967295"/>
          </p:nvPr>
        </p:nvSpPr>
        <p:spPr bwMode="auto">
          <a:xfrm>
            <a:off x="3779838" y="1125538"/>
            <a:ext cx="4619625" cy="4608512"/>
          </a:xfrm>
          <a:prstGeom prst="rect">
            <a:avLst/>
          </a:prstGeom>
          <a:solidFill>
            <a:srgbClr val="FFFFFF"/>
          </a:solidFill>
          <a:ln>
            <a:miter lim="800000"/>
            <a:headEnd/>
            <a:tailEnd/>
          </a:ln>
        </p:spPr>
        <p:txBody>
          <a:bodyPr/>
          <a:lstStyle/>
          <a:p>
            <a:endParaRPr lang="en-GB" altLang="en-US" sz="2200" baseline="30000">
              <a:solidFill>
                <a:srgbClr val="7F7B80"/>
              </a:solidFill>
              <a:latin typeface="FSAlbert"/>
              <a:ea typeface="MS PGothic"/>
            </a:endParaRPr>
          </a:p>
          <a:p>
            <a:r>
              <a:rPr lang="en-GB" altLang="en-US" sz="2600" baseline="30000">
                <a:solidFill>
                  <a:srgbClr val="7F7B80"/>
                </a:solidFill>
                <a:latin typeface="FSAlbert"/>
                <a:ea typeface="MS PGothic"/>
              </a:rPr>
              <a:t>More journey options by rail</a:t>
            </a:r>
          </a:p>
          <a:p>
            <a:r>
              <a:rPr lang="en-GB" altLang="en-US" sz="2600" baseline="30000">
                <a:solidFill>
                  <a:srgbClr val="7F7B80"/>
                </a:solidFill>
                <a:latin typeface="FSAlbert"/>
                <a:ea typeface="MS PGothic"/>
              </a:rPr>
              <a:t>Reduced journey times</a:t>
            </a:r>
          </a:p>
          <a:p>
            <a:r>
              <a:rPr lang="en-GB" altLang="en-US" sz="2600" baseline="30000">
                <a:solidFill>
                  <a:srgbClr val="7F7B80"/>
                </a:solidFill>
                <a:latin typeface="FSAlbert"/>
                <a:ea typeface="MS PGothic"/>
              </a:rPr>
              <a:t>Improved local and national rail connections</a:t>
            </a:r>
          </a:p>
          <a:p>
            <a:r>
              <a:rPr lang="en-GB" altLang="en-US" sz="2600" baseline="30000">
                <a:solidFill>
                  <a:srgbClr val="7F7B80"/>
                </a:solidFill>
                <a:latin typeface="FSAlbert"/>
                <a:ea typeface="MS PGothic"/>
              </a:rPr>
              <a:t>Avoidance of congested London interchange</a:t>
            </a:r>
          </a:p>
          <a:p>
            <a:r>
              <a:rPr lang="en-GB" altLang="en-US" sz="2600" baseline="30000">
                <a:solidFill>
                  <a:srgbClr val="7F7B80"/>
                </a:solidFill>
                <a:latin typeface="FSAlbert"/>
                <a:ea typeface="MS PGothic"/>
              </a:rPr>
              <a:t>Offers strategic opportunities for rail freight</a:t>
            </a:r>
          </a:p>
          <a:p>
            <a:pPr>
              <a:buFont typeface="Arial" charset="0"/>
              <a:buNone/>
            </a:pPr>
            <a:endParaRPr lang="en-GB" altLang="en-US" sz="2600" baseline="30000">
              <a:solidFill>
                <a:srgbClr val="7F7B80"/>
              </a:solidFill>
              <a:latin typeface="FSAlbert"/>
              <a:ea typeface="MS PGothic"/>
            </a:endParaRPr>
          </a:p>
          <a:p>
            <a:r>
              <a:rPr lang="en-GB" altLang="en-US" sz="2600" baseline="30000">
                <a:solidFill>
                  <a:srgbClr val="7F7B80"/>
                </a:solidFill>
                <a:latin typeface="FSAlbert"/>
                <a:ea typeface="MS PGothic"/>
              </a:rPr>
              <a:t>Job creation and easier access to employers</a:t>
            </a:r>
          </a:p>
          <a:p>
            <a:r>
              <a:rPr lang="en-GB" altLang="en-US" sz="2600" baseline="30000">
                <a:solidFill>
                  <a:srgbClr val="7F7B80"/>
                </a:solidFill>
                <a:latin typeface="FSAlbert"/>
                <a:ea typeface="MS PGothic"/>
              </a:rPr>
              <a:t>Expanded catchment area for business and access to wider employee base</a:t>
            </a:r>
          </a:p>
          <a:p>
            <a:r>
              <a:rPr lang="en-GB" altLang="en-US" sz="2600" baseline="30000">
                <a:solidFill>
                  <a:srgbClr val="7F7B80"/>
                </a:solidFill>
                <a:latin typeface="FSAlbert"/>
                <a:ea typeface="MS PGothic"/>
              </a:rPr>
              <a:t>More mobile workforce</a:t>
            </a:r>
          </a:p>
          <a:p>
            <a:pPr>
              <a:buFont typeface="Arial" charset="0"/>
              <a:buNone/>
            </a:pPr>
            <a:endParaRPr lang="en-GB" altLang="en-US" sz="2600" baseline="30000">
              <a:solidFill>
                <a:srgbClr val="7F7B80"/>
              </a:solidFill>
              <a:latin typeface="FSAlbert"/>
              <a:ea typeface="MS PGothic"/>
            </a:endParaRPr>
          </a:p>
        </p:txBody>
      </p:sp>
      <p:pic>
        <p:nvPicPr>
          <p:cNvPr id="61442" name="Picture 12"/>
          <p:cNvPicPr>
            <a:picLocks noChangeAspect="1"/>
          </p:cNvPicPr>
          <p:nvPr/>
        </p:nvPicPr>
        <p:blipFill>
          <a:blip r:embed="rId2"/>
          <a:srcRect/>
          <a:stretch>
            <a:fillRect/>
          </a:stretch>
        </p:blipFill>
        <p:spPr bwMode="auto">
          <a:xfrm>
            <a:off x="0" y="5762625"/>
            <a:ext cx="9161463" cy="1095375"/>
          </a:xfrm>
          <a:prstGeom prst="rect">
            <a:avLst/>
          </a:prstGeom>
          <a:noFill/>
          <a:ln w="9525">
            <a:noFill/>
            <a:miter lim="800000"/>
            <a:headEnd/>
            <a:tailEnd/>
          </a:ln>
        </p:spPr>
      </p:pic>
      <p:pic>
        <p:nvPicPr>
          <p:cNvPr id="61443" name="Picture 13"/>
          <p:cNvPicPr>
            <a:picLocks noChangeAspect="1"/>
          </p:cNvPicPr>
          <p:nvPr/>
        </p:nvPicPr>
        <p:blipFill>
          <a:blip r:embed="rId3"/>
          <a:srcRect/>
          <a:stretch>
            <a:fillRect/>
          </a:stretch>
        </p:blipFill>
        <p:spPr bwMode="auto">
          <a:xfrm>
            <a:off x="7085013" y="6019800"/>
            <a:ext cx="1611312" cy="609600"/>
          </a:xfrm>
          <a:prstGeom prst="rect">
            <a:avLst/>
          </a:prstGeom>
          <a:noFill/>
          <a:ln w="9525">
            <a:noFill/>
            <a:miter lim="800000"/>
            <a:headEnd/>
            <a:tailEnd/>
          </a:ln>
        </p:spPr>
      </p:pic>
      <p:sp>
        <p:nvSpPr>
          <p:cNvPr id="61444" name="TextBox 15"/>
          <p:cNvSpPr txBox="1">
            <a:spLocks noChangeArrowheads="1"/>
          </p:cNvSpPr>
          <p:nvPr/>
        </p:nvSpPr>
        <p:spPr bwMode="auto">
          <a:xfrm>
            <a:off x="609600" y="576263"/>
            <a:ext cx="8066088" cy="549275"/>
          </a:xfrm>
          <a:prstGeom prst="rect">
            <a:avLst/>
          </a:prstGeom>
          <a:noFill/>
          <a:ln w="9525">
            <a:noFill/>
            <a:miter lim="800000"/>
            <a:headEnd/>
            <a:tailEnd/>
          </a:ln>
        </p:spPr>
        <p:txBody>
          <a:bodyPr>
            <a:spAutoFit/>
          </a:bodyPr>
          <a:lstStyle/>
          <a:p>
            <a:r>
              <a:rPr lang="en-US" altLang="en-US" sz="4500" baseline="30000">
                <a:solidFill>
                  <a:srgbClr val="326699"/>
                </a:solidFill>
                <a:latin typeface="FSAlbert"/>
                <a:ea typeface="MS PGothic"/>
              </a:rPr>
              <a:t>Benefits for businesses and individuals …</a:t>
            </a:r>
          </a:p>
        </p:txBody>
      </p:sp>
      <p:sp>
        <p:nvSpPr>
          <p:cNvPr id="61445" name="Text Box 6"/>
          <p:cNvSpPr txBox="1">
            <a:spLocks noChangeArrowheads="1"/>
          </p:cNvSpPr>
          <p:nvPr/>
        </p:nvSpPr>
        <p:spPr bwMode="auto">
          <a:xfrm>
            <a:off x="1619250" y="1341438"/>
            <a:ext cx="2376488" cy="381000"/>
          </a:xfrm>
          <a:prstGeom prst="rect">
            <a:avLst/>
          </a:prstGeom>
          <a:noFill/>
          <a:ln w="9525">
            <a:noFill/>
            <a:miter lim="800000"/>
            <a:headEnd/>
            <a:tailEnd/>
          </a:ln>
        </p:spPr>
        <p:txBody>
          <a:bodyPr>
            <a:spAutoFit/>
          </a:bodyPr>
          <a:lstStyle/>
          <a:p>
            <a:pPr>
              <a:spcBef>
                <a:spcPct val="50000"/>
              </a:spcBef>
            </a:pPr>
            <a:r>
              <a:rPr lang="en-GB" altLang="en-US" sz="2800" baseline="30000">
                <a:solidFill>
                  <a:srgbClr val="326699"/>
                </a:solidFill>
                <a:latin typeface="FSAlbert"/>
                <a:ea typeface="MS PGothic"/>
              </a:rPr>
              <a:t>Journeys</a:t>
            </a:r>
          </a:p>
        </p:txBody>
      </p:sp>
      <p:sp>
        <p:nvSpPr>
          <p:cNvPr id="61446" name="Text Box 7"/>
          <p:cNvSpPr txBox="1">
            <a:spLocks noChangeArrowheads="1"/>
          </p:cNvSpPr>
          <p:nvPr/>
        </p:nvSpPr>
        <p:spPr bwMode="auto">
          <a:xfrm>
            <a:off x="1619250" y="3933825"/>
            <a:ext cx="2520950" cy="381000"/>
          </a:xfrm>
          <a:prstGeom prst="rect">
            <a:avLst/>
          </a:prstGeom>
          <a:noFill/>
          <a:ln w="9525">
            <a:noFill/>
            <a:miter lim="800000"/>
            <a:headEnd/>
            <a:tailEnd/>
          </a:ln>
        </p:spPr>
        <p:txBody>
          <a:bodyPr>
            <a:spAutoFit/>
          </a:bodyPr>
          <a:lstStyle/>
          <a:p>
            <a:pPr>
              <a:spcBef>
                <a:spcPct val="50000"/>
              </a:spcBef>
            </a:pPr>
            <a:r>
              <a:rPr lang="en-GB" altLang="en-US" sz="2800" baseline="30000">
                <a:solidFill>
                  <a:srgbClr val="326699"/>
                </a:solidFill>
                <a:latin typeface="FSAlbert"/>
                <a:ea typeface="MS PGothic"/>
              </a:rPr>
              <a:t>Jobs</a:t>
            </a:r>
          </a:p>
        </p:txBody>
      </p:sp>
    </p:spTree>
    <p:extLst>
      <p:ext uri="{BB962C8B-B14F-4D97-AF65-F5344CB8AC3E}">
        <p14:creationId xmlns:p14="http://schemas.microsoft.com/office/powerpoint/2010/main" val="893200343"/>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2"/>
          <p:cNvPicPr>
            <a:picLocks noChangeAspect="1"/>
          </p:cNvPicPr>
          <p:nvPr/>
        </p:nvPicPr>
        <p:blipFill>
          <a:blip r:embed="rId2"/>
          <a:srcRect/>
          <a:stretch>
            <a:fillRect/>
          </a:stretch>
        </p:blipFill>
        <p:spPr bwMode="auto">
          <a:xfrm>
            <a:off x="0" y="5762625"/>
            <a:ext cx="9161463" cy="1095375"/>
          </a:xfrm>
          <a:prstGeom prst="rect">
            <a:avLst/>
          </a:prstGeom>
          <a:noFill/>
          <a:ln w="9525">
            <a:noFill/>
            <a:miter lim="800000"/>
            <a:headEnd/>
            <a:tailEnd/>
          </a:ln>
        </p:spPr>
      </p:pic>
      <p:pic>
        <p:nvPicPr>
          <p:cNvPr id="56322" name="Picture 13"/>
          <p:cNvPicPr>
            <a:picLocks noChangeAspect="1"/>
          </p:cNvPicPr>
          <p:nvPr/>
        </p:nvPicPr>
        <p:blipFill>
          <a:blip r:embed="rId3"/>
          <a:srcRect/>
          <a:stretch>
            <a:fillRect/>
          </a:stretch>
        </p:blipFill>
        <p:spPr bwMode="auto">
          <a:xfrm>
            <a:off x="7085013" y="6019800"/>
            <a:ext cx="1611312" cy="609600"/>
          </a:xfrm>
          <a:prstGeom prst="rect">
            <a:avLst/>
          </a:prstGeom>
          <a:noFill/>
          <a:ln w="9525">
            <a:noFill/>
            <a:miter lim="800000"/>
            <a:headEnd/>
            <a:tailEnd/>
          </a:ln>
        </p:spPr>
      </p:pic>
      <p:sp>
        <p:nvSpPr>
          <p:cNvPr id="56323" name="TextBox 15"/>
          <p:cNvSpPr txBox="1">
            <a:spLocks noChangeArrowheads="1"/>
          </p:cNvSpPr>
          <p:nvPr/>
        </p:nvSpPr>
        <p:spPr bwMode="auto">
          <a:xfrm>
            <a:off x="609600" y="576263"/>
            <a:ext cx="8066088" cy="549275"/>
          </a:xfrm>
          <a:prstGeom prst="rect">
            <a:avLst/>
          </a:prstGeom>
          <a:noFill/>
          <a:ln w="9525">
            <a:noFill/>
            <a:miter lim="800000"/>
            <a:headEnd/>
            <a:tailEnd/>
          </a:ln>
        </p:spPr>
        <p:txBody>
          <a:bodyPr>
            <a:spAutoFit/>
          </a:bodyPr>
          <a:lstStyle/>
          <a:p>
            <a:r>
              <a:rPr lang="en-US" altLang="en-US" sz="4500" baseline="30000">
                <a:solidFill>
                  <a:srgbClr val="326699"/>
                </a:solidFill>
                <a:latin typeface="FSAlbert"/>
                <a:ea typeface="MS PGothic"/>
              </a:rPr>
              <a:t>Benefits for the region …</a:t>
            </a:r>
          </a:p>
        </p:txBody>
      </p:sp>
      <p:sp>
        <p:nvSpPr>
          <p:cNvPr id="56324" name="Rectangle 5"/>
          <p:cNvSpPr>
            <a:spLocks noChangeArrowheads="1"/>
          </p:cNvSpPr>
          <p:nvPr/>
        </p:nvSpPr>
        <p:spPr bwMode="auto">
          <a:xfrm>
            <a:off x="4787900" y="1052513"/>
            <a:ext cx="4043363" cy="5000625"/>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en-GB" altLang="en-US" sz="2600" baseline="30000">
              <a:solidFill>
                <a:srgbClr val="7F7B80"/>
              </a:solidFill>
              <a:latin typeface="FSAlbert"/>
              <a:ea typeface="MS PGothic"/>
            </a:endParaRPr>
          </a:p>
          <a:p>
            <a:pPr marL="342900" indent="-342900" eaLnBrk="0" hangingPunct="0">
              <a:lnSpc>
                <a:spcPct val="90000"/>
              </a:lnSpc>
              <a:spcBef>
                <a:spcPct val="20000"/>
              </a:spcBef>
              <a:buFont typeface="Arial" charset="0"/>
              <a:buNone/>
            </a:pPr>
            <a:endParaRPr lang="en-GB" altLang="en-US" sz="2600">
              <a:solidFill>
                <a:srgbClr val="7F7B80"/>
              </a:solidFill>
              <a:latin typeface="FSAlbert"/>
              <a:ea typeface="MS PGothic"/>
            </a:endParaRPr>
          </a:p>
          <a:p>
            <a:pPr marL="342900" indent="-342900" eaLnBrk="0" hangingPunct="0">
              <a:lnSpc>
                <a:spcPct val="90000"/>
              </a:lnSpc>
              <a:spcBef>
                <a:spcPct val="20000"/>
              </a:spcBef>
              <a:buFont typeface="Arial" charset="0"/>
              <a:buChar char="•"/>
            </a:pPr>
            <a:endParaRPr lang="en-GB" altLang="en-US" sz="3200">
              <a:solidFill>
                <a:prstClr val="black"/>
              </a:solidFill>
              <a:latin typeface="Calibri" pitchFamily="34" charset="0"/>
              <a:ea typeface="MS PGothic"/>
            </a:endParaRPr>
          </a:p>
          <a:p>
            <a:pPr marL="342900" indent="-342900" eaLnBrk="0" hangingPunct="0">
              <a:lnSpc>
                <a:spcPct val="90000"/>
              </a:lnSpc>
              <a:spcBef>
                <a:spcPct val="20000"/>
              </a:spcBef>
              <a:buFont typeface="Arial" charset="0"/>
              <a:buChar char="•"/>
            </a:pPr>
            <a:endParaRPr lang="en-GB" altLang="en-US" sz="3200">
              <a:solidFill>
                <a:prstClr val="black"/>
              </a:solidFill>
              <a:latin typeface="Calibri" pitchFamily="34" charset="0"/>
              <a:ea typeface="MS PGothic"/>
            </a:endParaRPr>
          </a:p>
        </p:txBody>
      </p:sp>
      <p:sp>
        <p:nvSpPr>
          <p:cNvPr id="56325" name="Rectangle 6"/>
          <p:cNvSpPr>
            <a:spLocks noChangeArrowheads="1"/>
          </p:cNvSpPr>
          <p:nvPr/>
        </p:nvSpPr>
        <p:spPr bwMode="auto">
          <a:xfrm>
            <a:off x="3995738" y="1125538"/>
            <a:ext cx="4548187" cy="4608512"/>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Improved</a:t>
            </a:r>
            <a:r>
              <a:rPr lang="en-GB" altLang="en-US" sz="2600" dirty="0">
                <a:solidFill>
                  <a:srgbClr val="7F7B80"/>
                </a:solidFill>
                <a:latin typeface="FSAlbert"/>
                <a:ea typeface="MS PGothic"/>
              </a:rPr>
              <a:t> </a:t>
            </a:r>
            <a:r>
              <a:rPr lang="en-GB" altLang="en-US" sz="2600" baseline="30000" dirty="0">
                <a:solidFill>
                  <a:srgbClr val="7F7B80"/>
                </a:solidFill>
                <a:latin typeface="FSAlbert"/>
                <a:ea typeface="MS PGothic"/>
              </a:rPr>
              <a:t>infrastructure makes region more attractive for business and inward investment</a:t>
            </a: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Supports increased demand for rail travel</a:t>
            </a: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Supports regional growth plans – housing and economic development</a:t>
            </a:r>
          </a:p>
          <a:p>
            <a:pPr eaLnBrk="0" hangingPunct="0">
              <a:spcBef>
                <a:spcPct val="20000"/>
              </a:spcBef>
            </a:pPr>
            <a:r>
              <a:rPr lang="en-GB" altLang="en-US" sz="2600" baseline="30000" dirty="0">
                <a:solidFill>
                  <a:srgbClr val="7F7B80"/>
                </a:solidFill>
                <a:latin typeface="FSAlbert"/>
                <a:ea typeface="MS PGothic"/>
              </a:rPr>
              <a:t/>
            </a:r>
            <a:br>
              <a:rPr lang="en-GB" altLang="en-US" sz="2600" baseline="30000" dirty="0">
                <a:solidFill>
                  <a:srgbClr val="7F7B80"/>
                </a:solidFill>
                <a:latin typeface="FSAlbert"/>
                <a:ea typeface="MS PGothic"/>
              </a:rPr>
            </a:br>
            <a:endParaRPr lang="en-GB" altLang="en-US" sz="2600" baseline="30000" dirty="0">
              <a:solidFill>
                <a:srgbClr val="7F7B80"/>
              </a:solidFill>
              <a:latin typeface="FSAlbert"/>
              <a:ea typeface="MS PGothic"/>
            </a:endParaRP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Sustainable transport alternative to car</a:t>
            </a: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Relieves road congestion</a:t>
            </a: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Reduction in carbon emissions</a:t>
            </a:r>
          </a:p>
          <a:p>
            <a:pPr marL="342900" indent="-342900" eaLnBrk="0" hangingPunct="0">
              <a:spcBef>
                <a:spcPct val="20000"/>
              </a:spcBef>
              <a:buFont typeface="Arial" charset="0"/>
              <a:buChar char="•"/>
            </a:pPr>
            <a:r>
              <a:rPr lang="en-GB" altLang="en-US" sz="2600" baseline="30000" dirty="0">
                <a:solidFill>
                  <a:srgbClr val="7F7B80"/>
                </a:solidFill>
                <a:latin typeface="FSAlbert"/>
                <a:ea typeface="MS PGothic"/>
              </a:rPr>
              <a:t>Regeneration of existing railway</a:t>
            </a:r>
          </a:p>
          <a:p>
            <a:pPr marL="342900" indent="-342900" eaLnBrk="0" hangingPunct="0">
              <a:spcBef>
                <a:spcPct val="20000"/>
              </a:spcBef>
              <a:buFont typeface="Arial" charset="0"/>
              <a:buChar char="•"/>
            </a:pPr>
            <a:endParaRPr lang="en-GB" altLang="en-US" sz="1400" baseline="30000" dirty="0">
              <a:solidFill>
                <a:srgbClr val="7F7B80"/>
              </a:solidFill>
              <a:latin typeface="FSAlbert"/>
              <a:ea typeface="MS PGothic"/>
            </a:endParaRPr>
          </a:p>
        </p:txBody>
      </p:sp>
      <p:sp>
        <p:nvSpPr>
          <p:cNvPr id="56326" name="Text Box 7"/>
          <p:cNvSpPr txBox="1">
            <a:spLocks noChangeArrowheads="1"/>
          </p:cNvSpPr>
          <p:nvPr/>
        </p:nvSpPr>
        <p:spPr bwMode="auto">
          <a:xfrm>
            <a:off x="1547813" y="1196975"/>
            <a:ext cx="2376487" cy="669925"/>
          </a:xfrm>
          <a:prstGeom prst="rect">
            <a:avLst/>
          </a:prstGeom>
          <a:noFill/>
          <a:ln w="9525">
            <a:noFill/>
            <a:miter lim="800000"/>
            <a:headEnd/>
            <a:tailEnd/>
          </a:ln>
        </p:spPr>
        <p:txBody>
          <a:bodyPr>
            <a:spAutoFit/>
          </a:bodyPr>
          <a:lstStyle/>
          <a:p>
            <a:pPr>
              <a:spcBef>
                <a:spcPct val="50000"/>
              </a:spcBef>
            </a:pPr>
            <a:r>
              <a:rPr lang="en-GB" altLang="en-US" sz="2800" baseline="30000">
                <a:solidFill>
                  <a:srgbClr val="326699"/>
                </a:solidFill>
                <a:latin typeface="FSAlbert"/>
                <a:ea typeface="MS PGothic"/>
              </a:rPr>
              <a:t>Supports growth plans</a:t>
            </a:r>
          </a:p>
        </p:txBody>
      </p:sp>
      <p:sp>
        <p:nvSpPr>
          <p:cNvPr id="56327" name="Text Box 8"/>
          <p:cNvSpPr txBox="1">
            <a:spLocks noChangeArrowheads="1"/>
          </p:cNvSpPr>
          <p:nvPr/>
        </p:nvSpPr>
        <p:spPr bwMode="auto">
          <a:xfrm>
            <a:off x="1619250" y="3500438"/>
            <a:ext cx="2376488" cy="669925"/>
          </a:xfrm>
          <a:prstGeom prst="rect">
            <a:avLst/>
          </a:prstGeom>
          <a:noFill/>
          <a:ln w="9525">
            <a:noFill/>
            <a:miter lim="800000"/>
            <a:headEnd/>
            <a:tailEnd/>
          </a:ln>
        </p:spPr>
        <p:txBody>
          <a:bodyPr>
            <a:spAutoFit/>
          </a:bodyPr>
          <a:lstStyle/>
          <a:p>
            <a:pPr>
              <a:spcBef>
                <a:spcPct val="50000"/>
              </a:spcBef>
            </a:pPr>
            <a:r>
              <a:rPr lang="en-GB" altLang="en-US" sz="2800" baseline="30000">
                <a:solidFill>
                  <a:srgbClr val="326699"/>
                </a:solidFill>
                <a:latin typeface="FSAlbert"/>
                <a:ea typeface="MS PGothic"/>
              </a:rPr>
              <a:t>Environmental benefits</a:t>
            </a:r>
          </a:p>
        </p:txBody>
      </p:sp>
    </p:spTree>
    <p:extLst>
      <p:ext uri="{BB962C8B-B14F-4D97-AF65-F5344CB8AC3E}">
        <p14:creationId xmlns:p14="http://schemas.microsoft.com/office/powerpoint/2010/main" val="354459511"/>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2"/>
          <p:cNvPicPr>
            <a:picLocks noChangeAspect="1"/>
          </p:cNvPicPr>
          <p:nvPr/>
        </p:nvPicPr>
        <p:blipFill>
          <a:blip r:embed="rId3"/>
          <a:srcRect/>
          <a:stretch>
            <a:fillRect/>
          </a:stretch>
        </p:blipFill>
        <p:spPr bwMode="auto">
          <a:xfrm>
            <a:off x="0" y="5773738"/>
            <a:ext cx="9161463" cy="1095375"/>
          </a:xfrm>
          <a:prstGeom prst="rect">
            <a:avLst/>
          </a:prstGeom>
          <a:noFill/>
          <a:ln w="9525">
            <a:noFill/>
            <a:miter lim="800000"/>
            <a:headEnd/>
            <a:tailEnd/>
          </a:ln>
        </p:spPr>
      </p:pic>
      <p:pic>
        <p:nvPicPr>
          <p:cNvPr id="57346" name="Picture 13"/>
          <p:cNvPicPr>
            <a:picLocks noChangeAspect="1"/>
          </p:cNvPicPr>
          <p:nvPr/>
        </p:nvPicPr>
        <p:blipFill>
          <a:blip r:embed="rId4"/>
          <a:srcRect/>
          <a:stretch>
            <a:fillRect/>
          </a:stretch>
        </p:blipFill>
        <p:spPr bwMode="auto">
          <a:xfrm>
            <a:off x="7085013" y="6019800"/>
            <a:ext cx="1611312" cy="609600"/>
          </a:xfrm>
          <a:prstGeom prst="rect">
            <a:avLst/>
          </a:prstGeom>
          <a:noFill/>
          <a:ln w="9525">
            <a:noFill/>
            <a:miter lim="800000"/>
            <a:headEnd/>
            <a:tailEnd/>
          </a:ln>
        </p:spPr>
      </p:pic>
      <p:sp>
        <p:nvSpPr>
          <p:cNvPr id="57347" name="TextBox 15"/>
          <p:cNvSpPr txBox="1">
            <a:spLocks noChangeArrowheads="1"/>
          </p:cNvSpPr>
          <p:nvPr/>
        </p:nvSpPr>
        <p:spPr bwMode="auto">
          <a:xfrm>
            <a:off x="609600" y="576263"/>
            <a:ext cx="7213600" cy="554037"/>
          </a:xfrm>
          <a:prstGeom prst="rect">
            <a:avLst/>
          </a:prstGeom>
          <a:noFill/>
          <a:ln w="9525">
            <a:noFill/>
            <a:miter lim="800000"/>
            <a:headEnd/>
            <a:tailEnd/>
          </a:ln>
        </p:spPr>
        <p:txBody>
          <a:bodyPr>
            <a:spAutoFit/>
          </a:bodyPr>
          <a:lstStyle/>
          <a:p>
            <a:r>
              <a:rPr lang="en-US" altLang="en-US" sz="4500" baseline="30000">
                <a:solidFill>
                  <a:srgbClr val="326699"/>
                </a:solidFill>
                <a:latin typeface="FSAlbert"/>
                <a:ea typeface="MS PGothic"/>
              </a:rPr>
              <a:t>Primary Benefits</a:t>
            </a:r>
          </a:p>
        </p:txBody>
      </p:sp>
      <p:sp>
        <p:nvSpPr>
          <p:cNvPr id="57348" name="TextBox 16"/>
          <p:cNvSpPr txBox="1">
            <a:spLocks noChangeArrowheads="1"/>
          </p:cNvSpPr>
          <p:nvPr/>
        </p:nvSpPr>
        <p:spPr bwMode="auto">
          <a:xfrm>
            <a:off x="554038" y="973138"/>
            <a:ext cx="7231062" cy="4811574"/>
          </a:xfrm>
          <a:prstGeom prst="rect">
            <a:avLst/>
          </a:prstGeom>
          <a:noFill/>
          <a:ln w="9525">
            <a:noFill/>
            <a:miter lim="800000"/>
            <a:headEnd/>
            <a:tailEnd/>
          </a:ln>
        </p:spPr>
        <p:txBody>
          <a:bodyPr>
            <a:spAutoFit/>
          </a:bodyPr>
          <a:lstStyle/>
          <a:p>
            <a:r>
              <a:rPr lang="en-US" altLang="en-US" sz="2600" baseline="30000" dirty="0">
                <a:solidFill>
                  <a:srgbClr val="7F7B80"/>
                </a:solidFill>
                <a:latin typeface="FSAlbert"/>
                <a:ea typeface="MS PGothic"/>
              </a:rPr>
              <a:t>Tax Revenue					Forecast to increase tax</a:t>
            </a:r>
            <a:r>
              <a:rPr lang="en-US" altLang="en-US" sz="2600" dirty="0">
                <a:solidFill>
                  <a:srgbClr val="7F7B80"/>
                </a:solidFill>
                <a:latin typeface="FSAlbert"/>
                <a:ea typeface="MS PGothic"/>
              </a:rPr>
              <a:t> </a:t>
            </a:r>
            <a:r>
              <a:rPr lang="en-US" altLang="en-US" sz="2600" baseline="30000" dirty="0">
                <a:solidFill>
                  <a:srgbClr val="7F7B80"/>
                </a:solidFill>
                <a:latin typeface="FSAlbert"/>
                <a:ea typeface="MS PGothic"/>
              </a:rPr>
              <a:t>revenues by </a:t>
            </a:r>
          </a:p>
          <a:p>
            <a:r>
              <a:rPr lang="en-US" altLang="en-US" sz="2600" baseline="30000" dirty="0">
                <a:solidFill>
                  <a:srgbClr val="7F7B80"/>
                </a:solidFill>
                <a:latin typeface="FSAlbert"/>
                <a:ea typeface="MS PGothic"/>
              </a:rPr>
              <a:t>							£65 million p.a.	</a:t>
            </a:r>
          </a:p>
          <a:p>
            <a:r>
              <a:rPr lang="en-US" altLang="en-US" sz="2600" baseline="30000" dirty="0">
                <a:solidFill>
                  <a:srgbClr val="7F7B80"/>
                </a:solidFill>
                <a:latin typeface="FSAlbert"/>
                <a:ea typeface="MS PGothic"/>
              </a:rPr>
              <a:t>GDP						Forecast to generate uplift in</a:t>
            </a:r>
            <a:r>
              <a:rPr lang="en-US" altLang="en-US" sz="2600" dirty="0">
                <a:solidFill>
                  <a:srgbClr val="7F7B80"/>
                </a:solidFill>
                <a:latin typeface="FSAlbert"/>
                <a:ea typeface="MS PGothic"/>
              </a:rPr>
              <a:t> </a:t>
            </a:r>
            <a:r>
              <a:rPr lang="en-US" altLang="en-US" sz="2600" baseline="30000" dirty="0">
                <a:solidFill>
                  <a:srgbClr val="7F7B80"/>
                </a:solidFill>
                <a:latin typeface="FSAlbert"/>
                <a:ea typeface="MS PGothic"/>
              </a:rPr>
              <a:t>regional </a:t>
            </a:r>
          </a:p>
          <a:p>
            <a:r>
              <a:rPr lang="en-US" altLang="en-US" sz="2600" baseline="30000" dirty="0">
                <a:solidFill>
                  <a:srgbClr val="7F7B80"/>
                </a:solidFill>
                <a:latin typeface="FSAlbert"/>
                <a:ea typeface="MS PGothic"/>
              </a:rPr>
              <a:t>							of £132 million p.a.	</a:t>
            </a:r>
          </a:p>
          <a:p>
            <a:r>
              <a:rPr lang="en-US" altLang="en-US" sz="2600" baseline="30000" dirty="0">
                <a:solidFill>
                  <a:srgbClr val="7F7B80"/>
                </a:solidFill>
                <a:latin typeface="FSAlbert"/>
                <a:ea typeface="MS PGothic"/>
              </a:rPr>
              <a:t>Employment					Creation of up to 120,000</a:t>
            </a:r>
            <a:r>
              <a:rPr lang="en-US" altLang="en-US" sz="2600" dirty="0">
                <a:solidFill>
                  <a:srgbClr val="7F7B80"/>
                </a:solidFill>
                <a:latin typeface="FSAlbert"/>
                <a:ea typeface="MS PGothic"/>
              </a:rPr>
              <a:t> </a:t>
            </a:r>
            <a:r>
              <a:rPr lang="en-US" altLang="en-US" sz="2600" baseline="30000" dirty="0">
                <a:solidFill>
                  <a:srgbClr val="7F7B80"/>
                </a:solidFill>
                <a:latin typeface="FSAlbert"/>
                <a:ea typeface="MS PGothic"/>
              </a:rPr>
              <a:t>new jobs</a:t>
            </a:r>
          </a:p>
          <a:p>
            <a:endParaRPr lang="en-US" altLang="en-US" sz="2600" baseline="30000" dirty="0">
              <a:solidFill>
                <a:srgbClr val="7F7B80"/>
              </a:solidFill>
              <a:latin typeface="FSAlbert"/>
              <a:ea typeface="MS PGothic"/>
            </a:endParaRPr>
          </a:p>
          <a:p>
            <a:r>
              <a:rPr lang="en-US" altLang="en-US" sz="2600" baseline="30000" dirty="0">
                <a:solidFill>
                  <a:srgbClr val="7F7B80"/>
                </a:solidFill>
                <a:latin typeface="FSAlbert"/>
                <a:ea typeface="MS PGothic"/>
              </a:rPr>
              <a:t>Carbon Footprint				Cars removed (2021)</a:t>
            </a:r>
            <a:r>
              <a:rPr lang="en-US" altLang="en-US" sz="2600" dirty="0">
                <a:solidFill>
                  <a:srgbClr val="7F7B80"/>
                </a:solidFill>
                <a:latin typeface="FSAlbert"/>
                <a:ea typeface="MS PGothic"/>
              </a:rPr>
              <a:t> </a:t>
            </a:r>
            <a:r>
              <a:rPr lang="en-US" altLang="en-US" sz="2600" baseline="30000" dirty="0">
                <a:solidFill>
                  <a:srgbClr val="7F7B80"/>
                </a:solidFill>
                <a:latin typeface="FSAlbert"/>
                <a:ea typeface="MS PGothic"/>
              </a:rPr>
              <a:t>1.47 million	</a:t>
            </a:r>
            <a:endParaRPr lang="en-US" altLang="en-US" sz="2600" dirty="0">
              <a:solidFill>
                <a:srgbClr val="7F7B80"/>
              </a:solidFill>
              <a:latin typeface="FSAlbert"/>
              <a:ea typeface="MS PGothic"/>
            </a:endParaRPr>
          </a:p>
          <a:p>
            <a:r>
              <a:rPr lang="en-US" altLang="en-US" sz="2600" baseline="30000" dirty="0">
                <a:solidFill>
                  <a:srgbClr val="7F7B80"/>
                </a:solidFill>
                <a:latin typeface="FSAlbert"/>
                <a:ea typeface="MS PGothic"/>
              </a:rPr>
              <a:t/>
            </a:r>
            <a:br>
              <a:rPr lang="en-US" altLang="en-US" sz="2600" baseline="30000" dirty="0">
                <a:solidFill>
                  <a:srgbClr val="7F7B80"/>
                </a:solidFill>
                <a:latin typeface="FSAlbert"/>
                <a:ea typeface="MS PGothic"/>
              </a:rPr>
            </a:br>
            <a:r>
              <a:rPr lang="en-US" altLang="en-US" sz="2600" baseline="30000" dirty="0">
                <a:solidFill>
                  <a:srgbClr val="7F7B80"/>
                </a:solidFill>
                <a:latin typeface="FSAlbert"/>
                <a:ea typeface="MS PGothic"/>
              </a:rPr>
              <a:t>Additional Rail Demand		(2021) 2.58 million trips</a:t>
            </a:r>
          </a:p>
          <a:p>
            <a:r>
              <a:rPr lang="en-US" altLang="en-US" sz="2600" baseline="30000" dirty="0">
                <a:solidFill>
                  <a:srgbClr val="7F7B80"/>
                </a:solidFill>
                <a:latin typeface="FSAlbert"/>
                <a:ea typeface="MS PGothic"/>
              </a:rPr>
              <a:t>	</a:t>
            </a:r>
            <a:endParaRPr lang="en-US" altLang="en-US" sz="2600" dirty="0">
              <a:solidFill>
                <a:srgbClr val="7F7B80"/>
              </a:solidFill>
              <a:latin typeface="FSAlbert"/>
              <a:ea typeface="MS PGothic"/>
            </a:endParaRPr>
          </a:p>
          <a:p>
            <a:r>
              <a:rPr lang="en-GB" altLang="en-US" dirty="0">
                <a:solidFill>
                  <a:prstClr val="black"/>
                </a:solidFill>
                <a:latin typeface="Lucida Grande"/>
                <a:ea typeface="MS PGothic"/>
              </a:rPr>
              <a:t>Benefit: Cost Ratio (BCR) (Assumes 100% public sector funded)	6.30</a:t>
            </a:r>
          </a:p>
          <a:p>
            <a:endParaRPr lang="en-GB" altLang="en-US" b="1" dirty="0">
              <a:solidFill>
                <a:prstClr val="black"/>
              </a:solidFill>
              <a:latin typeface="Lucida Grande"/>
              <a:ea typeface="MS PGothic"/>
            </a:endParaRPr>
          </a:p>
          <a:p>
            <a:r>
              <a:rPr lang="en-GB" altLang="en-US" dirty="0">
                <a:solidFill>
                  <a:prstClr val="black"/>
                </a:solidFill>
                <a:latin typeface="Lucida Grande"/>
                <a:ea typeface="MS PGothic"/>
              </a:rPr>
              <a:t>Third Party Funding at 15% (Private Sector Developer Contributions)	11.12</a:t>
            </a:r>
            <a:endParaRPr lang="en-US" altLang="en-US" dirty="0">
              <a:solidFill>
                <a:prstClr val="black"/>
              </a:solidFill>
              <a:latin typeface="Lucida Grande"/>
              <a:ea typeface="MS PGothic"/>
            </a:endParaRPr>
          </a:p>
        </p:txBody>
      </p:sp>
    </p:spTree>
    <p:extLst>
      <p:ext uri="{BB962C8B-B14F-4D97-AF65-F5344CB8AC3E}">
        <p14:creationId xmlns:p14="http://schemas.microsoft.com/office/powerpoint/2010/main" val="2344226706"/>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Phil Hardy-Bishop</a:t>
            </a:r>
          </a:p>
        </p:txBody>
      </p:sp>
      <p:pic>
        <p:nvPicPr>
          <p:cNvPr id="1026" name="Picture 2" descr="http://www1.roundtable.co.uk/uploads/resources/tinymce/Do_More_Horizontal_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3" y="4869160"/>
            <a:ext cx="2796431" cy="15607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730865"/>
            <a:ext cx="2489759" cy="9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encrypted-tbn3.gstatic.com/images?q=tbn:ANd9GcTtRvaWxG_xr_4620GEdLHBXzDqGPy9jCmtWoJK1W5nhwK4osf51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58" y="239570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5" y="1622289"/>
            <a:ext cx="2008811" cy="267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https://encrypted-tbn3.gstatic.com/images?q=tbn:ANd9GcRxIuTXwPc_dyZzWeiySltYBv828aPQavKS4taUgVJwKg89hiWf">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31" y="5201233"/>
            <a:ext cx="5210175" cy="12287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b/b4/Institution_of_Civil_Engineers.svg/2000px-Institution_of_Civil_Engineers.svg.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6218" y="637726"/>
            <a:ext cx="2520280" cy="19691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university of salford logo"/>
          <p:cNvSpPr>
            <a:spLocks noChangeAspect="1" noChangeArrowheads="1"/>
          </p:cNvSpPr>
          <p:nvPr/>
        </p:nvSpPr>
        <p:spPr bwMode="auto">
          <a:xfrm>
            <a:off x="0" y="-136525"/>
            <a:ext cx="1876425" cy="1133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GB">
              <a:solidFill>
                <a:prstClr val="black"/>
              </a:solidFill>
              <a:latin typeface="Calibri"/>
              <a:ea typeface="+mn-ea"/>
              <a:cs typeface="+mn-cs"/>
            </a:endParaRPr>
          </a:p>
        </p:txBody>
      </p:sp>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212" y="1828965"/>
            <a:ext cx="18764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551375"/>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450" y="390525"/>
            <a:ext cx="7469545" cy="5539978"/>
          </a:xfrm>
          <a:prstGeom prst="rect">
            <a:avLst/>
          </a:prstGeom>
          <a:noFill/>
        </p:spPr>
        <p:txBody>
          <a:bodyPr wrap="none" rtlCol="0">
            <a:spAutoFit/>
          </a:bodyPr>
          <a:lstStyle/>
          <a:p>
            <a:r>
              <a:rPr lang="en-GB" sz="2400" dirty="0">
                <a:solidFill>
                  <a:prstClr val="black"/>
                </a:solidFill>
                <a:latin typeface="Lucida Grande"/>
                <a:ea typeface="MS PGothic"/>
              </a:rPr>
              <a:t>Programme Options</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The scheme is only funded to GRIP 4 and completion</a:t>
            </a:r>
          </a:p>
          <a:p>
            <a:r>
              <a:rPr lang="en-GB" sz="2400" dirty="0">
                <a:solidFill>
                  <a:prstClr val="black"/>
                </a:solidFill>
                <a:latin typeface="Lucida Grande"/>
                <a:ea typeface="MS PGothic"/>
              </a:rPr>
              <a:t>of the TWAO process</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In December 2016 three costed programme options </a:t>
            </a:r>
          </a:p>
          <a:p>
            <a:r>
              <a:rPr lang="en-GB" sz="2400" dirty="0">
                <a:solidFill>
                  <a:prstClr val="black"/>
                </a:solidFill>
                <a:latin typeface="Lucida Grande"/>
                <a:ea typeface="MS PGothic"/>
              </a:rPr>
              <a:t>will be provided:</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(a) The quickest programme for delivery;</a:t>
            </a:r>
          </a:p>
          <a:p>
            <a:r>
              <a:rPr lang="en-GB" sz="2400" dirty="0">
                <a:solidFill>
                  <a:prstClr val="black"/>
                </a:solidFill>
                <a:latin typeface="Lucida Grande"/>
                <a:ea typeface="MS PGothic"/>
              </a:rPr>
              <a:t>(b) The most efficient programme for delivery;</a:t>
            </a:r>
          </a:p>
          <a:p>
            <a:r>
              <a:rPr lang="en-GB" sz="2400" dirty="0">
                <a:solidFill>
                  <a:prstClr val="black"/>
                </a:solidFill>
                <a:latin typeface="Lucida Grande"/>
                <a:ea typeface="MS PGothic"/>
              </a:rPr>
              <a:t>(c) The programme for delivery based on current </a:t>
            </a:r>
          </a:p>
          <a:p>
            <a:r>
              <a:rPr lang="en-GB" sz="2400" dirty="0">
                <a:solidFill>
                  <a:prstClr val="black"/>
                </a:solidFill>
                <a:latin typeface="Lucida Grande"/>
                <a:ea typeface="MS PGothic"/>
              </a:rPr>
              <a:t>      funding availability.</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Options (a) and (b) require additional funding in CP5</a:t>
            </a:r>
            <a:r>
              <a:rPr lang="en-GB" dirty="0">
                <a:solidFill>
                  <a:prstClr val="black"/>
                </a:solidFill>
                <a:latin typeface="Lucida Grande"/>
                <a:ea typeface="MS PGothic"/>
              </a:rPr>
              <a:t>.</a:t>
            </a:r>
          </a:p>
          <a:p>
            <a:endParaRPr lang="en-GB" dirty="0">
              <a:solidFill>
                <a:prstClr val="black"/>
              </a:solidFill>
              <a:latin typeface="Lucida Grande"/>
              <a:ea typeface="MS PGothic"/>
            </a:endParaRPr>
          </a:p>
        </p:txBody>
      </p:sp>
    </p:spTree>
    <p:extLst>
      <p:ext uri="{BB962C8B-B14F-4D97-AF65-F5344CB8AC3E}">
        <p14:creationId xmlns:p14="http://schemas.microsoft.com/office/powerpoint/2010/main" val="1395376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1075" y="638175"/>
            <a:ext cx="7031092" cy="5355312"/>
          </a:xfrm>
          <a:prstGeom prst="rect">
            <a:avLst/>
          </a:prstGeom>
          <a:noFill/>
        </p:spPr>
        <p:txBody>
          <a:bodyPr wrap="none" rtlCol="0">
            <a:spAutoFit/>
          </a:bodyPr>
          <a:lstStyle/>
          <a:p>
            <a:r>
              <a:rPr lang="en-GB" sz="2400" dirty="0">
                <a:solidFill>
                  <a:prstClr val="black"/>
                </a:solidFill>
                <a:latin typeface="Lucida Grande"/>
                <a:ea typeface="MS PGothic"/>
              </a:rPr>
              <a:t>Programme Update</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GRIP 3 				December 2016</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GRIP 3+				July 2017</a:t>
            </a:r>
          </a:p>
          <a:p>
            <a:r>
              <a:rPr lang="en-GB" sz="2400" dirty="0">
                <a:solidFill>
                  <a:prstClr val="black"/>
                </a:solidFill>
                <a:latin typeface="Lucida Grande"/>
                <a:ea typeface="MS PGothic"/>
              </a:rPr>
              <a:t>(HS2 interface)</a:t>
            </a:r>
          </a:p>
          <a:p>
            <a:r>
              <a:rPr lang="en-GB" sz="2400" dirty="0">
                <a:solidFill>
                  <a:prstClr val="black"/>
                </a:solidFill>
                <a:latin typeface="Lucida Grande"/>
                <a:ea typeface="MS PGothic"/>
              </a:rPr>
              <a:t> </a:t>
            </a:r>
          </a:p>
          <a:p>
            <a:r>
              <a:rPr lang="en-GB" sz="2400" dirty="0">
                <a:solidFill>
                  <a:prstClr val="black"/>
                </a:solidFill>
                <a:latin typeface="Lucida Grande"/>
                <a:ea typeface="MS PGothic"/>
              </a:rPr>
              <a:t>GRIP 4				July 2017 or December 2019*</a:t>
            </a:r>
          </a:p>
          <a:p>
            <a:endParaRPr lang="en-GB" sz="2400" dirty="0">
              <a:solidFill>
                <a:prstClr val="black"/>
              </a:solidFill>
              <a:latin typeface="Lucida Grande"/>
              <a:ea typeface="MS PGothic"/>
            </a:endParaRPr>
          </a:p>
          <a:p>
            <a:r>
              <a:rPr lang="en-GB" sz="2400" dirty="0">
                <a:solidFill>
                  <a:prstClr val="black"/>
                </a:solidFill>
                <a:latin typeface="Lucida Grande"/>
                <a:ea typeface="MS PGothic"/>
              </a:rPr>
              <a:t>Train Services operational date not available</a:t>
            </a:r>
          </a:p>
          <a:p>
            <a:endParaRPr lang="en-GB" sz="2800" dirty="0">
              <a:solidFill>
                <a:prstClr val="black"/>
              </a:solidFill>
              <a:latin typeface="Lucida Grande"/>
              <a:ea typeface="MS PGothic"/>
            </a:endParaRPr>
          </a:p>
          <a:p>
            <a:endParaRPr lang="en-GB" sz="2800" dirty="0">
              <a:solidFill>
                <a:prstClr val="black"/>
              </a:solidFill>
              <a:latin typeface="Lucida Grande"/>
              <a:ea typeface="MS PGothic"/>
            </a:endParaRPr>
          </a:p>
          <a:p>
            <a:endParaRPr lang="en-GB" sz="2800" dirty="0">
              <a:solidFill>
                <a:prstClr val="black"/>
              </a:solidFill>
              <a:latin typeface="Lucida Grande"/>
              <a:ea typeface="MS PGothic"/>
            </a:endParaRPr>
          </a:p>
          <a:p>
            <a:endParaRPr lang="en-GB" dirty="0">
              <a:solidFill>
                <a:prstClr val="black"/>
              </a:solidFill>
              <a:latin typeface="Lucida Grande"/>
              <a:ea typeface="MS PGothic"/>
            </a:endParaRPr>
          </a:p>
        </p:txBody>
      </p:sp>
      <p:sp>
        <p:nvSpPr>
          <p:cNvPr id="3" name="TextBox 2"/>
          <p:cNvSpPr txBox="1"/>
          <p:nvPr/>
        </p:nvSpPr>
        <p:spPr>
          <a:xfrm>
            <a:off x="981075" y="5293757"/>
            <a:ext cx="4519186" cy="369332"/>
          </a:xfrm>
          <a:prstGeom prst="rect">
            <a:avLst/>
          </a:prstGeom>
          <a:noFill/>
        </p:spPr>
        <p:txBody>
          <a:bodyPr wrap="none" rtlCol="0">
            <a:spAutoFit/>
          </a:bodyPr>
          <a:lstStyle/>
          <a:p>
            <a:r>
              <a:rPr lang="en-GB" dirty="0">
                <a:solidFill>
                  <a:prstClr val="black"/>
                </a:solidFill>
                <a:latin typeface="Lucida Grande"/>
                <a:ea typeface="MS PGothic"/>
              </a:rPr>
              <a:t>* Pending outcome of Programme Options</a:t>
            </a:r>
          </a:p>
        </p:txBody>
      </p:sp>
    </p:spTree>
    <p:extLst>
      <p:ext uri="{BB962C8B-B14F-4D97-AF65-F5344CB8AC3E}">
        <p14:creationId xmlns:p14="http://schemas.microsoft.com/office/powerpoint/2010/main" val="282743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0" y="5773738"/>
            <a:ext cx="9161463" cy="1095375"/>
          </a:xfrm>
          <a:prstGeom prst="rect">
            <a:avLst/>
          </a:prstGeom>
          <a:noFill/>
          <a:ln w="9525">
            <a:noFill/>
            <a:miter lim="800000"/>
            <a:headEnd/>
            <a:tailEnd/>
          </a:ln>
        </p:spPr>
      </p:pic>
      <p:pic>
        <p:nvPicPr>
          <p:cNvPr id="28674" name="Picture 4"/>
          <p:cNvPicPr>
            <a:picLocks noChangeAspect="1"/>
          </p:cNvPicPr>
          <p:nvPr/>
        </p:nvPicPr>
        <p:blipFill>
          <a:blip r:embed="rId3"/>
          <a:srcRect/>
          <a:stretch>
            <a:fillRect/>
          </a:stretch>
        </p:blipFill>
        <p:spPr bwMode="auto">
          <a:xfrm>
            <a:off x="7085013" y="6019800"/>
            <a:ext cx="1611312" cy="609600"/>
          </a:xfrm>
          <a:prstGeom prst="rect">
            <a:avLst/>
          </a:prstGeom>
          <a:noFill/>
          <a:ln w="9525">
            <a:noFill/>
            <a:miter lim="800000"/>
            <a:headEnd/>
            <a:tailEnd/>
          </a:ln>
        </p:spPr>
      </p:pic>
      <p:sp>
        <p:nvSpPr>
          <p:cNvPr id="28675" name="TextBox 9"/>
          <p:cNvSpPr txBox="1">
            <a:spLocks noChangeArrowheads="1"/>
          </p:cNvSpPr>
          <p:nvPr/>
        </p:nvSpPr>
        <p:spPr bwMode="auto">
          <a:xfrm>
            <a:off x="406400" y="1616740"/>
            <a:ext cx="7231063" cy="2862322"/>
          </a:xfrm>
          <a:prstGeom prst="rect">
            <a:avLst/>
          </a:prstGeom>
          <a:noFill/>
          <a:ln w="9525">
            <a:noFill/>
            <a:miter lim="800000"/>
            <a:headEnd/>
            <a:tailEnd/>
          </a:ln>
        </p:spPr>
        <p:txBody>
          <a:bodyPr>
            <a:spAutoFit/>
          </a:bodyPr>
          <a:lstStyle/>
          <a:p>
            <a:r>
              <a:rPr lang="en-US" altLang="en-US" sz="2000" dirty="0">
                <a:solidFill>
                  <a:prstClr val="black"/>
                </a:solidFill>
                <a:latin typeface="Arial" charset="0"/>
                <a:ea typeface="MS PGothic"/>
                <a:cs typeface="Arial" charset="0"/>
              </a:rPr>
              <a:t>Challenges to Delivery</a:t>
            </a:r>
          </a:p>
          <a:p>
            <a:endParaRPr lang="en-US" altLang="en-US" sz="2000" dirty="0">
              <a:solidFill>
                <a:srgbClr val="7F7B80"/>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HS2</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Planning Legislation</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Environmental Issues</a:t>
            </a:r>
          </a:p>
          <a:p>
            <a:endParaRPr lang="en-US" altLang="en-US" sz="2000" dirty="0">
              <a:solidFill>
                <a:prstClr val="black"/>
              </a:solidFill>
              <a:latin typeface="Arial" charset="0"/>
              <a:ea typeface="MS PGothic"/>
              <a:cs typeface="Arial" charset="0"/>
            </a:endParaRPr>
          </a:p>
          <a:p>
            <a:r>
              <a:rPr lang="en-US" altLang="en-US" sz="2000" dirty="0">
                <a:solidFill>
                  <a:prstClr val="black"/>
                </a:solidFill>
                <a:latin typeface="Arial" charset="0"/>
                <a:ea typeface="MS PGothic"/>
                <a:cs typeface="Arial" charset="0"/>
              </a:rPr>
              <a:t>Time</a:t>
            </a:r>
          </a:p>
        </p:txBody>
      </p:sp>
      <p:sp>
        <p:nvSpPr>
          <p:cNvPr id="28677" name="TextBox 8"/>
          <p:cNvSpPr txBox="1">
            <a:spLocks noChangeArrowheads="1"/>
          </p:cNvSpPr>
          <p:nvPr/>
        </p:nvSpPr>
        <p:spPr bwMode="auto">
          <a:xfrm>
            <a:off x="558800" y="379413"/>
            <a:ext cx="7213600" cy="549275"/>
          </a:xfrm>
          <a:prstGeom prst="rect">
            <a:avLst/>
          </a:prstGeom>
          <a:noFill/>
          <a:ln w="9525">
            <a:noFill/>
            <a:miter lim="800000"/>
            <a:headEnd/>
            <a:tailEnd/>
          </a:ln>
        </p:spPr>
        <p:txBody>
          <a:bodyPr>
            <a:spAutoFit/>
          </a:bodyPr>
          <a:lstStyle/>
          <a:p>
            <a:r>
              <a:rPr lang="en-US" altLang="en-US" sz="3000" dirty="0">
                <a:solidFill>
                  <a:srgbClr val="326699"/>
                </a:solidFill>
                <a:latin typeface="Arial" charset="0"/>
                <a:ea typeface="MS PGothic"/>
                <a:cs typeface="Arial" charset="0"/>
              </a:rPr>
              <a:t>East West Rail  </a:t>
            </a:r>
          </a:p>
        </p:txBody>
      </p:sp>
      <p:pic>
        <p:nvPicPr>
          <p:cNvPr id="1026" name="Picture 2" descr="C:\Users\po24601\AppData\Local\Microsoft\Windows\Temporary Internet Files\Content.IE5\X5314QBJ\Challenge-sticker[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999" y="157741"/>
            <a:ext cx="3486669" cy="34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451219"/>
      </p:ext>
    </p:extLst>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25" y="447674"/>
            <a:ext cx="708660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 y="447674"/>
            <a:ext cx="2133918" cy="646331"/>
          </a:xfrm>
          <a:prstGeom prst="rect">
            <a:avLst/>
          </a:prstGeom>
          <a:noFill/>
        </p:spPr>
        <p:txBody>
          <a:bodyPr wrap="none" rtlCol="0">
            <a:spAutoFit/>
          </a:bodyPr>
          <a:lstStyle/>
          <a:p>
            <a:r>
              <a:rPr lang="en-GB" dirty="0">
                <a:solidFill>
                  <a:prstClr val="black"/>
                </a:solidFill>
                <a:latin typeface="Lucida Grande"/>
                <a:ea typeface="MS PGothic"/>
              </a:rPr>
              <a:t>Interface with HS2</a:t>
            </a:r>
          </a:p>
          <a:p>
            <a:r>
              <a:rPr lang="en-GB" dirty="0">
                <a:solidFill>
                  <a:prstClr val="black"/>
                </a:solidFill>
                <a:latin typeface="Lucida Grande"/>
                <a:ea typeface="MS PGothic"/>
              </a:rPr>
              <a:t>Calvert Area</a:t>
            </a:r>
          </a:p>
        </p:txBody>
      </p:sp>
    </p:spTree>
    <p:extLst>
      <p:ext uri="{BB962C8B-B14F-4D97-AF65-F5344CB8AC3E}">
        <p14:creationId xmlns:p14="http://schemas.microsoft.com/office/powerpoint/2010/main" val="2868180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srcRect l="21622" t="20229" r="2473" b="10475"/>
          <a:stretch>
            <a:fillRect/>
          </a:stretch>
        </p:blipFill>
        <p:spPr bwMode="auto">
          <a:xfrm>
            <a:off x="328799" y="154858"/>
            <a:ext cx="8517851" cy="540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2" name="Text Box 3"/>
          <p:cNvSpPr txBox="1">
            <a:spLocks noChangeArrowheads="1"/>
          </p:cNvSpPr>
          <p:nvPr/>
        </p:nvSpPr>
        <p:spPr bwMode="auto">
          <a:xfrm>
            <a:off x="425450" y="6145213"/>
            <a:ext cx="4857750" cy="366712"/>
          </a:xfrm>
          <a:prstGeom prst="rect">
            <a:avLst/>
          </a:prstGeom>
          <a:noFill/>
          <a:ln w="9525">
            <a:noFill/>
            <a:miter lim="800000"/>
            <a:headEnd/>
            <a:tailEnd/>
          </a:ln>
        </p:spPr>
        <p:txBody>
          <a:bodyPr wrap="none">
            <a:spAutoFit/>
          </a:bodyPr>
          <a:lstStyle/>
          <a:p>
            <a:r>
              <a:rPr lang="en-GB" altLang="en-US" dirty="0">
                <a:solidFill>
                  <a:prstClr val="white"/>
                </a:solidFill>
                <a:latin typeface="Lucida Grande"/>
                <a:ea typeface="MS PGothic"/>
              </a:rPr>
              <a:t>1846 Oxford to Bletchley Junction Railway Act</a:t>
            </a:r>
          </a:p>
        </p:txBody>
      </p:sp>
      <p:pic>
        <p:nvPicPr>
          <p:cNvPr id="30723" name="Picture 4"/>
          <p:cNvPicPr>
            <a:picLocks noChangeAspect="1" noChangeArrowheads="1"/>
          </p:cNvPicPr>
          <p:nvPr/>
        </p:nvPicPr>
        <p:blipFill>
          <a:blip r:embed="rId3"/>
          <a:srcRect/>
          <a:stretch>
            <a:fillRect/>
          </a:stretch>
        </p:blipFill>
        <p:spPr bwMode="auto">
          <a:xfrm>
            <a:off x="7096125" y="2571750"/>
            <a:ext cx="1025525" cy="1524000"/>
          </a:xfrm>
          <a:prstGeom prst="rect">
            <a:avLst/>
          </a:prstGeom>
          <a:noFill/>
          <a:ln w="9525">
            <a:noFill/>
            <a:miter lim="800000"/>
            <a:headEnd/>
            <a:tailEnd/>
          </a:ln>
        </p:spPr>
      </p:pic>
    </p:spTree>
    <p:extLst>
      <p:ext uri="{BB962C8B-B14F-4D97-AF65-F5344CB8AC3E}">
        <p14:creationId xmlns:p14="http://schemas.microsoft.com/office/powerpoint/2010/main" val="4085498552"/>
      </p:ext>
    </p:extLst>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l="7808" t="7484" r="4477" b="10811"/>
          <a:stretch>
            <a:fillRect/>
          </a:stretch>
        </p:blipFill>
        <p:spPr bwMode="auto">
          <a:xfrm>
            <a:off x="0" y="0"/>
            <a:ext cx="9144000" cy="6858000"/>
          </a:xfrm>
          <a:prstGeom prst="rect">
            <a:avLst/>
          </a:prstGeom>
          <a:noFill/>
          <a:ln w="9525">
            <a:noFill/>
            <a:miter lim="800000"/>
            <a:headEnd/>
            <a:tailEnd/>
          </a:ln>
        </p:spPr>
      </p:pic>
      <p:sp>
        <p:nvSpPr>
          <p:cNvPr id="31746" name="Freeform 3"/>
          <p:cNvSpPr>
            <a:spLocks/>
          </p:cNvSpPr>
          <p:nvPr/>
        </p:nvSpPr>
        <p:spPr bwMode="auto">
          <a:xfrm>
            <a:off x="5508625" y="2060575"/>
            <a:ext cx="2206625" cy="730250"/>
          </a:xfrm>
          <a:custGeom>
            <a:avLst/>
            <a:gdLst>
              <a:gd name="T0" fmla="*/ 2147483647 w 6510"/>
              <a:gd name="T1" fmla="*/ 0 h 2115"/>
              <a:gd name="T2" fmla="*/ 2147483647 w 6510"/>
              <a:gd name="T3" fmla="*/ 2147483647 h 2115"/>
              <a:gd name="T4" fmla="*/ 0 w 6510"/>
              <a:gd name="T5" fmla="*/ 2147483647 h 2115"/>
              <a:gd name="T6" fmla="*/ 0 60000 65536"/>
              <a:gd name="T7" fmla="*/ 0 60000 65536"/>
              <a:gd name="T8" fmla="*/ 0 60000 65536"/>
              <a:gd name="T9" fmla="*/ 0 w 6510"/>
              <a:gd name="T10" fmla="*/ 0 h 2115"/>
              <a:gd name="T11" fmla="*/ 6510 w 6510"/>
              <a:gd name="T12" fmla="*/ 2115 h 2115"/>
            </a:gdLst>
            <a:ahLst/>
            <a:cxnLst>
              <a:cxn ang="T6">
                <a:pos x="T0" y="T1"/>
              </a:cxn>
              <a:cxn ang="T7">
                <a:pos x="T2" y="T3"/>
              </a:cxn>
              <a:cxn ang="T8">
                <a:pos x="T4" y="T5"/>
              </a:cxn>
            </a:cxnLst>
            <a:rect l="T9" t="T10" r="T11" b="T12"/>
            <a:pathLst>
              <a:path w="6510" h="2115">
                <a:moveTo>
                  <a:pt x="6510" y="0"/>
                </a:moveTo>
                <a:cubicBezTo>
                  <a:pt x="5005" y="498"/>
                  <a:pt x="3500" y="997"/>
                  <a:pt x="2415" y="1350"/>
                </a:cubicBezTo>
                <a:cubicBezTo>
                  <a:pt x="1330" y="1703"/>
                  <a:pt x="402" y="1988"/>
                  <a:pt x="0" y="2115"/>
                </a:cubicBezTo>
              </a:path>
            </a:pathLst>
          </a:custGeom>
          <a:noFill/>
          <a:ln w="38100" cap="flat">
            <a:solidFill>
              <a:srgbClr val="FF0000"/>
            </a:solidFill>
            <a:prstDash val="sysDot"/>
            <a:round/>
            <a:headEnd/>
            <a:tailEnd/>
          </a:ln>
        </p:spPr>
        <p:txBody>
          <a:bodyPr/>
          <a:lstStyle/>
          <a:p>
            <a:endParaRPr lang="en-US">
              <a:solidFill>
                <a:prstClr val="black"/>
              </a:solidFill>
              <a:latin typeface="Lucida Grande"/>
              <a:ea typeface="MS PGothic"/>
            </a:endParaRPr>
          </a:p>
        </p:txBody>
      </p:sp>
      <p:sp>
        <p:nvSpPr>
          <p:cNvPr id="31747" name="Freeform 4"/>
          <p:cNvSpPr>
            <a:spLocks/>
          </p:cNvSpPr>
          <p:nvPr/>
        </p:nvSpPr>
        <p:spPr bwMode="auto">
          <a:xfrm>
            <a:off x="1476375" y="3644900"/>
            <a:ext cx="1131888" cy="384175"/>
          </a:xfrm>
          <a:custGeom>
            <a:avLst/>
            <a:gdLst>
              <a:gd name="T0" fmla="*/ 2147483647 w 6510"/>
              <a:gd name="T1" fmla="*/ 0 h 2115"/>
              <a:gd name="T2" fmla="*/ 2147483647 w 6510"/>
              <a:gd name="T3" fmla="*/ 2147483647 h 2115"/>
              <a:gd name="T4" fmla="*/ 0 w 6510"/>
              <a:gd name="T5" fmla="*/ 2147483647 h 2115"/>
              <a:gd name="T6" fmla="*/ 0 60000 65536"/>
              <a:gd name="T7" fmla="*/ 0 60000 65536"/>
              <a:gd name="T8" fmla="*/ 0 60000 65536"/>
              <a:gd name="T9" fmla="*/ 0 w 6510"/>
              <a:gd name="T10" fmla="*/ 0 h 2115"/>
              <a:gd name="T11" fmla="*/ 6510 w 6510"/>
              <a:gd name="T12" fmla="*/ 2115 h 2115"/>
            </a:gdLst>
            <a:ahLst/>
            <a:cxnLst>
              <a:cxn ang="T6">
                <a:pos x="T0" y="T1"/>
              </a:cxn>
              <a:cxn ang="T7">
                <a:pos x="T2" y="T3"/>
              </a:cxn>
              <a:cxn ang="T8">
                <a:pos x="T4" y="T5"/>
              </a:cxn>
            </a:cxnLst>
            <a:rect l="T9" t="T10" r="T11" b="T12"/>
            <a:pathLst>
              <a:path w="6510" h="2115">
                <a:moveTo>
                  <a:pt x="6510" y="0"/>
                </a:moveTo>
                <a:cubicBezTo>
                  <a:pt x="5005" y="498"/>
                  <a:pt x="3500" y="997"/>
                  <a:pt x="2415" y="1350"/>
                </a:cubicBezTo>
                <a:cubicBezTo>
                  <a:pt x="1330" y="1703"/>
                  <a:pt x="402" y="1988"/>
                  <a:pt x="0" y="2115"/>
                </a:cubicBezTo>
              </a:path>
            </a:pathLst>
          </a:custGeom>
          <a:noFill/>
          <a:ln w="38100" cap="flat">
            <a:solidFill>
              <a:srgbClr val="FF0000"/>
            </a:solidFill>
            <a:prstDash val="sysDot"/>
            <a:round/>
            <a:headEnd/>
            <a:tailEnd/>
          </a:ln>
        </p:spPr>
        <p:txBody>
          <a:bodyPr/>
          <a:lstStyle/>
          <a:p>
            <a:endParaRPr lang="en-US">
              <a:solidFill>
                <a:prstClr val="black"/>
              </a:solidFill>
              <a:latin typeface="Lucida Grande"/>
              <a:ea typeface="MS PGothic"/>
            </a:endParaRPr>
          </a:p>
        </p:txBody>
      </p:sp>
      <p:sp>
        <p:nvSpPr>
          <p:cNvPr id="31748" name="Freeform 5"/>
          <p:cNvSpPr>
            <a:spLocks/>
          </p:cNvSpPr>
          <p:nvPr/>
        </p:nvSpPr>
        <p:spPr bwMode="auto">
          <a:xfrm>
            <a:off x="3851275" y="3284538"/>
            <a:ext cx="82550" cy="136525"/>
          </a:xfrm>
          <a:custGeom>
            <a:avLst/>
            <a:gdLst>
              <a:gd name="T0" fmla="*/ 0 w 132"/>
              <a:gd name="T1" fmla="*/ 2147483647 h 216"/>
              <a:gd name="T2" fmla="*/ 2147483647 w 132"/>
              <a:gd name="T3" fmla="*/ 2147483647 h 216"/>
              <a:gd name="T4" fmla="*/ 2147483647 w 132"/>
              <a:gd name="T5" fmla="*/ 2147483647 h 216"/>
              <a:gd name="T6" fmla="*/ 2147483647 w 132"/>
              <a:gd name="T7" fmla="*/ 0 h 216"/>
              <a:gd name="T8" fmla="*/ 0 60000 65536"/>
              <a:gd name="T9" fmla="*/ 0 60000 65536"/>
              <a:gd name="T10" fmla="*/ 0 60000 65536"/>
              <a:gd name="T11" fmla="*/ 0 60000 65536"/>
              <a:gd name="T12" fmla="*/ 0 w 132"/>
              <a:gd name="T13" fmla="*/ 0 h 216"/>
              <a:gd name="T14" fmla="*/ 132 w 132"/>
              <a:gd name="T15" fmla="*/ 216 h 216"/>
            </a:gdLst>
            <a:ahLst/>
            <a:cxnLst>
              <a:cxn ang="T8">
                <a:pos x="T0" y="T1"/>
              </a:cxn>
              <a:cxn ang="T9">
                <a:pos x="T2" y="T3"/>
              </a:cxn>
              <a:cxn ang="T10">
                <a:pos x="T4" y="T5"/>
              </a:cxn>
              <a:cxn ang="T11">
                <a:pos x="T6" y="T7"/>
              </a:cxn>
            </a:cxnLst>
            <a:rect l="T12" t="T13" r="T14" b="T15"/>
            <a:pathLst>
              <a:path w="132" h="216">
                <a:moveTo>
                  <a:pt x="0" y="216"/>
                </a:moveTo>
                <a:cubicBezTo>
                  <a:pt x="6" y="188"/>
                  <a:pt x="13" y="160"/>
                  <a:pt x="30" y="132"/>
                </a:cubicBezTo>
                <a:cubicBezTo>
                  <a:pt x="47" y="104"/>
                  <a:pt x="85" y="70"/>
                  <a:pt x="102" y="48"/>
                </a:cubicBezTo>
                <a:cubicBezTo>
                  <a:pt x="119" y="26"/>
                  <a:pt x="125" y="13"/>
                  <a:pt x="132" y="0"/>
                </a:cubicBezTo>
              </a:path>
            </a:pathLst>
          </a:custGeom>
          <a:noFill/>
          <a:ln w="50800">
            <a:solidFill>
              <a:srgbClr val="FF0000"/>
            </a:solidFill>
            <a:round/>
            <a:headEnd/>
            <a:tailEnd/>
          </a:ln>
        </p:spPr>
        <p:txBody>
          <a:bodyPr/>
          <a:lstStyle/>
          <a:p>
            <a:endParaRPr lang="en-US">
              <a:solidFill>
                <a:prstClr val="black"/>
              </a:solidFill>
              <a:latin typeface="Lucida Grande"/>
              <a:ea typeface="MS PGothic"/>
            </a:endParaRPr>
          </a:p>
        </p:txBody>
      </p:sp>
      <p:sp>
        <p:nvSpPr>
          <p:cNvPr id="31749" name="Text Box 6"/>
          <p:cNvSpPr txBox="1">
            <a:spLocks noChangeArrowheads="1"/>
          </p:cNvSpPr>
          <p:nvPr/>
        </p:nvSpPr>
        <p:spPr bwMode="auto">
          <a:xfrm>
            <a:off x="7235825" y="2781300"/>
            <a:ext cx="1138238" cy="831850"/>
          </a:xfrm>
          <a:prstGeom prst="rect">
            <a:avLst/>
          </a:prstGeom>
          <a:solidFill>
            <a:srgbClr val="FFFFFF"/>
          </a:solidFill>
          <a:ln w="9525">
            <a:solidFill>
              <a:srgbClr val="000000"/>
            </a:solidFill>
            <a:miter lim="800000"/>
            <a:headEnd/>
            <a:tailEnd/>
          </a:ln>
        </p:spPr>
        <p:txBody>
          <a:bodyPr>
            <a:spAutoFit/>
          </a:bodyPr>
          <a:lstStyle/>
          <a:p>
            <a:r>
              <a:rPr lang="en-GB" altLang="ja-JP" sz="1200" b="1">
                <a:solidFill>
                  <a:prstClr val="black"/>
                </a:solidFill>
                <a:latin typeface="Times New Roman" pitchFamily="18" charset="0"/>
                <a:ea typeface="MS Mincho"/>
                <a:cs typeface="MS Mincho"/>
              </a:rPr>
              <a:t>Route authorised in original legislation</a:t>
            </a:r>
            <a:endParaRPr lang="en-GB" altLang="en-US" sz="1200" b="1">
              <a:solidFill>
                <a:prstClr val="black"/>
              </a:solidFill>
              <a:latin typeface="Arial" charset="0"/>
              <a:ea typeface="MS PGothic"/>
            </a:endParaRPr>
          </a:p>
        </p:txBody>
      </p:sp>
      <p:sp>
        <p:nvSpPr>
          <p:cNvPr id="31750" name="Line 7"/>
          <p:cNvSpPr>
            <a:spLocks noChangeShapeType="1"/>
          </p:cNvSpPr>
          <p:nvPr/>
        </p:nvSpPr>
        <p:spPr bwMode="auto">
          <a:xfrm flipH="1" flipV="1">
            <a:off x="6732588" y="2420938"/>
            <a:ext cx="503237" cy="360362"/>
          </a:xfrm>
          <a:prstGeom prst="line">
            <a:avLst/>
          </a:prstGeom>
          <a:noFill/>
          <a:ln w="38100">
            <a:solidFill>
              <a:schemeClr val="tx1"/>
            </a:solidFill>
            <a:round/>
            <a:headEnd/>
            <a:tailEnd type="triangle" w="med" len="med"/>
          </a:ln>
        </p:spPr>
        <p:txBody>
          <a:bodyPr/>
          <a:lstStyle/>
          <a:p>
            <a:endParaRPr lang="en-US">
              <a:solidFill>
                <a:prstClr val="black"/>
              </a:solidFill>
              <a:latin typeface="Lucida Grande"/>
              <a:ea typeface="MS PGothic"/>
            </a:endParaRPr>
          </a:p>
        </p:txBody>
      </p:sp>
      <p:sp>
        <p:nvSpPr>
          <p:cNvPr id="31751" name="Text Box 8"/>
          <p:cNvSpPr txBox="1">
            <a:spLocks noChangeArrowheads="1"/>
          </p:cNvSpPr>
          <p:nvPr/>
        </p:nvSpPr>
        <p:spPr bwMode="auto">
          <a:xfrm>
            <a:off x="4932363" y="3716338"/>
            <a:ext cx="1439862" cy="792162"/>
          </a:xfrm>
          <a:prstGeom prst="rect">
            <a:avLst/>
          </a:prstGeom>
          <a:solidFill>
            <a:srgbClr val="FFFFFF"/>
          </a:solidFill>
          <a:ln w="9525">
            <a:solidFill>
              <a:srgbClr val="000000"/>
            </a:solidFill>
            <a:miter lim="800000"/>
            <a:headEnd/>
            <a:tailEnd/>
          </a:ln>
        </p:spPr>
        <p:txBody>
          <a:bodyPr/>
          <a:lstStyle/>
          <a:p>
            <a:r>
              <a:rPr lang="en-GB" altLang="ja-JP" sz="1200" b="1">
                <a:solidFill>
                  <a:prstClr val="black"/>
                </a:solidFill>
                <a:latin typeface="Times New Roman" pitchFamily="18" charset="0"/>
                <a:ea typeface="MS Mincho"/>
                <a:cs typeface="MS Mincho"/>
              </a:rPr>
              <a:t>Section of track for which no authorisation found</a:t>
            </a:r>
            <a:endParaRPr lang="en-GB" altLang="en-US" sz="1200" b="1">
              <a:solidFill>
                <a:prstClr val="black"/>
              </a:solidFill>
              <a:latin typeface="Arial" charset="0"/>
              <a:ea typeface="MS PGothic"/>
            </a:endParaRPr>
          </a:p>
        </p:txBody>
      </p:sp>
      <p:sp>
        <p:nvSpPr>
          <p:cNvPr id="31752" name="Line 9"/>
          <p:cNvSpPr>
            <a:spLocks noChangeShapeType="1"/>
          </p:cNvSpPr>
          <p:nvPr/>
        </p:nvSpPr>
        <p:spPr bwMode="auto">
          <a:xfrm flipH="1" flipV="1">
            <a:off x="3924300" y="3357563"/>
            <a:ext cx="1008063" cy="358775"/>
          </a:xfrm>
          <a:prstGeom prst="line">
            <a:avLst/>
          </a:prstGeom>
          <a:noFill/>
          <a:ln w="38100">
            <a:solidFill>
              <a:schemeClr val="tx1"/>
            </a:solidFill>
            <a:round/>
            <a:headEnd/>
            <a:tailEnd type="triangle" w="med" len="med"/>
          </a:ln>
        </p:spPr>
        <p:txBody>
          <a:bodyPr/>
          <a:lstStyle/>
          <a:p>
            <a:endParaRPr lang="en-US">
              <a:solidFill>
                <a:prstClr val="black"/>
              </a:solidFill>
              <a:latin typeface="Lucida Grande"/>
              <a:ea typeface="MS PGothic"/>
            </a:endParaRPr>
          </a:p>
        </p:txBody>
      </p:sp>
      <p:sp>
        <p:nvSpPr>
          <p:cNvPr id="31753" name="Text Box 10"/>
          <p:cNvSpPr txBox="1">
            <a:spLocks noChangeArrowheads="1"/>
          </p:cNvSpPr>
          <p:nvPr/>
        </p:nvSpPr>
        <p:spPr bwMode="auto">
          <a:xfrm>
            <a:off x="2801938" y="2032000"/>
            <a:ext cx="992187" cy="831850"/>
          </a:xfrm>
          <a:prstGeom prst="rect">
            <a:avLst/>
          </a:prstGeom>
          <a:solidFill>
            <a:srgbClr val="FFFFFF"/>
          </a:solidFill>
          <a:ln w="9525">
            <a:solidFill>
              <a:srgbClr val="000000"/>
            </a:solidFill>
            <a:miter lim="800000"/>
            <a:headEnd/>
            <a:tailEnd/>
          </a:ln>
        </p:spPr>
        <p:txBody>
          <a:bodyPr>
            <a:spAutoFit/>
          </a:bodyPr>
          <a:lstStyle/>
          <a:p>
            <a:r>
              <a:rPr lang="en-GB" altLang="ja-JP" sz="1200" b="1">
                <a:solidFill>
                  <a:prstClr val="black"/>
                </a:solidFill>
                <a:latin typeface="Times New Roman" pitchFamily="18" charset="0"/>
                <a:ea typeface="MS Mincho"/>
                <a:cs typeface="MS Mincho"/>
              </a:rPr>
              <a:t>Deviations from authorised route</a:t>
            </a:r>
            <a:endParaRPr lang="en-GB" altLang="en-US" sz="1200" b="1">
              <a:solidFill>
                <a:prstClr val="black"/>
              </a:solidFill>
              <a:latin typeface="Arial" charset="0"/>
              <a:ea typeface="MS PGothic"/>
            </a:endParaRPr>
          </a:p>
        </p:txBody>
      </p:sp>
      <p:sp>
        <p:nvSpPr>
          <p:cNvPr id="31754" name="Line 11"/>
          <p:cNvSpPr>
            <a:spLocks noChangeShapeType="1"/>
          </p:cNvSpPr>
          <p:nvPr/>
        </p:nvSpPr>
        <p:spPr bwMode="auto">
          <a:xfrm flipV="1">
            <a:off x="3779838" y="2708275"/>
            <a:ext cx="1800225" cy="144463"/>
          </a:xfrm>
          <a:prstGeom prst="line">
            <a:avLst/>
          </a:prstGeom>
          <a:noFill/>
          <a:ln w="38100">
            <a:solidFill>
              <a:schemeClr val="tx1"/>
            </a:solidFill>
            <a:round/>
            <a:headEnd/>
            <a:tailEnd type="triangle" w="med" len="med"/>
          </a:ln>
        </p:spPr>
        <p:txBody>
          <a:bodyPr/>
          <a:lstStyle/>
          <a:p>
            <a:endParaRPr lang="en-US">
              <a:solidFill>
                <a:prstClr val="black"/>
              </a:solidFill>
              <a:latin typeface="Lucida Grande"/>
              <a:ea typeface="MS PGothic"/>
            </a:endParaRPr>
          </a:p>
        </p:txBody>
      </p:sp>
      <p:sp>
        <p:nvSpPr>
          <p:cNvPr id="31755" name="Line 12"/>
          <p:cNvSpPr>
            <a:spLocks noChangeShapeType="1"/>
          </p:cNvSpPr>
          <p:nvPr/>
        </p:nvSpPr>
        <p:spPr bwMode="auto">
          <a:xfrm flipH="1">
            <a:off x="2339975" y="2852738"/>
            <a:ext cx="431800" cy="792162"/>
          </a:xfrm>
          <a:prstGeom prst="line">
            <a:avLst/>
          </a:prstGeom>
          <a:noFill/>
          <a:ln w="38100">
            <a:solidFill>
              <a:schemeClr val="tx1"/>
            </a:solidFill>
            <a:round/>
            <a:headEnd/>
            <a:tailEnd type="triangle" w="med" len="med"/>
          </a:ln>
        </p:spPr>
        <p:txBody>
          <a:bodyPr/>
          <a:lstStyle/>
          <a:p>
            <a:endParaRPr lang="en-US">
              <a:solidFill>
                <a:prstClr val="black"/>
              </a:solidFill>
              <a:latin typeface="Lucida Grande"/>
              <a:ea typeface="MS PGothic"/>
            </a:endParaRPr>
          </a:p>
        </p:txBody>
      </p:sp>
      <p:sp>
        <p:nvSpPr>
          <p:cNvPr id="31756" name="Text Box 13"/>
          <p:cNvSpPr txBox="1">
            <a:spLocks noChangeArrowheads="1"/>
          </p:cNvSpPr>
          <p:nvPr/>
        </p:nvSpPr>
        <p:spPr bwMode="auto">
          <a:xfrm>
            <a:off x="1166813" y="639763"/>
            <a:ext cx="5886450" cy="641350"/>
          </a:xfrm>
          <a:prstGeom prst="rect">
            <a:avLst/>
          </a:prstGeom>
          <a:noFill/>
          <a:ln w="9525">
            <a:noFill/>
            <a:miter lim="800000"/>
            <a:headEnd/>
            <a:tailEnd/>
          </a:ln>
        </p:spPr>
        <p:txBody>
          <a:bodyPr wrap="none">
            <a:spAutoFit/>
          </a:bodyPr>
          <a:lstStyle/>
          <a:p>
            <a:r>
              <a:rPr lang="en-GB" altLang="en-US">
                <a:solidFill>
                  <a:prstClr val="black"/>
                </a:solidFill>
                <a:latin typeface="Arial" charset="0"/>
                <a:ea typeface="MS PGothic"/>
              </a:rPr>
              <a:t>Track laid outside Limits of Deviation </a:t>
            </a:r>
          </a:p>
          <a:p>
            <a:r>
              <a:rPr lang="en-GB" altLang="en-US">
                <a:solidFill>
                  <a:prstClr val="black"/>
                </a:solidFill>
                <a:latin typeface="Arial" charset="0"/>
                <a:ea typeface="MS PGothic"/>
              </a:rPr>
              <a:t>shown in Oxford to Bletchley Junction Railway Act 1846 </a:t>
            </a:r>
          </a:p>
        </p:txBody>
      </p:sp>
    </p:spTree>
    <p:extLst>
      <p:ext uri="{BB962C8B-B14F-4D97-AF65-F5344CB8AC3E}">
        <p14:creationId xmlns:p14="http://schemas.microsoft.com/office/powerpoint/2010/main" val="3458955424"/>
      </p:ext>
    </p:extLst>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7"/>
          <p:cNvSpPr>
            <a:spLocks noGrp="1"/>
          </p:cNvSpPr>
          <p:nvPr>
            <p:ph type="title"/>
          </p:nvPr>
        </p:nvSpPr>
        <p:spPr bwMode="auto">
          <a:xfrm>
            <a:off x="330200" y="5900738"/>
            <a:ext cx="609600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a:solidFill>
                  <a:schemeClr val="bg1"/>
                </a:solidFill>
              </a:rPr>
              <a:t>Artificial badger sett construction</a:t>
            </a:r>
          </a:p>
        </p:txBody>
      </p:sp>
      <p:pic>
        <p:nvPicPr>
          <p:cNvPr id="52227" name="Picture 2" descr="C:\Users\Steve Barker\Pictures\Chiltern line\Evergreen 3\Deveg and badger setts April 2013\Photo-0127.jpg"/>
          <p:cNvPicPr>
            <a:picLocks noChangeAspect="1" noChangeArrowheads="1"/>
          </p:cNvPicPr>
          <p:nvPr/>
        </p:nvPicPr>
        <p:blipFill>
          <a:blip r:embed="rId2">
            <a:extLst>
              <a:ext uri="{28A0092B-C50C-407E-A947-70E740481C1C}">
                <a14:useLocalDpi xmlns:a14="http://schemas.microsoft.com/office/drawing/2010/main" val="0"/>
              </a:ext>
            </a:extLst>
          </a:blip>
          <a:srcRect t="3481" b="12962"/>
          <a:stretch>
            <a:fillRect/>
          </a:stretch>
        </p:blipFill>
        <p:spPr bwMode="auto">
          <a:xfrm>
            <a:off x="0" y="0"/>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3218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577075"/>
      </p:ext>
    </p:extLst>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3963" y="273050"/>
            <a:ext cx="3900487" cy="5853113"/>
          </a:xfrm>
        </p:spPr>
        <p:txBody>
          <a:bodyPr/>
          <a:lstStyle/>
          <a:p>
            <a:pPr>
              <a:buSzPct val="75000"/>
              <a:defRPr/>
            </a:pPr>
            <a:r>
              <a:rPr lang="en-GB" sz="1600" dirty="0">
                <a:solidFill>
                  <a:srgbClr val="326699"/>
                </a:solidFill>
                <a:latin typeface="FSAlbert"/>
              </a:rPr>
              <a:t>Mothballed section: a very diverse and valuable habitat locally Including the following protected species:</a:t>
            </a:r>
          </a:p>
          <a:p>
            <a:pPr marL="1080000" lvl="4" indent="0">
              <a:buSzPct val="75000"/>
              <a:buFont typeface="Arial" pitchFamily="34" charset="0"/>
              <a:buNone/>
              <a:defRPr/>
            </a:pPr>
            <a:r>
              <a:rPr lang="en-GB" sz="1600" dirty="0">
                <a:solidFill>
                  <a:srgbClr val="326699"/>
                </a:solidFill>
                <a:latin typeface="FSAlbert"/>
                <a:cs typeface="ＭＳ Ｐゴシック" charset="0"/>
              </a:rPr>
              <a:t/>
            </a:r>
            <a:br>
              <a:rPr lang="en-GB" sz="1600" dirty="0">
                <a:solidFill>
                  <a:srgbClr val="326699"/>
                </a:solidFill>
                <a:latin typeface="FSAlbert"/>
                <a:cs typeface="ＭＳ Ｐゴシック" charset="0"/>
              </a:rPr>
            </a:br>
            <a:r>
              <a:rPr lang="en-GB" sz="1600" dirty="0">
                <a:solidFill>
                  <a:srgbClr val="326699"/>
                </a:solidFill>
                <a:latin typeface="FSAlbert"/>
                <a:cs typeface="ＭＳ Ｐゴシック" charset="0"/>
              </a:rPr>
              <a:t>Badger, newts, bats, all reptile species, many scarce invertebrates and a tremendous variety of plant species</a:t>
            </a:r>
            <a:br>
              <a:rPr lang="en-GB" sz="1600" dirty="0">
                <a:solidFill>
                  <a:srgbClr val="326699"/>
                </a:solidFill>
                <a:latin typeface="FSAlbert"/>
                <a:cs typeface="ＭＳ Ｐゴシック" charset="0"/>
              </a:rPr>
            </a:br>
            <a:endParaRPr lang="en-GB" sz="1600" dirty="0">
              <a:solidFill>
                <a:srgbClr val="326699"/>
              </a:solidFill>
              <a:latin typeface="FSAlbert"/>
              <a:cs typeface="ＭＳ Ｐゴシック" charset="0"/>
            </a:endParaRPr>
          </a:p>
          <a:p>
            <a:pPr marL="465750" lvl="1">
              <a:buSzPct val="75000"/>
              <a:buFont typeface="Arial" pitchFamily="34" charset="0"/>
              <a:buChar char="•"/>
              <a:defRPr/>
            </a:pPr>
            <a:r>
              <a:rPr lang="en-GB" sz="1600" dirty="0">
                <a:solidFill>
                  <a:srgbClr val="326699"/>
                </a:solidFill>
                <a:latin typeface="FSAlbert"/>
                <a:cs typeface="ＭＳ Ｐゴシック" charset="0"/>
              </a:rPr>
              <a:t>Confirmed 5 bat roosts in bridges and buildings</a:t>
            </a:r>
            <a:br>
              <a:rPr lang="en-GB" sz="1600" dirty="0">
                <a:solidFill>
                  <a:srgbClr val="326699"/>
                </a:solidFill>
                <a:latin typeface="FSAlbert"/>
                <a:cs typeface="ＭＳ Ｐゴシック" charset="0"/>
              </a:rPr>
            </a:br>
            <a:endParaRPr lang="en-GB" sz="1600" dirty="0">
              <a:solidFill>
                <a:srgbClr val="326699"/>
              </a:solidFill>
              <a:latin typeface="FSAlbert"/>
              <a:cs typeface="ＭＳ Ｐゴシック" charset="0"/>
            </a:endParaRPr>
          </a:p>
          <a:p>
            <a:pPr marL="465750" lvl="1">
              <a:buSzPct val="75000"/>
              <a:buFont typeface="Arial" pitchFamily="34" charset="0"/>
              <a:buChar char="•"/>
              <a:defRPr/>
            </a:pPr>
            <a:r>
              <a:rPr lang="en-GB" sz="1600" dirty="0">
                <a:solidFill>
                  <a:srgbClr val="326699"/>
                </a:solidFill>
                <a:latin typeface="FSAlbert"/>
                <a:cs typeface="ＭＳ Ｐゴシック" charset="0"/>
              </a:rPr>
              <a:t>Confirmed dormouse absence</a:t>
            </a:r>
            <a:br>
              <a:rPr lang="en-GB" sz="1600" dirty="0">
                <a:solidFill>
                  <a:srgbClr val="326699"/>
                </a:solidFill>
                <a:latin typeface="FSAlbert"/>
                <a:cs typeface="ＭＳ Ｐゴシック" charset="0"/>
              </a:rPr>
            </a:br>
            <a:endParaRPr lang="en-GB" sz="1600" dirty="0">
              <a:solidFill>
                <a:srgbClr val="326699"/>
              </a:solidFill>
              <a:latin typeface="FSAlbert"/>
              <a:cs typeface="ＭＳ Ｐゴシック" charset="0"/>
            </a:endParaRPr>
          </a:p>
          <a:p>
            <a:pPr marL="465750" lvl="1">
              <a:buSzPct val="75000"/>
              <a:buFont typeface="Arial" pitchFamily="34" charset="0"/>
              <a:buChar char="•"/>
              <a:defRPr/>
            </a:pPr>
            <a:r>
              <a:rPr lang="en-GB" sz="1600" dirty="0">
                <a:solidFill>
                  <a:srgbClr val="326699"/>
                </a:solidFill>
                <a:latin typeface="FSAlbert"/>
                <a:cs typeface="ＭＳ Ｐゴシック" charset="0"/>
              </a:rPr>
              <a:t>Few alien invasive species of plant (only cotoneaster)</a:t>
            </a:r>
            <a:br>
              <a:rPr lang="en-GB" sz="1600" dirty="0">
                <a:solidFill>
                  <a:srgbClr val="326699"/>
                </a:solidFill>
                <a:latin typeface="FSAlbert"/>
                <a:cs typeface="ＭＳ Ｐゴシック" charset="0"/>
              </a:rPr>
            </a:br>
            <a:endParaRPr lang="en-GB" sz="1600" dirty="0">
              <a:solidFill>
                <a:srgbClr val="326699"/>
              </a:solidFill>
              <a:latin typeface="FSAlbert"/>
              <a:cs typeface="ＭＳ Ｐゴシック" charset="0"/>
            </a:endParaRPr>
          </a:p>
          <a:p>
            <a:pPr marL="465750" lvl="1">
              <a:buSzPct val="75000"/>
              <a:buFont typeface="Arial" pitchFamily="34" charset="0"/>
              <a:buChar char="•"/>
              <a:defRPr/>
            </a:pPr>
            <a:r>
              <a:rPr lang="en-GB" sz="1600" dirty="0">
                <a:solidFill>
                  <a:srgbClr val="326699"/>
                </a:solidFill>
                <a:latin typeface="FSAlbert"/>
                <a:cs typeface="ＭＳ Ｐゴシック" charset="0"/>
              </a:rPr>
              <a:t>Diverse birdlife including 3 red-list and 6 amber-list species identified to date</a:t>
            </a:r>
          </a:p>
          <a:p>
            <a:pPr>
              <a:defRPr/>
            </a:pPr>
            <a:endParaRPr lang="en-GB" sz="1600" b="1" i="1" dirty="0">
              <a:solidFill>
                <a:srgbClr val="326699"/>
              </a:solidFill>
              <a:latin typeface="FSAlbert"/>
              <a:ea typeface="ＭＳ Ｐゴシック" charset="-128"/>
              <a:cs typeface="+mn-cs"/>
            </a:endParaRPr>
          </a:p>
        </p:txBody>
      </p:sp>
      <p:sp>
        <p:nvSpPr>
          <p:cNvPr id="94211" name="Text Placeholder 3"/>
          <p:cNvSpPr>
            <a:spLocks noGrp="1"/>
          </p:cNvSpPr>
          <p:nvPr>
            <p:ph type="body" sz="half" idx="2"/>
          </p:nvPr>
        </p:nvSpPr>
        <p:spPr bwMode="auto">
          <a:xfrm>
            <a:off x="457200" y="385763"/>
            <a:ext cx="3008313"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b="1" i="1">
                <a:solidFill>
                  <a:schemeClr val="tx2"/>
                </a:solidFill>
                <a:latin typeface="FSAlbert" charset="0"/>
              </a:rPr>
              <a:t>What’s been found so far?</a:t>
            </a:r>
          </a:p>
          <a:p>
            <a:endParaRPr lang="en-GB" altLang="en-US"/>
          </a:p>
        </p:txBody>
      </p:sp>
      <p:pic>
        <p:nvPicPr>
          <p:cNvPr id="942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739900"/>
            <a:ext cx="44831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91304"/>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5"/>
          <p:cNvSpPr txBox="1">
            <a:spLocks noChangeArrowheads="1"/>
          </p:cNvSpPr>
          <p:nvPr/>
        </p:nvSpPr>
        <p:spPr bwMode="auto">
          <a:xfrm>
            <a:off x="663575" y="1431925"/>
            <a:ext cx="184150" cy="366713"/>
          </a:xfrm>
          <a:prstGeom prst="rect">
            <a:avLst/>
          </a:prstGeom>
          <a:noFill/>
          <a:ln w="9525">
            <a:noFill/>
            <a:miter lim="800000"/>
            <a:headEnd/>
            <a:tailEnd/>
          </a:ln>
        </p:spPr>
        <p:txBody>
          <a:bodyPr wrap="none">
            <a:spAutoFit/>
          </a:bodyPr>
          <a:lstStyle/>
          <a:p>
            <a:pPr defTabSz="914400"/>
            <a:endParaRPr lang="en-GB" altLang="en-US">
              <a:solidFill>
                <a:prstClr val="black"/>
              </a:solidFill>
              <a:latin typeface="Arial" charset="0"/>
              <a:ea typeface="MS PGothic"/>
            </a:endParaRPr>
          </a:p>
        </p:txBody>
      </p:sp>
      <p:sp>
        <p:nvSpPr>
          <p:cNvPr id="32770" name="Rectangle 6"/>
          <p:cNvSpPr>
            <a:spLocks noChangeArrowheads="1"/>
          </p:cNvSpPr>
          <p:nvPr/>
        </p:nvSpPr>
        <p:spPr bwMode="auto">
          <a:xfrm>
            <a:off x="611188" y="409575"/>
            <a:ext cx="7416800" cy="5355312"/>
          </a:xfrm>
          <a:prstGeom prst="rect">
            <a:avLst/>
          </a:prstGeom>
          <a:noFill/>
          <a:ln w="9525">
            <a:noFill/>
            <a:miter lim="800000"/>
            <a:headEnd/>
            <a:tailEnd/>
          </a:ln>
        </p:spPr>
        <p:txBody>
          <a:bodyPr>
            <a:spAutoFit/>
          </a:bodyPr>
          <a:lstStyle/>
          <a:p>
            <a:pPr defTabSz="914400"/>
            <a:r>
              <a:rPr lang="en-GB" altLang="en-US" dirty="0">
                <a:solidFill>
                  <a:prstClr val="black"/>
                </a:solidFill>
                <a:latin typeface="Arial" charset="0"/>
                <a:ea typeface="MS PGothic"/>
              </a:rPr>
              <a:t>1842		Bletchley to Bedford opened</a:t>
            </a:r>
          </a:p>
          <a:p>
            <a:pPr defTabSz="914400"/>
            <a:r>
              <a:rPr lang="en-GB" altLang="en-US" dirty="0">
                <a:solidFill>
                  <a:prstClr val="black"/>
                </a:solidFill>
                <a:latin typeface="Arial" charset="0"/>
                <a:ea typeface="MS PGothic"/>
              </a:rPr>
              <a:t>1851		Oxford to Bletchley opened</a:t>
            </a:r>
          </a:p>
          <a:p>
            <a:pPr defTabSz="914400"/>
            <a:r>
              <a:rPr lang="en-GB" altLang="en-US" dirty="0">
                <a:solidFill>
                  <a:prstClr val="black"/>
                </a:solidFill>
                <a:latin typeface="Arial" charset="0"/>
                <a:ea typeface="MS PGothic"/>
              </a:rPr>
              <a:t>1862		Bedford to Cambridge opened</a:t>
            </a:r>
          </a:p>
          <a:p>
            <a:pPr defTabSz="914400"/>
            <a:r>
              <a:rPr lang="en-GB" altLang="en-US" dirty="0">
                <a:solidFill>
                  <a:prstClr val="black"/>
                </a:solidFill>
                <a:latin typeface="Arial" charset="0"/>
                <a:ea typeface="MS PGothic"/>
              </a:rPr>
              <a:t>1967		</a:t>
            </a:r>
            <a:r>
              <a:rPr lang="en-GB" altLang="en-US" dirty="0">
                <a:solidFill>
                  <a:srgbClr val="FF0000"/>
                </a:solidFill>
                <a:latin typeface="Arial" charset="0"/>
                <a:ea typeface="MS PGothic"/>
              </a:rPr>
              <a:t>Line closed to passengers </a:t>
            </a:r>
          </a:p>
          <a:p>
            <a:pPr defTabSz="914400"/>
            <a:r>
              <a:rPr lang="en-GB" altLang="en-US" dirty="0">
                <a:solidFill>
                  <a:prstClr val="black"/>
                </a:solidFill>
                <a:latin typeface="Arial" charset="0"/>
                <a:ea typeface="MS PGothic"/>
              </a:rPr>
              <a:t>1993		</a:t>
            </a:r>
            <a:r>
              <a:rPr lang="en-GB" altLang="en-US" dirty="0">
                <a:solidFill>
                  <a:srgbClr val="FF0000"/>
                </a:solidFill>
                <a:latin typeface="Arial" charset="0"/>
                <a:ea typeface="MS PGothic"/>
              </a:rPr>
              <a:t>Line closed to freight</a:t>
            </a:r>
          </a:p>
          <a:p>
            <a:pPr defTabSz="914400"/>
            <a:r>
              <a:rPr lang="en-GB" altLang="en-US" dirty="0">
                <a:solidFill>
                  <a:prstClr val="black"/>
                </a:solidFill>
                <a:latin typeface="Arial" charset="0"/>
                <a:ea typeface="MS PGothic"/>
              </a:rPr>
              <a:t>1995		EWR Consortium established</a:t>
            </a:r>
          </a:p>
          <a:p>
            <a:pPr defTabSz="914400"/>
            <a:r>
              <a:rPr lang="en-GB" altLang="en-US" dirty="0">
                <a:solidFill>
                  <a:prstClr val="black"/>
                </a:solidFill>
                <a:latin typeface="Arial" charset="0"/>
                <a:ea typeface="MS PGothic"/>
              </a:rPr>
              <a:t>1995 		Early </a:t>
            </a:r>
            <a:r>
              <a:rPr lang="en-US" altLang="en-US" dirty="0">
                <a:solidFill>
                  <a:prstClr val="black"/>
                </a:solidFill>
                <a:latin typeface="Arial" charset="0"/>
                <a:ea typeface="MS PGothic"/>
              </a:rPr>
              <a:t>Development Work</a:t>
            </a:r>
            <a:endParaRPr lang="en-GB" altLang="en-US" dirty="0">
              <a:solidFill>
                <a:prstClr val="black"/>
              </a:solidFill>
              <a:latin typeface="Arial" charset="0"/>
              <a:ea typeface="MS PGothic"/>
            </a:endParaRPr>
          </a:p>
          <a:p>
            <a:pPr defTabSz="914400"/>
            <a:r>
              <a:rPr lang="en-GB" altLang="en-US" dirty="0">
                <a:solidFill>
                  <a:prstClr val="black"/>
                </a:solidFill>
                <a:latin typeface="Arial" charset="0"/>
                <a:ea typeface="MS PGothic"/>
              </a:rPr>
              <a:t>2001 		GRIP 1 Pre-feasibility</a:t>
            </a:r>
          </a:p>
          <a:p>
            <a:pPr defTabSz="914400"/>
            <a:r>
              <a:rPr lang="en-GB" altLang="en-US" dirty="0">
                <a:solidFill>
                  <a:prstClr val="black"/>
                </a:solidFill>
                <a:latin typeface="Arial" charset="0"/>
                <a:ea typeface="MS PGothic"/>
              </a:rPr>
              <a:t>200</a:t>
            </a:r>
            <a:r>
              <a:rPr lang="en-US" altLang="en-US" dirty="0">
                <a:solidFill>
                  <a:prstClr val="black"/>
                </a:solidFill>
                <a:latin typeface="Arial" charset="0"/>
                <a:ea typeface="MS PGothic"/>
              </a:rPr>
              <a:t>6 </a:t>
            </a:r>
            <a:r>
              <a:rPr lang="en-GB" altLang="en-US" dirty="0">
                <a:solidFill>
                  <a:prstClr val="black"/>
                </a:solidFill>
                <a:latin typeface="Arial" charset="0"/>
                <a:ea typeface="MS PGothic"/>
              </a:rPr>
              <a:t>		GRIP 2 &amp; 3 Optioneering			</a:t>
            </a:r>
          </a:p>
          <a:p>
            <a:pPr defTabSz="914400"/>
            <a:r>
              <a:rPr lang="en-GB" altLang="en-US" dirty="0">
                <a:solidFill>
                  <a:prstClr val="black"/>
                </a:solidFill>
                <a:latin typeface="Arial" charset="0"/>
                <a:ea typeface="MS PGothic"/>
              </a:rPr>
              <a:t>2009 		GRIP 4 Single option selection</a:t>
            </a:r>
          </a:p>
          <a:p>
            <a:pPr defTabSz="914400"/>
            <a:r>
              <a:rPr lang="en-GB" altLang="en-US" dirty="0">
                <a:solidFill>
                  <a:prstClr val="black"/>
                </a:solidFill>
                <a:latin typeface="Arial" charset="0"/>
                <a:ea typeface="MS PGothic"/>
              </a:rPr>
              <a:t>2010 		Development of Business Case</a:t>
            </a:r>
          </a:p>
          <a:p>
            <a:pPr defTabSz="914400"/>
            <a:r>
              <a:rPr lang="en-GB" altLang="en-US" dirty="0">
                <a:solidFill>
                  <a:prstClr val="black"/>
                </a:solidFill>
                <a:latin typeface="Arial" charset="0"/>
                <a:ea typeface="MS PGothic"/>
              </a:rPr>
              <a:t>2011		Autumn Statement – Central Government Support</a:t>
            </a:r>
          </a:p>
          <a:p>
            <a:pPr defTabSz="914400"/>
            <a:endParaRPr lang="en-GB" altLang="en-US" dirty="0">
              <a:solidFill>
                <a:prstClr val="black"/>
              </a:solidFill>
              <a:latin typeface="Arial" charset="0"/>
              <a:ea typeface="MS PGothic"/>
            </a:endParaRPr>
          </a:p>
          <a:p>
            <a:pPr defTabSz="914400"/>
            <a:r>
              <a:rPr lang="en-GB" altLang="en-US" dirty="0">
                <a:solidFill>
                  <a:prstClr val="black"/>
                </a:solidFill>
                <a:latin typeface="Arial" charset="0"/>
                <a:ea typeface="MS PGothic"/>
              </a:rPr>
              <a:t>2012		APPG formed by Iain Stewart MP</a:t>
            </a:r>
          </a:p>
          <a:p>
            <a:pPr defTabSz="914400"/>
            <a:r>
              <a:rPr lang="en-GB" altLang="en-US" dirty="0">
                <a:solidFill>
                  <a:prstClr val="black"/>
                </a:solidFill>
                <a:latin typeface="Arial" charset="0"/>
                <a:ea typeface="MS PGothic"/>
              </a:rPr>
              <a:t>2012		EWR included in HLOS</a:t>
            </a:r>
          </a:p>
          <a:p>
            <a:pPr defTabSz="914400"/>
            <a:r>
              <a:rPr lang="en-GB" altLang="en-US" dirty="0">
                <a:solidFill>
                  <a:prstClr val="black"/>
                </a:solidFill>
                <a:latin typeface="Arial" charset="0"/>
                <a:ea typeface="MS PGothic"/>
              </a:rPr>
              <a:t>2016		GRIP 3 by Network Rail</a:t>
            </a:r>
          </a:p>
          <a:p>
            <a:pPr defTabSz="914400"/>
            <a:endParaRPr lang="en-GB" altLang="en-US" dirty="0">
              <a:solidFill>
                <a:prstClr val="black"/>
              </a:solidFill>
              <a:latin typeface="Arial" charset="0"/>
              <a:ea typeface="MS PGothic"/>
            </a:endParaRPr>
          </a:p>
          <a:p>
            <a:pPr defTabSz="914400"/>
            <a:r>
              <a:rPr lang="en-GB" altLang="en-US" dirty="0">
                <a:solidFill>
                  <a:prstClr val="black"/>
                </a:solidFill>
                <a:latin typeface="Arial" charset="0"/>
                <a:ea typeface="MS PGothic"/>
              </a:rPr>
              <a:t>2018		GRIP 4</a:t>
            </a:r>
          </a:p>
          <a:p>
            <a:pPr defTabSz="914400"/>
            <a:r>
              <a:rPr lang="en-GB" altLang="en-US" dirty="0">
                <a:solidFill>
                  <a:prstClr val="black"/>
                </a:solidFill>
                <a:latin typeface="Arial" charset="0"/>
                <a:ea typeface="MS PGothic"/>
              </a:rPr>
              <a:t>20XX		GRIP 5 - 8</a:t>
            </a:r>
          </a:p>
        </p:txBody>
      </p:sp>
      <p:sp>
        <p:nvSpPr>
          <p:cNvPr id="32771" name="Text Box 7"/>
          <p:cNvSpPr txBox="1">
            <a:spLocks noChangeArrowheads="1"/>
          </p:cNvSpPr>
          <p:nvPr/>
        </p:nvSpPr>
        <p:spPr bwMode="auto">
          <a:xfrm>
            <a:off x="663575" y="1000125"/>
            <a:ext cx="184150" cy="366713"/>
          </a:xfrm>
          <a:prstGeom prst="rect">
            <a:avLst/>
          </a:prstGeom>
          <a:noFill/>
          <a:ln w="9525">
            <a:noFill/>
            <a:miter lim="800000"/>
            <a:headEnd/>
            <a:tailEnd/>
          </a:ln>
        </p:spPr>
        <p:txBody>
          <a:bodyPr wrap="none">
            <a:spAutoFit/>
          </a:bodyPr>
          <a:lstStyle/>
          <a:p>
            <a:pPr defTabSz="914400"/>
            <a:endParaRPr lang="en-GB" altLang="en-US">
              <a:solidFill>
                <a:prstClr val="black"/>
              </a:solidFill>
              <a:latin typeface="Arial" charset="0"/>
              <a:ea typeface="MS PGothic"/>
            </a:endParaRPr>
          </a:p>
        </p:txBody>
      </p:sp>
      <p:sp>
        <p:nvSpPr>
          <p:cNvPr id="32772" name="Text Box 8"/>
          <p:cNvSpPr txBox="1">
            <a:spLocks noChangeArrowheads="1"/>
          </p:cNvSpPr>
          <p:nvPr/>
        </p:nvSpPr>
        <p:spPr bwMode="auto">
          <a:xfrm>
            <a:off x="411163" y="6138863"/>
            <a:ext cx="2655535" cy="369332"/>
          </a:xfrm>
          <a:prstGeom prst="rect">
            <a:avLst/>
          </a:prstGeom>
          <a:noFill/>
          <a:ln w="9525">
            <a:noFill/>
            <a:miter lim="800000"/>
            <a:headEnd/>
            <a:tailEnd/>
          </a:ln>
        </p:spPr>
        <p:txBody>
          <a:bodyPr wrap="none">
            <a:spAutoFit/>
          </a:bodyPr>
          <a:lstStyle/>
          <a:p>
            <a:pPr defTabSz="914400"/>
            <a:r>
              <a:rPr lang="en-GB" altLang="en-US" b="1" dirty="0">
                <a:solidFill>
                  <a:prstClr val="white"/>
                </a:solidFill>
                <a:latin typeface="Arial" charset="0"/>
                <a:ea typeface="MS PGothic"/>
              </a:rPr>
              <a:t>Timeline of the Project</a:t>
            </a:r>
          </a:p>
        </p:txBody>
      </p:sp>
      <p:pic>
        <p:nvPicPr>
          <p:cNvPr id="32773" name="Picture 8"/>
          <p:cNvPicPr>
            <a:picLocks noChangeAspect="1" noChangeArrowheads="1"/>
          </p:cNvPicPr>
          <p:nvPr/>
        </p:nvPicPr>
        <p:blipFill>
          <a:blip r:embed="rId2"/>
          <a:srcRect/>
          <a:stretch>
            <a:fillRect/>
          </a:stretch>
        </p:blipFill>
        <p:spPr bwMode="auto">
          <a:xfrm>
            <a:off x="5873750" y="581024"/>
            <a:ext cx="3089275" cy="2068513"/>
          </a:xfrm>
          <a:prstGeom prst="rect">
            <a:avLst/>
          </a:prstGeom>
          <a:noFill/>
          <a:ln w="9525">
            <a:noFill/>
            <a:miter lim="800000"/>
            <a:headEnd/>
            <a:tailEnd/>
          </a:ln>
        </p:spPr>
      </p:pic>
      <p:pic>
        <p:nvPicPr>
          <p:cNvPr id="2050" name="Picture 2" descr="C:\Users\po24601\AppData\Local\Microsoft\Windows\Temporary Internet Files\Content.IE5\DQ1Q19UC\Time-is-money-2938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803" y="1001218"/>
            <a:ext cx="2729168" cy="122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46893"/>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75" y="288565"/>
            <a:ext cx="1680210" cy="682752"/>
          </a:xfrm>
          <a:prstGeom prst="rect">
            <a:avLst/>
          </a:prstGeom>
        </p:spPr>
      </p:pic>
      <p:pic>
        <p:nvPicPr>
          <p:cNvPr id="5" name="Picture 4" descr="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70125"/>
            <a:ext cx="9144000" cy="3242249"/>
          </a:xfrm>
          <a:prstGeom prst="rect">
            <a:avLst/>
          </a:prstGeom>
        </p:spPr>
      </p:pic>
      <p:pic>
        <p:nvPicPr>
          <p:cNvPr id="6" name="Picture 5"/>
          <p:cNvPicPr>
            <a:picLocks noChangeAspect="1"/>
          </p:cNvPicPr>
          <p:nvPr/>
        </p:nvPicPr>
        <p:blipFill>
          <a:blip r:embed="rId4"/>
          <a:stretch>
            <a:fillRect/>
          </a:stretch>
        </p:blipFill>
        <p:spPr>
          <a:xfrm>
            <a:off x="2" y="1238251"/>
            <a:ext cx="5266264" cy="1033566"/>
          </a:xfrm>
          <a:prstGeom prst="rect">
            <a:avLst/>
          </a:prstGeom>
        </p:spPr>
      </p:pic>
      <p:pic>
        <p:nvPicPr>
          <p:cNvPr id="7" name="Picture 6"/>
          <p:cNvPicPr>
            <a:picLocks noChangeAspect="1"/>
          </p:cNvPicPr>
          <p:nvPr/>
        </p:nvPicPr>
        <p:blipFill>
          <a:blip r:embed="rId5"/>
          <a:stretch>
            <a:fillRect/>
          </a:stretch>
        </p:blipFill>
        <p:spPr>
          <a:xfrm>
            <a:off x="963805" y="2396065"/>
            <a:ext cx="2276935" cy="2422398"/>
          </a:xfrm>
          <a:prstGeom prst="rect">
            <a:avLst/>
          </a:prstGeom>
        </p:spPr>
      </p:pic>
      <p:pic>
        <p:nvPicPr>
          <p:cNvPr id="8" name="Picture 7"/>
          <p:cNvPicPr>
            <a:picLocks noChangeAspect="1"/>
          </p:cNvPicPr>
          <p:nvPr/>
        </p:nvPicPr>
        <p:blipFill>
          <a:blip r:embed="rId6"/>
          <a:stretch>
            <a:fillRect/>
          </a:stretch>
        </p:blipFill>
        <p:spPr>
          <a:xfrm>
            <a:off x="3035087" y="2308224"/>
            <a:ext cx="2914016" cy="2738120"/>
          </a:xfrm>
          <a:prstGeom prst="rect">
            <a:avLst/>
          </a:prstGeom>
        </p:spPr>
      </p:pic>
      <p:pic>
        <p:nvPicPr>
          <p:cNvPr id="10" name="Picture 9"/>
          <p:cNvPicPr>
            <a:picLocks noChangeAspect="1"/>
          </p:cNvPicPr>
          <p:nvPr/>
        </p:nvPicPr>
        <p:blipFill>
          <a:blip r:embed="rId7"/>
          <a:stretch>
            <a:fillRect/>
          </a:stretch>
        </p:blipFill>
        <p:spPr>
          <a:xfrm>
            <a:off x="5959400" y="2308224"/>
            <a:ext cx="3030974" cy="3325379"/>
          </a:xfrm>
          <a:prstGeom prst="rect">
            <a:avLst/>
          </a:prstGeom>
        </p:spPr>
      </p:pic>
      <p:pic>
        <p:nvPicPr>
          <p:cNvPr id="11" name="Picture 10"/>
          <p:cNvPicPr>
            <a:picLocks noChangeAspect="1"/>
          </p:cNvPicPr>
          <p:nvPr/>
        </p:nvPicPr>
        <p:blipFill>
          <a:blip r:embed="rId8"/>
          <a:stretch>
            <a:fillRect/>
          </a:stretch>
        </p:blipFill>
        <p:spPr>
          <a:xfrm>
            <a:off x="736600" y="5666372"/>
            <a:ext cx="1292989" cy="1196974"/>
          </a:xfrm>
          <a:prstGeom prst="rect">
            <a:avLst/>
          </a:prstGeom>
        </p:spPr>
      </p:pic>
      <p:pic>
        <p:nvPicPr>
          <p:cNvPr id="12" name="Picture 11"/>
          <p:cNvPicPr>
            <a:picLocks noChangeAspect="1"/>
          </p:cNvPicPr>
          <p:nvPr/>
        </p:nvPicPr>
        <p:blipFill>
          <a:blip r:embed="rId9"/>
          <a:stretch>
            <a:fillRect/>
          </a:stretch>
        </p:blipFill>
        <p:spPr>
          <a:xfrm>
            <a:off x="2327462" y="5666630"/>
            <a:ext cx="1286933" cy="1191368"/>
          </a:xfrm>
          <a:prstGeom prst="rect">
            <a:avLst/>
          </a:prstGeom>
        </p:spPr>
      </p:pic>
      <p:pic>
        <p:nvPicPr>
          <p:cNvPr id="13" name="Picture 12"/>
          <p:cNvPicPr>
            <a:picLocks noChangeAspect="1"/>
          </p:cNvPicPr>
          <p:nvPr/>
        </p:nvPicPr>
        <p:blipFill>
          <a:blip r:embed="rId10"/>
          <a:stretch>
            <a:fillRect/>
          </a:stretch>
        </p:blipFill>
        <p:spPr>
          <a:xfrm>
            <a:off x="3912269" y="5671979"/>
            <a:ext cx="1295398" cy="1199206"/>
          </a:xfrm>
          <a:prstGeom prst="rect">
            <a:avLst/>
          </a:prstGeom>
        </p:spPr>
      </p:pic>
      <p:pic>
        <p:nvPicPr>
          <p:cNvPr id="14" name="Picture 13"/>
          <p:cNvPicPr>
            <a:picLocks noChangeAspect="1"/>
          </p:cNvPicPr>
          <p:nvPr/>
        </p:nvPicPr>
        <p:blipFill>
          <a:blip r:embed="rId11"/>
          <a:stretch>
            <a:fillRect/>
          </a:stretch>
        </p:blipFill>
        <p:spPr>
          <a:xfrm>
            <a:off x="5505541" y="5671979"/>
            <a:ext cx="1286932" cy="1191368"/>
          </a:xfrm>
          <a:prstGeom prst="rect">
            <a:avLst/>
          </a:prstGeom>
        </p:spPr>
      </p:pic>
      <p:pic>
        <p:nvPicPr>
          <p:cNvPr id="15" name="Picture 14"/>
          <p:cNvPicPr>
            <a:picLocks noChangeAspect="1"/>
          </p:cNvPicPr>
          <p:nvPr/>
        </p:nvPicPr>
        <p:blipFill>
          <a:blip r:embed="rId12"/>
          <a:stretch>
            <a:fillRect/>
          </a:stretch>
        </p:blipFill>
        <p:spPr>
          <a:xfrm>
            <a:off x="7090347" y="5666630"/>
            <a:ext cx="1301178" cy="1204555"/>
          </a:xfrm>
          <a:prstGeom prst="rect">
            <a:avLst/>
          </a:prstGeom>
        </p:spPr>
      </p:pic>
      <p:pic>
        <p:nvPicPr>
          <p:cNvPr id="17" name="Picture 16">
            <a:hlinkClick r:id="" action="ppaction://hlinkshowjump?jump=firs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75389" y="6228225"/>
            <a:ext cx="764541" cy="629775"/>
          </a:xfrm>
          <a:prstGeom prst="rect">
            <a:avLst/>
          </a:prstGeom>
        </p:spPr>
      </p:pic>
    </p:spTree>
    <p:extLst>
      <p:ext uri="{BB962C8B-B14F-4D97-AF65-F5344CB8AC3E}">
        <p14:creationId xmlns:p14="http://schemas.microsoft.com/office/powerpoint/2010/main" val="33802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par>
                          <p:cTn id="18" fill="hold">
                            <p:stCondLst>
                              <p:cond delay="2000"/>
                            </p:stCondLst>
                            <p:childTnLst>
                              <p:par>
                                <p:cTn id="19" presetID="2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6" presetClass="emph" presetSubtype="0" fill="hold" nodeType="after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childTnLst>
                          </p:cTn>
                        </p:par>
                        <p:par>
                          <p:cTn id="36" fill="hold">
                            <p:stCondLst>
                              <p:cond delay="4000"/>
                            </p:stCondLst>
                            <p:childTnLst>
                              <p:par>
                                <p:cTn id="37" presetID="37"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900" decel="100000" fill="hold"/>
                                        <p:tgtEl>
                                          <p:spTgt spid="1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3" fill="hold">
                            <p:stCondLst>
                              <p:cond delay="5000"/>
                            </p:stCondLst>
                            <p:childTnLst>
                              <p:par>
                                <p:cTn id="44" presetID="37"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0" fill="hold">
                            <p:stCondLst>
                              <p:cond delay="6000"/>
                            </p:stCondLst>
                            <p:childTnLst>
                              <p:par>
                                <p:cTn id="51" presetID="3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900" decel="100000" fill="hold"/>
                                        <p:tgtEl>
                                          <p:spTgt spid="13"/>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57" fill="hold">
                            <p:stCondLst>
                              <p:cond delay="7000"/>
                            </p:stCondLst>
                            <p:childTnLst>
                              <p:par>
                                <p:cTn id="58" presetID="37"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900" decel="100000" fill="hold"/>
                                        <p:tgtEl>
                                          <p:spTgt spid="14"/>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64" fill="hold">
                            <p:stCondLst>
                              <p:cond delay="8000"/>
                            </p:stCondLst>
                            <p:childTnLst>
                              <p:par>
                                <p:cTn id="65" presetID="37"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900" decel="100000" fill="hold"/>
                                        <p:tgtEl>
                                          <p:spTgt spid="1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i="0" dirty="0"/>
          </a:p>
        </p:txBody>
      </p:sp>
      <p:sp>
        <p:nvSpPr>
          <p:cNvPr id="5" name="Date Placeholder 4"/>
          <p:cNvSpPr>
            <a:spLocks noGrp="1"/>
          </p:cNvSpPr>
          <p:nvPr>
            <p:ph type="dt" sz="half" idx="11"/>
          </p:nvPr>
        </p:nvSpPr>
        <p:spPr/>
        <p:txBody>
          <a:bodyPr/>
          <a:lstStyle/>
          <a:p>
            <a:pPr>
              <a:defRPr/>
            </a:pPr>
            <a:r>
              <a:rPr lang="en-US" altLang="en-US"/>
              <a:t>09/09/16</a:t>
            </a:r>
            <a:endParaRPr lang="en-GB" altLang="en-US"/>
          </a:p>
        </p:txBody>
      </p:sp>
      <p:sp>
        <p:nvSpPr>
          <p:cNvPr id="6" name="Slide Number Placeholder 5"/>
          <p:cNvSpPr>
            <a:spLocks noGrp="1"/>
          </p:cNvSpPr>
          <p:nvPr>
            <p:ph type="sldNum" sz="quarter" idx="12"/>
          </p:nvPr>
        </p:nvSpPr>
        <p:spPr/>
        <p:txBody>
          <a:bodyPr/>
          <a:lstStyle/>
          <a:p>
            <a:pPr>
              <a:defRPr/>
            </a:pPr>
            <a:fld id="{C8021B38-16D4-401D-A844-7AEEF02E13A3}" type="slidenum">
              <a:rPr lang="en-GB" altLang="en-US" smtClean="0"/>
              <a:pPr>
                <a:defRPr/>
              </a:pPr>
              <a:t>50</a:t>
            </a:fld>
            <a:endParaRPr lang="en-GB" altLang="en-US"/>
          </a:p>
        </p:txBody>
      </p:sp>
      <p:sp>
        <p:nvSpPr>
          <p:cNvPr id="8" name="Rectangle 7"/>
          <p:cNvSpPr/>
          <p:nvPr/>
        </p:nvSpPr>
        <p:spPr bwMode="auto">
          <a:xfrm>
            <a:off x="1979712" y="1340768"/>
            <a:ext cx="345638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100" b="0" i="0" u="none" strike="noStrike" cap="none" normalizeH="0" baseline="0">
              <a:ln>
                <a:noFill/>
              </a:ln>
              <a:solidFill>
                <a:schemeClr val="tx2"/>
              </a:solidFill>
              <a:effectLst/>
              <a:latin typeface="Arial" panose="020B060402020202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lgn="ctr">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7295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835292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871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2149" y="3805672"/>
            <a:ext cx="2642386" cy="19875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2723">
            <a:off x="-119703" y="-85046"/>
            <a:ext cx="3432812" cy="29120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6816">
            <a:off x="2850019" y="3449986"/>
            <a:ext cx="3787693" cy="284077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7444">
            <a:off x="2629246" y="-56830"/>
            <a:ext cx="3683275" cy="276245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76147"/>
            <a:ext cx="3016863" cy="22626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4319" y="0"/>
            <a:ext cx="4330216" cy="3247662"/>
          </a:xfrm>
          <a:prstGeom prst="rect">
            <a:avLst/>
          </a:prstGeom>
        </p:spPr>
      </p:pic>
      <p:sp>
        <p:nvSpPr>
          <p:cNvPr id="4" name="TextBox 3"/>
          <p:cNvSpPr txBox="1"/>
          <p:nvPr/>
        </p:nvSpPr>
        <p:spPr>
          <a:xfrm>
            <a:off x="0" y="2282178"/>
            <a:ext cx="9086594" cy="1523494"/>
          </a:xfrm>
          <a:prstGeom prst="rect">
            <a:avLst/>
          </a:prstGeom>
          <a:solidFill>
            <a:schemeClr val="tx1">
              <a:alpha val="70000"/>
            </a:schemeClr>
          </a:solidFill>
          <a:ln w="76200">
            <a:solidFill>
              <a:schemeClr val="tx1"/>
            </a:solidFill>
          </a:ln>
          <a:effectLst>
            <a:glow rad="63500">
              <a:schemeClr val="accent1">
                <a:satMod val="175000"/>
                <a:alpha val="40000"/>
              </a:schemeClr>
            </a:glow>
            <a:softEdge rad="31750"/>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9300" dirty="0">
                <a:solidFill>
                  <a:prstClr val="white"/>
                </a:solidFill>
                <a:latin typeface="Comic Sans MS" panose="030F0702030302020204" pitchFamily="66" charset="0"/>
              </a:rPr>
              <a:t>Any Questions?</a:t>
            </a:r>
          </a:p>
        </p:txBody>
      </p:sp>
    </p:spTree>
    <p:extLst>
      <p:ext uri="{BB962C8B-B14F-4D97-AF65-F5344CB8AC3E}">
        <p14:creationId xmlns:p14="http://schemas.microsoft.com/office/powerpoint/2010/main" val="38344062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679055"/>
            <a:ext cx="7990656" cy="1470025"/>
          </a:xfrm>
        </p:spPr>
        <p:txBody>
          <a:bodyPr>
            <a:normAutofit fontScale="90000"/>
          </a:bodyPr>
          <a:lstStyle/>
          <a:p>
            <a:r>
              <a:rPr lang="en-GB" dirty="0"/>
              <a:t>Highways England</a:t>
            </a:r>
            <a:br>
              <a:rPr lang="en-GB" dirty="0"/>
            </a:br>
            <a:r>
              <a:rPr lang="en-GB" dirty="0"/>
              <a:t>SEMLEP Infrastructure Conference</a:t>
            </a:r>
          </a:p>
        </p:txBody>
      </p:sp>
      <p:sp>
        <p:nvSpPr>
          <p:cNvPr id="3" name="Subtitle 2"/>
          <p:cNvSpPr>
            <a:spLocks noGrp="1"/>
          </p:cNvSpPr>
          <p:nvPr>
            <p:ph type="subTitle" idx="1"/>
          </p:nvPr>
        </p:nvSpPr>
        <p:spPr/>
        <p:txBody>
          <a:bodyPr/>
          <a:lstStyle/>
          <a:p>
            <a:r>
              <a:rPr lang="en-GB" dirty="0"/>
              <a:t>Simon Amor</a:t>
            </a:r>
          </a:p>
          <a:p>
            <a:r>
              <a:rPr lang="en-GB" dirty="0"/>
              <a:t>Asset Development Manager</a:t>
            </a:r>
          </a:p>
        </p:txBody>
      </p:sp>
    </p:spTree>
    <p:extLst>
      <p:ext uri="{BB962C8B-B14F-4D97-AF65-F5344CB8AC3E}">
        <p14:creationId xmlns:p14="http://schemas.microsoft.com/office/powerpoint/2010/main" val="3046732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Highways England</a:t>
            </a:r>
          </a:p>
        </p:txBody>
      </p:sp>
      <p:sp>
        <p:nvSpPr>
          <p:cNvPr id="3" name="Content Placeholder 2"/>
          <p:cNvSpPr>
            <a:spLocks noGrp="1"/>
          </p:cNvSpPr>
          <p:nvPr>
            <p:ph idx="1"/>
          </p:nvPr>
        </p:nvSpPr>
        <p:spPr/>
        <p:txBody>
          <a:bodyPr/>
          <a:lstStyle/>
          <a:p>
            <a:pPr marL="0" indent="0">
              <a:buNone/>
            </a:pPr>
            <a:r>
              <a:rPr lang="en-GB" dirty="0"/>
              <a:t>Highways England was launched in April 2015. We are the new public company responsible for operating, maintaining and modernising the strategic road network – that’s 4,300 miles of motorways and major A roads.</a:t>
            </a:r>
          </a:p>
        </p:txBody>
      </p:sp>
    </p:spTree>
    <p:extLst>
      <p:ext uri="{BB962C8B-B14F-4D97-AF65-F5344CB8AC3E}">
        <p14:creationId xmlns:p14="http://schemas.microsoft.com/office/powerpoint/2010/main" val="2950906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Highways England Objectives</a:t>
            </a:r>
          </a:p>
        </p:txBody>
      </p:sp>
      <p:sp>
        <p:nvSpPr>
          <p:cNvPr id="3" name="Content Placeholder 2"/>
          <p:cNvSpPr>
            <a:spLocks noGrp="1"/>
          </p:cNvSpPr>
          <p:nvPr>
            <p:ph idx="1"/>
          </p:nvPr>
        </p:nvSpPr>
        <p:spPr/>
        <p:txBody>
          <a:bodyPr/>
          <a:lstStyle/>
          <a:p>
            <a:r>
              <a:rPr lang="en-GB" dirty="0"/>
              <a:t>Strategic Outcomes:</a:t>
            </a:r>
          </a:p>
          <a:p>
            <a:pPr marL="457200" indent="-457200">
              <a:buFont typeface="Arial" panose="020B0604020202020204" pitchFamily="34" charset="0"/>
              <a:buChar char="•"/>
            </a:pPr>
            <a:r>
              <a:rPr lang="en-GB" dirty="0"/>
              <a:t>Supporting Economic Growth</a:t>
            </a:r>
          </a:p>
          <a:p>
            <a:pPr marL="457200" indent="-457200">
              <a:buFont typeface="Arial" panose="020B0604020202020204" pitchFamily="34" charset="0"/>
              <a:buChar char="•"/>
            </a:pPr>
            <a:r>
              <a:rPr lang="en-GB" dirty="0"/>
              <a:t>A Safe and Serviceable Network</a:t>
            </a:r>
          </a:p>
          <a:p>
            <a:pPr marL="457200" indent="-457200">
              <a:buFont typeface="Arial" panose="020B0604020202020204" pitchFamily="34" charset="0"/>
              <a:buChar char="•"/>
            </a:pPr>
            <a:r>
              <a:rPr lang="en-GB" dirty="0"/>
              <a:t>A More Free Flowing Network</a:t>
            </a:r>
          </a:p>
          <a:p>
            <a:pPr marL="457200" indent="-457200">
              <a:buFont typeface="Arial" panose="020B0604020202020204" pitchFamily="34" charset="0"/>
              <a:buChar char="•"/>
            </a:pPr>
            <a:r>
              <a:rPr lang="en-GB" dirty="0"/>
              <a:t>Improved Environment</a:t>
            </a:r>
          </a:p>
          <a:p>
            <a:pPr marL="457200" indent="-457200">
              <a:buFont typeface="Arial" panose="020B0604020202020204" pitchFamily="34" charset="0"/>
              <a:buChar char="•"/>
            </a:pPr>
            <a:r>
              <a:rPr lang="en-GB" dirty="0"/>
              <a:t>An Accessible and Integrated Network</a:t>
            </a:r>
          </a:p>
          <a:p>
            <a:endParaRPr lang="en-GB" dirty="0"/>
          </a:p>
        </p:txBody>
      </p:sp>
    </p:spTree>
    <p:extLst>
      <p:ext uri="{BB962C8B-B14F-4D97-AF65-F5344CB8AC3E}">
        <p14:creationId xmlns:p14="http://schemas.microsoft.com/office/powerpoint/2010/main" val="3146511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Supporting Economic Growth</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Deliver 112 individual schemes to modernise the network</a:t>
            </a:r>
          </a:p>
          <a:p>
            <a:pPr marL="457200" indent="-457200">
              <a:buFont typeface="Arial" panose="020B0604020202020204" pitchFamily="34" charset="0"/>
              <a:buChar char="•"/>
            </a:pPr>
            <a:r>
              <a:rPr lang="en-GB" dirty="0"/>
              <a:t>£15.2 billion investment</a:t>
            </a:r>
          </a:p>
          <a:p>
            <a:pPr marL="457200" indent="-457200">
              <a:buFont typeface="Arial" panose="020B0604020202020204" pitchFamily="34" charset="0"/>
              <a:buChar char="•"/>
            </a:pPr>
            <a:r>
              <a:rPr lang="en-GB" dirty="0"/>
              <a:t>Generating £4 in economic benefit for every £1 invested</a:t>
            </a:r>
          </a:p>
          <a:p>
            <a:pPr marL="457200" indent="-457200">
              <a:buFont typeface="Arial" panose="020B0604020202020204" pitchFamily="34" charset="0"/>
              <a:buChar char="•"/>
            </a:pPr>
            <a:r>
              <a:rPr lang="en-GB" dirty="0"/>
              <a:t>Growth and Housing Fund</a:t>
            </a:r>
          </a:p>
          <a:p>
            <a:endParaRPr lang="en-GB" dirty="0"/>
          </a:p>
        </p:txBody>
      </p:sp>
    </p:spTree>
    <p:extLst>
      <p:ext uri="{BB962C8B-B14F-4D97-AF65-F5344CB8AC3E}">
        <p14:creationId xmlns:p14="http://schemas.microsoft.com/office/powerpoint/2010/main" val="3673134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Safe and Serviceable Network</a:t>
            </a:r>
          </a:p>
        </p:txBody>
      </p:sp>
      <p:sp>
        <p:nvSpPr>
          <p:cNvPr id="3" name="Content Placeholder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GB" dirty="0"/>
              <a:t>Safety is our first imperative</a:t>
            </a:r>
          </a:p>
          <a:p>
            <a:pPr marL="457200" indent="-457200">
              <a:buFont typeface="Arial" panose="020B0604020202020204" pitchFamily="34" charset="0"/>
              <a:buChar char="•"/>
            </a:pPr>
            <a:r>
              <a:rPr lang="en-GB" dirty="0"/>
              <a:t>No one should be harmed when travelling or working on our network</a:t>
            </a:r>
          </a:p>
          <a:p>
            <a:pPr marL="457200" indent="-457200">
              <a:buFont typeface="Arial" panose="020B0604020202020204" pitchFamily="34" charset="0"/>
              <a:buChar char="•"/>
            </a:pPr>
            <a:r>
              <a:rPr lang="en-GB" dirty="0"/>
              <a:t>Reduce the number killed and seriously injured by 40% by end of 2020</a:t>
            </a:r>
          </a:p>
          <a:p>
            <a:pPr marL="457200" indent="-457200">
              <a:buFont typeface="Arial" panose="020B0604020202020204" pitchFamily="34" charset="0"/>
              <a:buChar char="•"/>
            </a:pPr>
            <a:r>
              <a:rPr lang="en-GB" dirty="0"/>
              <a:t>90% of Strategic Road Network with safety rating of EuroRAP 3*</a:t>
            </a:r>
          </a:p>
          <a:p>
            <a:pPr marL="457200" indent="-457200">
              <a:buFont typeface="Arial" panose="020B0604020202020204" pitchFamily="34" charset="0"/>
              <a:buChar char="•"/>
            </a:pPr>
            <a:r>
              <a:rPr lang="en-GB" dirty="0"/>
              <a:t>Work with partners on driver awareness and safer vehicles</a:t>
            </a:r>
          </a:p>
          <a:p>
            <a:endParaRPr lang="en-GB" dirty="0"/>
          </a:p>
        </p:txBody>
      </p:sp>
    </p:spTree>
    <p:extLst>
      <p:ext uri="{BB962C8B-B14F-4D97-AF65-F5344CB8AC3E}">
        <p14:creationId xmlns:p14="http://schemas.microsoft.com/office/powerpoint/2010/main" val="2283815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More Free Flowing Network</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Planning and managing roadworks</a:t>
            </a:r>
          </a:p>
          <a:p>
            <a:pPr marL="457200" indent="-457200">
              <a:buFont typeface="Arial" panose="020B0604020202020204" pitchFamily="34" charset="0"/>
              <a:buChar char="•"/>
            </a:pPr>
            <a:r>
              <a:rPr lang="en-GB" dirty="0"/>
              <a:t>Clear 85% of incidents within 1 hour</a:t>
            </a:r>
          </a:p>
          <a:p>
            <a:pPr marL="457200" indent="-457200">
              <a:buFont typeface="Arial" panose="020B0604020202020204" pitchFamily="34" charset="0"/>
              <a:buChar char="•"/>
            </a:pPr>
            <a:r>
              <a:rPr lang="en-GB" dirty="0"/>
              <a:t>Additional capacity through the RIS and smart motorways</a:t>
            </a:r>
          </a:p>
          <a:p>
            <a:pPr marL="457200" indent="-457200">
              <a:buFont typeface="Arial" panose="020B0604020202020204" pitchFamily="34" charset="0"/>
              <a:buChar char="•"/>
            </a:pPr>
            <a:r>
              <a:rPr lang="en-GB" dirty="0"/>
              <a:t>Improve traffic information</a:t>
            </a:r>
          </a:p>
          <a:p>
            <a:pPr marL="457200" indent="-457200">
              <a:buFont typeface="Arial" panose="020B0604020202020204" pitchFamily="34" charset="0"/>
              <a:buChar char="•"/>
            </a:pPr>
            <a:r>
              <a:rPr lang="en-GB" dirty="0"/>
              <a:t>Improve services we offer our customers</a:t>
            </a:r>
          </a:p>
        </p:txBody>
      </p:sp>
    </p:spTree>
    <p:extLst>
      <p:ext uri="{BB962C8B-B14F-4D97-AF65-F5344CB8AC3E}">
        <p14:creationId xmlns:p14="http://schemas.microsoft.com/office/powerpoint/2010/main" val="3286702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Improved Environment</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Mitigate at least 1,150 Noise Important Areas</a:t>
            </a:r>
          </a:p>
          <a:p>
            <a:pPr marL="457200" indent="-457200">
              <a:buFont typeface="Arial" panose="020B0604020202020204" pitchFamily="34" charset="0"/>
              <a:buChar char="•"/>
            </a:pPr>
            <a:r>
              <a:rPr lang="en-GB" dirty="0"/>
              <a:t>Publish Biodiversity Action Plan</a:t>
            </a:r>
          </a:p>
          <a:p>
            <a:pPr marL="457200" indent="-457200">
              <a:buFont typeface="Arial" panose="020B0604020202020204" pitchFamily="34" charset="0"/>
              <a:buChar char="•"/>
            </a:pPr>
            <a:r>
              <a:rPr lang="en-GB" dirty="0"/>
              <a:t>Invest £300m to deliver specific environmental enhancements</a:t>
            </a:r>
          </a:p>
          <a:p>
            <a:pPr marL="457200" indent="-457200">
              <a:buFont typeface="Arial" panose="020B0604020202020204" pitchFamily="34" charset="0"/>
              <a:buChar char="•"/>
            </a:pPr>
            <a:r>
              <a:rPr lang="en-GB" dirty="0"/>
              <a:t>Focus on water, flooding, carbon, landscape and cultural heritage</a:t>
            </a:r>
          </a:p>
          <a:p>
            <a:endParaRPr lang="en-GB" dirty="0"/>
          </a:p>
        </p:txBody>
      </p:sp>
    </p:spTree>
    <p:extLst>
      <p:ext uri="{BB962C8B-B14F-4D97-AF65-F5344CB8AC3E}">
        <p14:creationId xmlns:p14="http://schemas.microsoft.com/office/powerpoint/2010/main" val="287955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RICS in infrastructure </a:t>
            </a:r>
          </a:p>
        </p:txBody>
      </p:sp>
      <p:sp>
        <p:nvSpPr>
          <p:cNvPr id="3" name="Title 2"/>
          <p:cNvSpPr>
            <a:spLocks noGrp="1"/>
          </p:cNvSpPr>
          <p:nvPr>
            <p:ph type="title"/>
          </p:nvPr>
        </p:nvSpPr>
        <p:spPr/>
        <p:txBody>
          <a:bodyPr/>
          <a:lstStyle/>
          <a:p>
            <a:r>
              <a:rPr lang="en-GB" dirty="0"/>
              <a:t>Infrastructure Vision</a:t>
            </a:r>
          </a:p>
        </p:txBody>
      </p:sp>
      <p:sp>
        <p:nvSpPr>
          <p:cNvPr id="4" name="Text Placeholder 3"/>
          <p:cNvSpPr>
            <a:spLocks noGrp="1"/>
          </p:cNvSpPr>
          <p:nvPr>
            <p:ph type="body" sz="quarter" idx="15"/>
          </p:nvPr>
        </p:nvSpPr>
        <p:spPr>
          <a:xfrm>
            <a:off x="719138" y="1844675"/>
            <a:ext cx="7957318" cy="4464645"/>
          </a:xfrm>
        </p:spPr>
        <p:txBody>
          <a:bodyPr>
            <a:normAutofit/>
          </a:bodyPr>
          <a:lstStyle/>
          <a:p>
            <a:pPr marL="0" indent="0">
              <a:buNone/>
            </a:pPr>
            <a:r>
              <a:rPr lang="en-GB" sz="2200" dirty="0"/>
              <a:t>RICS is the Hub of Commercial Delivery for Infrastructure and the Built Environment encompassing:</a:t>
            </a:r>
            <a:br>
              <a:rPr lang="en-GB" sz="2200" dirty="0"/>
            </a:br>
            <a:endParaRPr lang="en-GB" sz="2200" dirty="0"/>
          </a:p>
          <a:p>
            <a:pPr lvl="0"/>
            <a:r>
              <a:rPr lang="en-GB" sz="2200" dirty="0"/>
              <a:t>Professional Skills</a:t>
            </a:r>
          </a:p>
          <a:p>
            <a:pPr lvl="0"/>
            <a:r>
              <a:rPr lang="en-GB" sz="2200" dirty="0"/>
              <a:t>Standards and Services</a:t>
            </a:r>
          </a:p>
          <a:p>
            <a:pPr lvl="0"/>
            <a:r>
              <a:rPr lang="en-GB" sz="2200" dirty="0"/>
              <a:t>Thought Leadership</a:t>
            </a:r>
          </a:p>
          <a:p>
            <a:pPr marL="0" lvl="0" indent="0">
              <a:buNone/>
            </a:pPr>
            <a:endParaRPr lang="en-GB" sz="2200" dirty="0"/>
          </a:p>
          <a:p>
            <a:pPr marL="0" lvl="0" indent="0">
              <a:buNone/>
            </a:pPr>
            <a:r>
              <a:rPr lang="en-GB" sz="2200" b="1" dirty="0"/>
              <a:t>Why Important?</a:t>
            </a:r>
          </a:p>
          <a:p>
            <a:r>
              <a:rPr lang="en-GB" sz="2200" dirty="0"/>
              <a:t>Integrated Transport systems</a:t>
            </a:r>
          </a:p>
          <a:p>
            <a:r>
              <a:rPr lang="en-GB" sz="2200" dirty="0"/>
              <a:t>Digital Networks </a:t>
            </a:r>
          </a:p>
          <a:p>
            <a:r>
              <a:rPr lang="en-GB" sz="2200" dirty="0"/>
              <a:t>Sustainable Resources</a:t>
            </a:r>
          </a:p>
          <a:p>
            <a:endParaRPr lang="en-GB" dirty="0"/>
          </a:p>
        </p:txBody>
      </p:sp>
      <p:pic>
        <p:nvPicPr>
          <p:cNvPr id="1026" name="Picture 2" descr="http://www.ashurst.com/financeinsights/wp-content/uploads/2015/08/Asian-Infrastructure-Investment-Ban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452" y="3284984"/>
            <a:ext cx="3915048" cy="261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918482"/>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accent1">
                    <a:lumMod val="50000"/>
                  </a:schemeClr>
                </a:solidFill>
              </a:rPr>
              <a:t>An Accessible and Integrated Network</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Upgrade and increase safe crossings</a:t>
            </a:r>
          </a:p>
          <a:p>
            <a:pPr marL="457200" indent="-457200">
              <a:buFont typeface="Arial" panose="020B0604020202020204" pitchFamily="34" charset="0"/>
              <a:buChar char="•"/>
            </a:pPr>
            <a:r>
              <a:rPr lang="en-GB" dirty="0"/>
              <a:t>Integrate with local roads, rail links, ports and airports</a:t>
            </a:r>
          </a:p>
          <a:p>
            <a:pPr marL="457200" indent="-457200">
              <a:buFont typeface="Arial" panose="020B0604020202020204" pitchFamily="34" charset="0"/>
              <a:buChar char="•"/>
            </a:pPr>
            <a:r>
              <a:rPr lang="en-GB" dirty="0"/>
              <a:t>Work with key stakeholders and partners</a:t>
            </a:r>
          </a:p>
          <a:p>
            <a:pPr marL="457200" indent="-457200">
              <a:buFont typeface="Arial" panose="020B0604020202020204" pitchFamily="34" charset="0"/>
              <a:buChar char="•"/>
            </a:pPr>
            <a:r>
              <a:rPr lang="en-GB" dirty="0"/>
              <a:t>£100m for cycling and accessibility schemes</a:t>
            </a:r>
          </a:p>
          <a:p>
            <a:endParaRPr lang="en-GB" dirty="0"/>
          </a:p>
        </p:txBody>
      </p:sp>
    </p:spTree>
    <p:extLst>
      <p:ext uri="{BB962C8B-B14F-4D97-AF65-F5344CB8AC3E}">
        <p14:creationId xmlns:p14="http://schemas.microsoft.com/office/powerpoint/2010/main" val="3689030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60848"/>
            <a:ext cx="8229600" cy="1143000"/>
          </a:xfrm>
        </p:spPr>
        <p:txBody>
          <a:bodyPr>
            <a:normAutofit fontScale="90000"/>
          </a:bodyPr>
          <a:lstStyle/>
          <a:p>
            <a:r>
              <a:rPr lang="en-GB" dirty="0"/>
              <a:t>Delivery of the Road Investment Strategy (RIS)</a:t>
            </a:r>
          </a:p>
        </p:txBody>
      </p:sp>
    </p:spTree>
    <p:extLst>
      <p:ext uri="{BB962C8B-B14F-4D97-AF65-F5344CB8AC3E}">
        <p14:creationId xmlns:p14="http://schemas.microsoft.com/office/powerpoint/2010/main" val="2522612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2050" name="Picture 2" descr="C:\Users\ADKINC\Desktop\Ca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
            <a:ext cx="8382000"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11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60848"/>
            <a:ext cx="8229600" cy="1143000"/>
          </a:xfrm>
        </p:spPr>
        <p:txBody>
          <a:bodyPr/>
          <a:lstStyle/>
          <a:p>
            <a:r>
              <a:rPr lang="en-GB" dirty="0"/>
              <a:t>Strategic Studies</a:t>
            </a:r>
          </a:p>
        </p:txBody>
      </p:sp>
    </p:spTree>
    <p:extLst>
      <p:ext uri="{BB962C8B-B14F-4D97-AF65-F5344CB8AC3E}">
        <p14:creationId xmlns:p14="http://schemas.microsoft.com/office/powerpoint/2010/main" val="426783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A1 East of England Strategic Study</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698477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298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Oxford to Cambridge Expressway Strategic Study</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1" y="1484785"/>
            <a:ext cx="7416823"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898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510" y="195643"/>
            <a:ext cx="8035636" cy="722779"/>
          </a:xfrm>
        </p:spPr>
        <p:txBody>
          <a:bodyPr>
            <a:noAutofit/>
          </a:bodyPr>
          <a:lstStyle/>
          <a:p>
            <a:r>
              <a:rPr lang="en-AU" sz="2400" dirty="0"/>
              <a:t>Oxford to Cambridge: Emerging road options shortlist</a:t>
            </a:r>
          </a:p>
        </p:txBody>
      </p:sp>
      <p:sp>
        <p:nvSpPr>
          <p:cNvPr id="3" name="Slide Number Placeholder 2"/>
          <p:cNvSpPr>
            <a:spLocks noGrp="1"/>
          </p:cNvSpPr>
          <p:nvPr>
            <p:ph type="sldNum" sz="quarter" idx="10"/>
          </p:nvPr>
        </p:nvSpPr>
        <p:spPr/>
        <p:txBody>
          <a:bodyPr/>
          <a:lstStyle/>
          <a:p>
            <a:fld id="{6008F345-272B-4070-AF26-BA172EEA2059}" type="slidenum">
              <a:rPr lang="en-AU" smtClean="0">
                <a:solidFill>
                  <a:srgbClr val="8B8D8E"/>
                </a:solidFill>
              </a:rPr>
              <a:pPr/>
              <a:t>66</a:t>
            </a:fld>
            <a:endParaRPr lang="en-AU" dirty="0">
              <a:solidFill>
                <a:srgbClr val="8B8D8E"/>
              </a:solidFill>
            </a:endParaRPr>
          </a:p>
        </p:txBody>
      </p:sp>
      <p:sp>
        <p:nvSpPr>
          <p:cNvPr id="4" name="Text Placeholder 3"/>
          <p:cNvSpPr>
            <a:spLocks noGrp="1"/>
          </p:cNvSpPr>
          <p:nvPr>
            <p:ph type="body" sz="quarter" idx="11"/>
          </p:nvPr>
        </p:nvSpPr>
        <p:spPr>
          <a:xfrm>
            <a:off x="523714" y="653600"/>
            <a:ext cx="8035636" cy="4639235"/>
          </a:xfrm>
        </p:spPr>
        <p:txBody>
          <a:bodyPr/>
          <a:lstStyle/>
          <a:p>
            <a:endParaRPr lang="en-GB" dirty="0"/>
          </a:p>
          <a:p>
            <a:pPr marL="0" indent="0">
              <a:buNone/>
            </a:pPr>
            <a:endParaRPr lang="en-GB" dirty="0"/>
          </a:p>
          <a:p>
            <a:endParaRPr lang="en-GB"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8" y="1078206"/>
            <a:ext cx="7266825" cy="491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931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n-GB" dirty="0"/>
              <a:t>Strategic Economic Growth Plan</a:t>
            </a:r>
          </a:p>
        </p:txBody>
      </p:sp>
    </p:spTree>
    <p:extLst>
      <p:ext uri="{BB962C8B-B14F-4D97-AF65-F5344CB8AC3E}">
        <p14:creationId xmlns:p14="http://schemas.microsoft.com/office/powerpoint/2010/main" val="1097329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journey so far	</a:t>
            </a:r>
          </a:p>
        </p:txBody>
      </p:sp>
      <p:sp>
        <p:nvSpPr>
          <p:cNvPr id="3" name="Content Placeholder 2"/>
          <p:cNvSpPr>
            <a:spLocks noGrp="1"/>
          </p:cNvSpPr>
          <p:nvPr>
            <p:ph idx="1"/>
          </p:nvPr>
        </p:nvSpPr>
        <p:spPr>
          <a:xfrm>
            <a:off x="457200" y="1340768"/>
            <a:ext cx="8229600" cy="4709119"/>
          </a:xfrm>
        </p:spPr>
        <p:txBody>
          <a:bodyPr>
            <a:normAutofit fontScale="62500" lnSpcReduction="20000"/>
          </a:bodyPr>
          <a:lstStyle/>
          <a:p>
            <a:r>
              <a:rPr lang="en-GB" dirty="0"/>
              <a:t>Programme of research:</a:t>
            </a:r>
          </a:p>
          <a:p>
            <a:pPr lvl="1"/>
            <a:r>
              <a:rPr lang="en-GB" dirty="0"/>
              <a:t>The relationship between the SRN and                                                 the economy</a:t>
            </a:r>
          </a:p>
          <a:p>
            <a:pPr lvl="1"/>
            <a:r>
              <a:rPr lang="en-GB" dirty="0"/>
              <a:t>International gateways</a:t>
            </a:r>
          </a:p>
          <a:p>
            <a:pPr lvl="1"/>
            <a:r>
              <a:rPr lang="en-GB" dirty="0"/>
              <a:t>Sectoral &amp; property market trends</a:t>
            </a:r>
          </a:p>
          <a:p>
            <a:pPr lvl="1"/>
            <a:r>
              <a:rPr lang="en-GB" dirty="0"/>
              <a:t>Calculating the economic value of the SRN</a:t>
            </a:r>
          </a:p>
          <a:p>
            <a:pPr lvl="1"/>
            <a:r>
              <a:rPr lang="en-GB" dirty="0"/>
              <a:t>Lessons from previous SRN schemes</a:t>
            </a:r>
          </a:p>
          <a:p>
            <a:pPr marL="0" indent="0">
              <a:buNone/>
            </a:pPr>
            <a:endParaRPr lang="en-GB" dirty="0"/>
          </a:p>
          <a:p>
            <a:r>
              <a:rPr lang="en-GB" dirty="0"/>
              <a:t>Intensive programme of stakeholder engagement</a:t>
            </a:r>
          </a:p>
          <a:p>
            <a:pPr lvl="1"/>
            <a:r>
              <a:rPr lang="en-GB" dirty="0"/>
              <a:t>Including LEPs, local government, businesses, developers, road users, sub-national transport bodies, national transport providers, government.</a:t>
            </a:r>
          </a:p>
          <a:p>
            <a:pPr lvl="1"/>
            <a:endParaRPr lang="en-GB" dirty="0"/>
          </a:p>
          <a:p>
            <a:r>
              <a:rPr lang="en-GB" dirty="0"/>
              <a:t>Work to interpret and analyse the evidence, and start to develop a strategy</a:t>
            </a:r>
          </a:p>
          <a:p>
            <a:endParaRPr lang="en-GB" dirty="0"/>
          </a:p>
          <a:p>
            <a:r>
              <a:rPr lang="en-GB" dirty="0"/>
              <a:t>Nearly ready to play this back to stakeholders…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0748" y="404664"/>
            <a:ext cx="3244937" cy="2160240"/>
          </a:xfrm>
          <a:prstGeom prst="rect">
            <a:avLst/>
          </a:prstGeom>
        </p:spPr>
      </p:pic>
    </p:spTree>
    <p:extLst>
      <p:ext uri="{BB962C8B-B14F-4D97-AF65-F5344CB8AC3E}">
        <p14:creationId xmlns:p14="http://schemas.microsoft.com/office/powerpoint/2010/main" val="2515061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 discussion paper – coming soon</a:t>
            </a:r>
          </a:p>
        </p:txBody>
      </p:sp>
      <p:sp>
        <p:nvSpPr>
          <p:cNvPr id="3" name="Content Placeholder 2"/>
          <p:cNvSpPr>
            <a:spLocks noGrp="1"/>
          </p:cNvSpPr>
          <p:nvPr>
            <p:ph idx="1"/>
          </p:nvPr>
        </p:nvSpPr>
        <p:spPr>
          <a:xfrm>
            <a:off x="457200" y="1412776"/>
            <a:ext cx="8229600" cy="4968552"/>
          </a:xfrm>
        </p:spPr>
        <p:txBody>
          <a:bodyPr>
            <a:normAutofit fontScale="77500" lnSpcReduction="20000"/>
          </a:bodyPr>
          <a:lstStyle/>
          <a:p>
            <a:r>
              <a:rPr lang="en-GB" dirty="0"/>
              <a:t>Anticipated publication December 2016.</a:t>
            </a:r>
          </a:p>
          <a:p>
            <a:pPr>
              <a:spcBef>
                <a:spcPts val="1200"/>
              </a:spcBef>
            </a:pPr>
            <a:r>
              <a:rPr lang="en-GB" dirty="0"/>
              <a:t>Will set out:</a:t>
            </a:r>
          </a:p>
          <a:p>
            <a:pPr lvl="1"/>
            <a:r>
              <a:rPr lang="en-GB" dirty="0"/>
              <a:t>Headlines of the research we have carried out</a:t>
            </a:r>
          </a:p>
          <a:p>
            <a:pPr lvl="1"/>
            <a:r>
              <a:rPr lang="en-GB" dirty="0"/>
              <a:t>Our vision for the SRN contribution to the economy</a:t>
            </a:r>
          </a:p>
          <a:p>
            <a:pPr lvl="1"/>
            <a:r>
              <a:rPr lang="en-GB" dirty="0"/>
              <a:t>How we see our role in the economy</a:t>
            </a:r>
          </a:p>
          <a:p>
            <a:pPr lvl="1"/>
            <a:r>
              <a:rPr lang="en-GB" dirty="0"/>
              <a:t>Our emerging approach to delivering this role</a:t>
            </a:r>
          </a:p>
          <a:p>
            <a:pPr lvl="1"/>
            <a:r>
              <a:rPr lang="en-GB" dirty="0"/>
              <a:t>Our proposed approach to comparing and prioritising the several hundred economic locations highlighted by LEPs and our research.</a:t>
            </a:r>
          </a:p>
          <a:p>
            <a:pPr>
              <a:spcBef>
                <a:spcPts val="1200"/>
              </a:spcBef>
            </a:pPr>
            <a:r>
              <a:rPr lang="en-GB" dirty="0"/>
              <a:t>6-8 discussion points. </a:t>
            </a:r>
          </a:p>
          <a:p>
            <a:pPr>
              <a:spcBef>
                <a:spcPts val="1200"/>
              </a:spcBef>
            </a:pPr>
            <a:r>
              <a:rPr lang="en-GB" dirty="0"/>
              <a:t>Targeted at identified stakeholders – invited by email.</a:t>
            </a:r>
          </a:p>
          <a:p>
            <a:pPr>
              <a:spcBef>
                <a:spcPts val="1200"/>
              </a:spcBef>
            </a:pPr>
            <a:r>
              <a:rPr lang="en-GB" dirty="0"/>
              <a:t>Your views essential to help us finalise the plan for    publication in 2017.</a:t>
            </a:r>
          </a:p>
        </p:txBody>
      </p:sp>
    </p:spTree>
    <p:extLst>
      <p:ext uri="{BB962C8B-B14F-4D97-AF65-F5344CB8AC3E}">
        <p14:creationId xmlns:p14="http://schemas.microsoft.com/office/powerpoint/2010/main" val="3699075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725" y="274638"/>
            <a:ext cx="6877584" cy="586603"/>
          </a:xfrm>
        </p:spPr>
        <p:txBody>
          <a:bodyPr>
            <a:normAutofit/>
          </a:bodyPr>
          <a:lstStyle/>
          <a:p>
            <a:r>
              <a:rPr lang="en-GB" dirty="0"/>
              <a:t>RICS Standards and guidance</a:t>
            </a:r>
          </a:p>
        </p:txBody>
      </p:sp>
      <p:sp>
        <p:nvSpPr>
          <p:cNvPr id="4" name="Text Placeholder 3"/>
          <p:cNvSpPr>
            <a:spLocks noGrp="1"/>
          </p:cNvSpPr>
          <p:nvPr>
            <p:ph type="body" sz="quarter" idx="15"/>
          </p:nvPr>
        </p:nvSpPr>
        <p:spPr>
          <a:xfrm>
            <a:off x="647697" y="1362075"/>
            <a:ext cx="7596711" cy="5307285"/>
          </a:xfrm>
        </p:spPr>
        <p:txBody>
          <a:bodyPr>
            <a:normAutofit fontScale="92500" lnSpcReduction="20000"/>
          </a:bodyPr>
          <a:lstStyle/>
          <a:p>
            <a:r>
              <a:rPr lang="en-GB" sz="1900" dirty="0">
                <a:solidFill>
                  <a:schemeClr val="tx1"/>
                </a:solidFill>
              </a:rPr>
              <a:t>The RICS QS and Construction Standards </a:t>
            </a:r>
            <a:r>
              <a:rPr lang="en-GB" sz="1900" b="1" dirty="0">
                <a:solidFill>
                  <a:schemeClr val="tx1"/>
                </a:solidFill>
              </a:rPr>
              <a:t>“The Black Book” </a:t>
            </a:r>
            <a:r>
              <a:rPr lang="en-GB" sz="1900" dirty="0">
                <a:solidFill>
                  <a:schemeClr val="tx1"/>
                </a:solidFill>
              </a:rPr>
              <a:t>defines </a:t>
            </a:r>
          </a:p>
          <a:p>
            <a:pPr marL="0" indent="0">
              <a:buNone/>
            </a:pPr>
            <a:r>
              <a:rPr lang="en-GB" sz="1900" dirty="0">
                <a:solidFill>
                  <a:schemeClr val="tx1"/>
                </a:solidFill>
              </a:rPr>
              <a:t>good technical standards for QS and construction professionals. </a:t>
            </a:r>
          </a:p>
          <a:p>
            <a:endParaRPr lang="en-GB" sz="1900" dirty="0">
              <a:solidFill>
                <a:schemeClr val="tx1"/>
              </a:solidFill>
            </a:endParaRPr>
          </a:p>
          <a:p>
            <a:r>
              <a:rPr lang="en-GB" sz="1900" dirty="0">
                <a:solidFill>
                  <a:schemeClr val="tx1"/>
                </a:solidFill>
              </a:rPr>
              <a:t>Standalone guidance notes – including Management of Risk, </a:t>
            </a:r>
          </a:p>
          <a:p>
            <a:pPr marL="0" indent="0">
              <a:buNone/>
            </a:pPr>
            <a:r>
              <a:rPr lang="en-GB" sz="1900" dirty="0">
                <a:solidFill>
                  <a:schemeClr val="tx1"/>
                </a:solidFill>
              </a:rPr>
              <a:t>Cost Reporting, Cost Analysis and Benchmarking, Cash Flow Forecasting, Developing a Construction Procurement Strategy.</a:t>
            </a:r>
          </a:p>
          <a:p>
            <a:pPr marL="0" indent="0">
              <a:buNone/>
            </a:pPr>
            <a:endParaRPr lang="en-GB" sz="1900" dirty="0">
              <a:solidFill>
                <a:schemeClr val="tx1"/>
              </a:solidFill>
            </a:endParaRPr>
          </a:p>
          <a:p>
            <a:pPr marL="0" indent="0">
              <a:buNone/>
            </a:pPr>
            <a:r>
              <a:rPr lang="en-GB" sz="1900" b="1" dirty="0">
                <a:solidFill>
                  <a:schemeClr val="tx1"/>
                </a:solidFill>
              </a:rPr>
              <a:t>Infrastructure – new guidance for 2016	</a:t>
            </a:r>
            <a:endParaRPr lang="en-GB" sz="1900" dirty="0">
              <a:solidFill>
                <a:schemeClr val="tx1"/>
              </a:solidFill>
            </a:endParaRPr>
          </a:p>
          <a:p>
            <a:r>
              <a:rPr lang="en-GB" sz="1900" dirty="0">
                <a:solidFill>
                  <a:schemeClr val="tx1"/>
                </a:solidFill>
              </a:rPr>
              <a:t>Informed Infrastructure Client</a:t>
            </a:r>
          </a:p>
          <a:p>
            <a:r>
              <a:rPr lang="en-GB" sz="1900" dirty="0">
                <a:solidFill>
                  <a:schemeClr val="tx1"/>
                </a:solidFill>
              </a:rPr>
              <a:t>Commercial Performance</a:t>
            </a:r>
          </a:p>
          <a:p>
            <a:r>
              <a:rPr lang="en-GB" sz="1900" dirty="0">
                <a:solidFill>
                  <a:schemeClr val="tx1"/>
                </a:solidFill>
              </a:rPr>
              <a:t>The Role of the Commercial Manager in Infrastructure </a:t>
            </a:r>
          </a:p>
          <a:p>
            <a:pPr marL="0" indent="0">
              <a:buNone/>
            </a:pPr>
            <a:r>
              <a:rPr lang="en-GB" sz="1900" dirty="0">
                <a:solidFill>
                  <a:schemeClr val="tx1"/>
                </a:solidFill>
              </a:rPr>
              <a:t/>
            </a:r>
            <a:br>
              <a:rPr lang="en-GB" sz="1900" dirty="0">
                <a:solidFill>
                  <a:schemeClr val="tx1"/>
                </a:solidFill>
              </a:rPr>
            </a:br>
            <a:r>
              <a:rPr lang="en-GB" sz="1900" b="1" dirty="0">
                <a:solidFill>
                  <a:schemeClr val="tx1"/>
                </a:solidFill>
              </a:rPr>
              <a:t>Industry insight papers -  sustainable rail supply chains </a:t>
            </a:r>
          </a:p>
          <a:p>
            <a:r>
              <a:rPr lang="en-GB" sz="1900" dirty="0">
                <a:solidFill>
                  <a:schemeClr val="tx1"/>
                </a:solidFill>
              </a:rPr>
              <a:t>BIM and Engineering</a:t>
            </a:r>
          </a:p>
          <a:p>
            <a:r>
              <a:rPr lang="en-GB" sz="1900" dirty="0">
                <a:solidFill>
                  <a:schemeClr val="tx1"/>
                </a:solidFill>
              </a:rPr>
              <a:t>SME Management in the supply chain</a:t>
            </a:r>
          </a:p>
          <a:p>
            <a:r>
              <a:rPr lang="en-GB" sz="1900" dirty="0">
                <a:solidFill>
                  <a:schemeClr val="tx1"/>
                </a:solidFill>
              </a:rPr>
              <a:t>Skills and training</a:t>
            </a:r>
          </a:p>
          <a:p>
            <a:r>
              <a:rPr lang="en-GB" sz="1900" dirty="0">
                <a:solidFill>
                  <a:schemeClr val="tx1"/>
                </a:solidFill>
              </a:rPr>
              <a:t>Leadership </a:t>
            </a:r>
          </a:p>
          <a:p>
            <a:r>
              <a:rPr lang="en-GB" sz="1900" dirty="0">
                <a:solidFill>
                  <a:schemeClr val="tx1"/>
                </a:solidFill>
              </a:rPr>
              <a:t>Whole life cycle costing</a:t>
            </a:r>
          </a:p>
          <a:p>
            <a:r>
              <a:rPr lang="en-GB" sz="1900" dirty="0">
                <a:solidFill>
                  <a:schemeClr val="tx1"/>
                </a:solidFill>
              </a:rPr>
              <a:t>Procurement</a:t>
            </a:r>
          </a:p>
          <a:p>
            <a:pPr marL="0" indent="0">
              <a:buNone/>
            </a:pPr>
            <a:endParaRPr lang="en-GB" dirty="0">
              <a:solidFill>
                <a:schemeClr val="accent6"/>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162" y="2996952"/>
            <a:ext cx="2530475"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252" y="3756025"/>
            <a:ext cx="1871663"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824029"/>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628800"/>
            <a:ext cx="8229600" cy="1143000"/>
          </a:xfrm>
        </p:spPr>
        <p:txBody>
          <a:bodyPr>
            <a:normAutofit fontScale="90000"/>
          </a:bodyPr>
          <a:lstStyle/>
          <a:p>
            <a:r>
              <a:rPr lang="en-GB" dirty="0"/>
              <a:t>Road Investment Strategy 2 and Route Strategies</a:t>
            </a:r>
          </a:p>
        </p:txBody>
      </p:sp>
    </p:spTree>
    <p:extLst>
      <p:ext uri="{BB962C8B-B14F-4D97-AF65-F5344CB8AC3E}">
        <p14:creationId xmlns:p14="http://schemas.microsoft.com/office/powerpoint/2010/main" val="1578370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 – RIS2</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Completion of schemes identified in RIS1</a:t>
            </a:r>
          </a:p>
          <a:p>
            <a:pPr marL="457200" indent="-457200">
              <a:buFont typeface="Arial" panose="020B0604020202020204" pitchFamily="34" charset="0"/>
              <a:buChar char="•"/>
            </a:pPr>
            <a:r>
              <a:rPr lang="en-GB" dirty="0"/>
              <a:t>Revisit and refresh Route Strategies</a:t>
            </a:r>
          </a:p>
          <a:p>
            <a:pPr marL="457200" indent="-457200">
              <a:buFont typeface="Arial" panose="020B0604020202020204" pitchFamily="34" charset="0"/>
              <a:buChar char="•"/>
            </a:pPr>
            <a:r>
              <a:rPr lang="en-GB" dirty="0"/>
              <a:t>Outcomes from the Strategic Studies</a:t>
            </a:r>
          </a:p>
          <a:p>
            <a:pPr marL="457200" indent="-457200">
              <a:buFont typeface="Arial" panose="020B0604020202020204" pitchFamily="34" charset="0"/>
              <a:buChar char="•"/>
            </a:pPr>
            <a:r>
              <a:rPr lang="en-GB" dirty="0"/>
              <a:t>Work with stakeholders to determine regional priorities.</a:t>
            </a:r>
          </a:p>
          <a:p>
            <a:endParaRPr lang="en-GB" dirty="0"/>
          </a:p>
        </p:txBody>
      </p:sp>
    </p:spTree>
    <p:extLst>
      <p:ext uri="{BB962C8B-B14F-4D97-AF65-F5344CB8AC3E}">
        <p14:creationId xmlns:p14="http://schemas.microsoft.com/office/powerpoint/2010/main" val="762056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GB" sz="3600" dirty="0"/>
              <a:t>The process of developing RIS2</a:t>
            </a:r>
            <a:endParaRPr lang="en-GB" sz="2800" dirty="0"/>
          </a:p>
        </p:txBody>
      </p:sp>
      <p:sp>
        <p:nvSpPr>
          <p:cNvPr id="8" name="Content Placeholder 2"/>
          <p:cNvSpPr txBox="1">
            <a:spLocks/>
          </p:cNvSpPr>
          <p:nvPr/>
        </p:nvSpPr>
        <p:spPr>
          <a:xfrm>
            <a:off x="158834" y="908720"/>
            <a:ext cx="4358301" cy="1538892"/>
          </a:xfrm>
          <a:prstGeom prst="rect">
            <a:avLst/>
          </a:prstGeom>
        </p:spPr>
        <p:txBody>
          <a:bodyPr lIns="79625" tIns="39813" rIns="79625" bIns="39813">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fontAlgn="auto">
              <a:spcAft>
                <a:spcPts val="0"/>
              </a:spcAft>
              <a:buClr>
                <a:srgbClr val="006853"/>
              </a:buClr>
              <a:buFont typeface="Webdings" panose="05030102010509060703" pitchFamily="18" charset="2"/>
              <a:buNone/>
            </a:pPr>
            <a:r>
              <a:rPr lang="en-GB" sz="1500" b="1" dirty="0">
                <a:solidFill>
                  <a:srgbClr val="323437"/>
                </a:solidFill>
                <a:cs typeface="Arial" panose="020B0604020202020204" pitchFamily="34" charset="0"/>
              </a:rPr>
              <a:t>Why</a:t>
            </a:r>
          </a:p>
          <a:p>
            <a:pPr marL="0" indent="0" fontAlgn="auto">
              <a:spcAft>
                <a:spcPts val="0"/>
              </a:spcAft>
              <a:buClr>
                <a:srgbClr val="006853"/>
              </a:buClr>
              <a:buFont typeface="Webdings" panose="05030102010509060703" pitchFamily="18" charset="2"/>
              <a:buNone/>
            </a:pPr>
            <a:r>
              <a:rPr lang="en-GB" sz="1500" dirty="0">
                <a:solidFill>
                  <a:srgbClr val="323437"/>
                </a:solidFill>
                <a:cs typeface="Arial" panose="020B0604020202020204" pitchFamily="34" charset="0"/>
              </a:rPr>
              <a:t>The Road Investment Strategy process enables a more strategic process of setting investment.</a:t>
            </a:r>
          </a:p>
          <a:p>
            <a:pPr marL="0" indent="0" fontAlgn="auto">
              <a:spcAft>
                <a:spcPts val="0"/>
              </a:spcAft>
              <a:buClr>
                <a:srgbClr val="006853"/>
              </a:buClr>
              <a:buFont typeface="Webdings" panose="05030102010509060703" pitchFamily="18" charset="2"/>
              <a:buNone/>
            </a:pPr>
            <a:r>
              <a:rPr lang="en-GB" sz="1500" dirty="0">
                <a:solidFill>
                  <a:srgbClr val="323437"/>
                </a:solidFill>
                <a:cs typeface="Arial" panose="020B0604020202020204" pitchFamily="34" charset="0"/>
              </a:rPr>
              <a:t>Previously, ministers have had to choose from a set of historically-determined options. </a:t>
            </a:r>
          </a:p>
          <a:p>
            <a:pPr marL="0" indent="0" fontAlgn="auto">
              <a:spcAft>
                <a:spcPts val="0"/>
              </a:spcAft>
              <a:buClr>
                <a:srgbClr val="006853"/>
              </a:buClr>
              <a:buFont typeface="Webdings" panose="05030102010509060703" pitchFamily="18" charset="2"/>
              <a:buNone/>
            </a:pPr>
            <a:r>
              <a:rPr lang="en-GB" sz="1500" dirty="0">
                <a:solidFill>
                  <a:srgbClr val="323437"/>
                </a:solidFill>
                <a:cs typeface="Arial" panose="020B0604020202020204" pitchFamily="34" charset="0"/>
              </a:rPr>
              <a:t>Now, it is possible to set the agenda and build up an investment programme from the beginning.</a:t>
            </a:r>
          </a:p>
          <a:p>
            <a:pPr marL="0" indent="0" fontAlgn="auto">
              <a:spcAft>
                <a:spcPts val="0"/>
              </a:spcAft>
              <a:buClr>
                <a:srgbClr val="006853"/>
              </a:buClr>
              <a:buFont typeface="Webdings" panose="05030102010509060703" pitchFamily="18" charset="2"/>
              <a:buNone/>
            </a:pPr>
            <a:endParaRPr lang="en-GB" sz="1500" dirty="0">
              <a:solidFill>
                <a:srgbClr val="323437"/>
              </a:solidFill>
              <a:cs typeface="Arial" panose="020B0604020202020204" pitchFamily="34" charset="0"/>
            </a:endParaRPr>
          </a:p>
          <a:p>
            <a:pPr marL="0" indent="0" fontAlgn="auto">
              <a:spcAft>
                <a:spcPts val="0"/>
              </a:spcAft>
              <a:buClr>
                <a:srgbClr val="006853"/>
              </a:buClr>
              <a:buFont typeface="Webdings" panose="05030102010509060703" pitchFamily="18" charset="2"/>
              <a:buNone/>
            </a:pPr>
            <a:r>
              <a:rPr lang="en-GB" sz="1500" b="1" dirty="0">
                <a:solidFill>
                  <a:srgbClr val="323437"/>
                </a:solidFill>
                <a:cs typeface="Arial" panose="020B0604020202020204" pitchFamily="34" charset="0"/>
              </a:rPr>
              <a:t>What</a:t>
            </a:r>
            <a:r>
              <a:rPr lang="en-GB" sz="1500" dirty="0">
                <a:solidFill>
                  <a:srgbClr val="323437"/>
                </a:solidFill>
                <a:cs typeface="Arial" panose="020B0604020202020204" pitchFamily="34" charset="0"/>
              </a:rPr>
              <a:t> </a:t>
            </a:r>
          </a:p>
          <a:p>
            <a:pPr marL="0" indent="0" fontAlgn="auto">
              <a:spcAft>
                <a:spcPts val="0"/>
              </a:spcAft>
              <a:buClr>
                <a:srgbClr val="006853"/>
              </a:buClr>
              <a:buFont typeface="Webdings" panose="05030102010509060703" pitchFamily="18" charset="2"/>
              <a:buNone/>
            </a:pPr>
            <a:r>
              <a:rPr lang="en-GB" sz="1500" dirty="0">
                <a:solidFill>
                  <a:srgbClr val="323437"/>
                </a:solidFill>
                <a:cs typeface="Arial" panose="020B0604020202020204" pitchFamily="34" charset="0"/>
              </a:rPr>
              <a:t>There are four parts to the RIS:</a:t>
            </a:r>
          </a:p>
          <a:p>
            <a:pPr fontAlgn="auto">
              <a:spcAft>
                <a:spcPts val="0"/>
              </a:spcAft>
              <a:buClr>
                <a:srgbClr val="006853"/>
              </a:buClr>
            </a:pPr>
            <a:r>
              <a:rPr lang="en-GB" sz="1500" b="1" i="1" dirty="0">
                <a:solidFill>
                  <a:srgbClr val="323437"/>
                </a:solidFill>
                <a:cs typeface="Arial" panose="020B0604020202020204" pitchFamily="34" charset="0"/>
              </a:rPr>
              <a:t>Strategic Vision </a:t>
            </a:r>
          </a:p>
          <a:p>
            <a:pPr fontAlgn="auto">
              <a:spcAft>
                <a:spcPts val="0"/>
              </a:spcAft>
              <a:buClr>
                <a:srgbClr val="006853"/>
              </a:buClr>
            </a:pPr>
            <a:r>
              <a:rPr lang="en-GB" sz="1500" b="1" i="1" dirty="0">
                <a:solidFill>
                  <a:srgbClr val="323437"/>
                </a:solidFill>
                <a:cs typeface="Arial" panose="020B0604020202020204" pitchFamily="34" charset="0"/>
              </a:rPr>
              <a:t>Investment Plan </a:t>
            </a:r>
          </a:p>
          <a:p>
            <a:pPr fontAlgn="auto">
              <a:spcAft>
                <a:spcPts val="0"/>
              </a:spcAft>
              <a:buClr>
                <a:srgbClr val="006853"/>
              </a:buClr>
            </a:pPr>
            <a:r>
              <a:rPr lang="en-GB" sz="1500" b="1" i="1" dirty="0">
                <a:solidFill>
                  <a:srgbClr val="323437"/>
                </a:solidFill>
                <a:cs typeface="Arial" panose="020B0604020202020204" pitchFamily="34" charset="0"/>
              </a:rPr>
              <a:t>Performance Specification</a:t>
            </a:r>
          </a:p>
          <a:p>
            <a:pPr fontAlgn="auto">
              <a:spcAft>
                <a:spcPts val="0"/>
              </a:spcAft>
              <a:buClr>
                <a:srgbClr val="006853"/>
              </a:buClr>
            </a:pPr>
            <a:r>
              <a:rPr lang="en-GB" sz="1500" b="1" i="1" dirty="0">
                <a:solidFill>
                  <a:srgbClr val="323437"/>
                </a:solidFill>
                <a:cs typeface="Arial" panose="020B0604020202020204" pitchFamily="34" charset="0"/>
              </a:rPr>
              <a:t>Statement of Funds Available</a:t>
            </a:r>
            <a:endParaRPr lang="en-GB" sz="1500" dirty="0">
              <a:solidFill>
                <a:srgbClr val="323437"/>
              </a:solidFill>
              <a:cs typeface="Arial" panose="020B0604020202020204" pitchFamily="34" charset="0"/>
            </a:endParaRPr>
          </a:p>
        </p:txBody>
      </p:sp>
      <p:sp>
        <p:nvSpPr>
          <p:cNvPr id="9" name="Content Placeholder 2"/>
          <p:cNvSpPr txBox="1">
            <a:spLocks/>
          </p:cNvSpPr>
          <p:nvPr/>
        </p:nvSpPr>
        <p:spPr>
          <a:xfrm>
            <a:off x="4517076" y="908720"/>
            <a:ext cx="4589773" cy="882350"/>
          </a:xfrm>
          <a:prstGeom prst="rect">
            <a:avLst/>
          </a:prstGeom>
        </p:spPr>
        <p:txBody>
          <a:bodyPr lIns="79625" tIns="39813" rIns="79625" bIns="39813">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fontAlgn="auto">
              <a:spcAft>
                <a:spcPts val="0"/>
              </a:spcAft>
              <a:buClr>
                <a:srgbClr val="006853"/>
              </a:buClr>
              <a:buFont typeface="Webdings" panose="05030102010509060703" pitchFamily="18" charset="2"/>
              <a:buNone/>
            </a:pPr>
            <a:r>
              <a:rPr lang="en-GB" sz="1500" b="1" dirty="0">
                <a:solidFill>
                  <a:srgbClr val="323437"/>
                </a:solidFill>
                <a:cs typeface="Arial" panose="020B0604020202020204" pitchFamily="34" charset="0"/>
              </a:rPr>
              <a:t>When and how</a:t>
            </a:r>
          </a:p>
          <a:p>
            <a:pPr marL="0" indent="0" fontAlgn="auto">
              <a:spcAft>
                <a:spcPts val="0"/>
              </a:spcAft>
              <a:buClr>
                <a:srgbClr val="006853"/>
              </a:buClr>
              <a:buFont typeface="Webdings" panose="05030102010509060703" pitchFamily="18" charset="2"/>
              <a:buNone/>
            </a:pPr>
            <a:r>
              <a:rPr lang="en-GB" sz="1500" dirty="0">
                <a:solidFill>
                  <a:srgbClr val="323437"/>
                </a:solidFill>
                <a:cs typeface="Arial" panose="020B0604020202020204" pitchFamily="34" charset="0"/>
              </a:rPr>
              <a:t>Process published with Budget 2016:</a:t>
            </a:r>
          </a:p>
          <a:p>
            <a:pPr fontAlgn="auto">
              <a:spcAft>
                <a:spcPts val="0"/>
              </a:spcAft>
              <a:buClr>
                <a:srgbClr val="006853"/>
              </a:buClr>
            </a:pPr>
            <a:r>
              <a:rPr lang="en-GB" sz="1500" b="1" dirty="0">
                <a:solidFill>
                  <a:srgbClr val="323437"/>
                </a:solidFill>
                <a:cs typeface="Arial" panose="020B0604020202020204" pitchFamily="34" charset="0"/>
              </a:rPr>
              <a:t>Research phase </a:t>
            </a:r>
            <a:r>
              <a:rPr lang="en-GB" sz="1500" dirty="0">
                <a:solidFill>
                  <a:srgbClr val="323437"/>
                </a:solidFill>
                <a:cs typeface="Arial" panose="020B0604020202020204" pitchFamily="34" charset="0"/>
              </a:rPr>
              <a:t>gathers evidence for potential priorities and investments; seeks the views of stakeholders. This is scheduled to last </a:t>
            </a:r>
            <a:r>
              <a:rPr lang="en-GB" sz="1500" b="1" dirty="0">
                <a:solidFill>
                  <a:srgbClr val="323437"/>
                </a:solidFill>
                <a:cs typeface="Arial" panose="020B0604020202020204" pitchFamily="34" charset="0"/>
              </a:rPr>
              <a:t>until the end of 2017</a:t>
            </a:r>
            <a:r>
              <a:rPr lang="en-GB" sz="1500" dirty="0">
                <a:solidFill>
                  <a:srgbClr val="323437"/>
                </a:solidFill>
                <a:cs typeface="Arial" panose="020B0604020202020204" pitchFamily="34" charset="0"/>
              </a:rPr>
              <a:t>.</a:t>
            </a:r>
          </a:p>
          <a:p>
            <a:pPr fontAlgn="auto">
              <a:spcAft>
                <a:spcPts val="0"/>
              </a:spcAft>
              <a:buClr>
                <a:srgbClr val="006853"/>
              </a:buClr>
            </a:pPr>
            <a:r>
              <a:rPr lang="en-GB" sz="1500" dirty="0">
                <a:solidFill>
                  <a:srgbClr val="323437"/>
                </a:solidFill>
                <a:cs typeface="Arial" panose="020B0604020202020204" pitchFamily="34" charset="0"/>
              </a:rPr>
              <a:t>Formal </a:t>
            </a:r>
            <a:r>
              <a:rPr lang="en-GB" sz="1500" b="1" dirty="0">
                <a:solidFill>
                  <a:srgbClr val="323437"/>
                </a:solidFill>
                <a:cs typeface="Arial" panose="020B0604020202020204" pitchFamily="34" charset="0"/>
              </a:rPr>
              <a:t>negotiations</a:t>
            </a:r>
            <a:r>
              <a:rPr lang="en-GB" sz="1500" dirty="0">
                <a:solidFill>
                  <a:srgbClr val="323437"/>
                </a:solidFill>
                <a:cs typeface="Arial" panose="020B0604020202020204" pitchFamily="34" charset="0"/>
              </a:rPr>
              <a:t> with Treasury and Highways England would </a:t>
            </a:r>
            <a:r>
              <a:rPr lang="en-GB" sz="1500" b="1" dirty="0">
                <a:solidFill>
                  <a:srgbClr val="323437"/>
                </a:solidFill>
                <a:cs typeface="Arial" panose="020B0604020202020204" pitchFamily="34" charset="0"/>
              </a:rPr>
              <a:t>start in 2018</a:t>
            </a:r>
            <a:r>
              <a:rPr lang="en-GB" sz="1500" dirty="0">
                <a:solidFill>
                  <a:srgbClr val="323437"/>
                </a:solidFill>
                <a:cs typeface="Arial" panose="020B0604020202020204" pitchFamily="34" charset="0"/>
              </a:rPr>
              <a:t>. This would determine the funding available and set the performance specification.</a:t>
            </a:r>
          </a:p>
          <a:p>
            <a:pPr fontAlgn="auto">
              <a:spcAft>
                <a:spcPts val="0"/>
              </a:spcAft>
              <a:buClr>
                <a:srgbClr val="006853"/>
              </a:buClr>
            </a:pPr>
            <a:r>
              <a:rPr lang="en-GB" sz="1500" dirty="0">
                <a:solidFill>
                  <a:srgbClr val="323437"/>
                </a:solidFill>
                <a:cs typeface="Arial" panose="020B0604020202020204" pitchFamily="34" charset="0"/>
              </a:rPr>
              <a:t>The </a:t>
            </a:r>
            <a:r>
              <a:rPr lang="en-GB" sz="1500" b="1" dirty="0">
                <a:solidFill>
                  <a:srgbClr val="323437"/>
                </a:solidFill>
                <a:cs typeface="Arial" panose="020B0604020202020204" pitchFamily="34" charset="0"/>
              </a:rPr>
              <a:t>RIS will be formally published by March 2020</a:t>
            </a:r>
            <a:r>
              <a:rPr lang="en-GB" sz="1500" dirty="0">
                <a:solidFill>
                  <a:srgbClr val="323437"/>
                </a:solidFill>
                <a:cs typeface="Arial" panose="020B0604020202020204" pitchFamily="34" charset="0"/>
              </a:rPr>
              <a:t>, with construction starting from 2020</a:t>
            </a:r>
            <a:endParaRPr lang="en-GB" sz="1600" dirty="0">
              <a:solidFill>
                <a:srgbClr val="323437"/>
              </a:solidFill>
              <a:cs typeface="Arial" panose="020B0604020202020204" pitchFamily="34" charset="0"/>
            </a:endParaRPr>
          </a:p>
          <a:p>
            <a:pPr marL="0" indent="0" fontAlgn="auto">
              <a:spcAft>
                <a:spcPts val="0"/>
              </a:spcAft>
              <a:buClr>
                <a:srgbClr val="006853"/>
              </a:buClr>
              <a:buFont typeface="Webdings" panose="05030102010509060703" pitchFamily="18" charset="2"/>
              <a:buNone/>
            </a:pPr>
            <a:endParaRPr lang="en-GB" sz="1600" dirty="0">
              <a:solidFill>
                <a:srgbClr val="323437"/>
              </a:solidFill>
              <a:cs typeface="Arial" panose="020B0604020202020204" pitchFamily="34" charset="0"/>
            </a:endParaRPr>
          </a:p>
        </p:txBody>
      </p:sp>
      <p:sp>
        <p:nvSpPr>
          <p:cNvPr id="10" name="Rectangle 9"/>
          <p:cNvSpPr/>
          <p:nvPr/>
        </p:nvSpPr>
        <p:spPr>
          <a:xfrm>
            <a:off x="4517080" y="4149080"/>
            <a:ext cx="4493730" cy="1657758"/>
          </a:xfrm>
          <a:prstGeom prst="rect">
            <a:avLst/>
          </a:prstGeom>
        </p:spPr>
        <p:txBody>
          <a:bodyPr wrap="square" lIns="79625" tIns="39813" rIns="79625" bIns="39813">
            <a:spAutoFit/>
          </a:bodyPr>
          <a:lstStyle/>
          <a:p>
            <a:pPr defTabSz="796136" fontAlgn="auto">
              <a:spcBef>
                <a:spcPts val="0"/>
              </a:spcBef>
              <a:spcAft>
                <a:spcPts val="0"/>
              </a:spcAft>
            </a:pPr>
            <a:r>
              <a:rPr lang="en-GB" sz="1500" b="1" dirty="0">
                <a:solidFill>
                  <a:srgbClr val="323437"/>
                </a:solidFill>
                <a:latin typeface="Calibri"/>
                <a:ea typeface="+mn-ea"/>
                <a:cs typeface="Arial" panose="020B0604020202020204" pitchFamily="34" charset="0"/>
              </a:rPr>
              <a:t>Where are we now</a:t>
            </a:r>
          </a:p>
          <a:p>
            <a:pPr marL="248796" indent="-248796" defTabSz="877585" fontAlgn="auto">
              <a:spcBef>
                <a:spcPts val="526"/>
              </a:spcBef>
              <a:spcAft>
                <a:spcPts val="0"/>
              </a:spcAft>
              <a:buClr>
                <a:srgbClr val="006853"/>
              </a:buClr>
              <a:buSzPct val="100000"/>
              <a:buFont typeface="Webdings" panose="05030102010509060703" pitchFamily="18" charset="2"/>
              <a:buChar char="4"/>
            </a:pPr>
            <a:r>
              <a:rPr lang="en-GB" sz="1500" b="1" dirty="0">
                <a:solidFill>
                  <a:srgbClr val="323437"/>
                </a:solidFill>
                <a:latin typeface="Calibri"/>
                <a:ea typeface="+mn-ea"/>
                <a:cs typeface="Arial" panose="020B0604020202020204" pitchFamily="34" charset="0"/>
              </a:rPr>
              <a:t>Strategic Studies </a:t>
            </a:r>
            <a:r>
              <a:rPr lang="en-GB" sz="1500" dirty="0">
                <a:solidFill>
                  <a:srgbClr val="323437"/>
                </a:solidFill>
                <a:latin typeface="Calibri"/>
                <a:ea typeface="+mn-ea"/>
                <a:cs typeface="Arial" panose="020B0604020202020204" pitchFamily="34" charset="0"/>
              </a:rPr>
              <a:t>are</a:t>
            </a:r>
            <a:r>
              <a:rPr lang="en-GB" sz="1500" b="1" dirty="0">
                <a:solidFill>
                  <a:srgbClr val="323437"/>
                </a:solidFill>
                <a:latin typeface="Calibri"/>
                <a:ea typeface="+mn-ea"/>
                <a:cs typeface="Arial" panose="020B0604020202020204" pitchFamily="34" charset="0"/>
              </a:rPr>
              <a:t> </a:t>
            </a:r>
            <a:r>
              <a:rPr lang="en-GB" sz="1500" dirty="0">
                <a:solidFill>
                  <a:srgbClr val="323437"/>
                </a:solidFill>
                <a:latin typeface="Calibri"/>
                <a:ea typeface="+mn-ea"/>
                <a:cs typeface="Arial" panose="020B0604020202020204" pitchFamily="34" charset="0"/>
              </a:rPr>
              <a:t>well advanced </a:t>
            </a:r>
          </a:p>
          <a:p>
            <a:pPr marL="248796" indent="-248796" defTabSz="877585" fontAlgn="auto">
              <a:spcBef>
                <a:spcPts val="526"/>
              </a:spcBef>
              <a:spcAft>
                <a:spcPts val="0"/>
              </a:spcAft>
              <a:buClr>
                <a:srgbClr val="006853"/>
              </a:buClr>
              <a:buSzPct val="100000"/>
              <a:buFont typeface="Webdings" panose="05030102010509060703" pitchFamily="18" charset="2"/>
              <a:buChar char="4"/>
            </a:pPr>
            <a:r>
              <a:rPr lang="en-GB" sz="1500" dirty="0">
                <a:solidFill>
                  <a:srgbClr val="323437"/>
                </a:solidFill>
                <a:latin typeface="Calibri"/>
                <a:ea typeface="+mn-ea"/>
                <a:cs typeface="Arial" panose="020B0604020202020204" pitchFamily="34" charset="0"/>
              </a:rPr>
              <a:t>Evidence collected for </a:t>
            </a:r>
            <a:r>
              <a:rPr lang="en-GB" sz="1500" b="1" dirty="0">
                <a:solidFill>
                  <a:srgbClr val="323437"/>
                </a:solidFill>
                <a:latin typeface="Calibri"/>
                <a:ea typeface="+mn-ea"/>
                <a:cs typeface="Arial" panose="020B0604020202020204" pitchFamily="34" charset="0"/>
              </a:rPr>
              <a:t>Route Strategies </a:t>
            </a:r>
            <a:r>
              <a:rPr lang="en-GB" sz="1500" dirty="0">
                <a:solidFill>
                  <a:srgbClr val="323437"/>
                </a:solidFill>
                <a:latin typeface="Calibri"/>
                <a:ea typeface="+mn-ea"/>
                <a:cs typeface="Arial" panose="020B0604020202020204" pitchFamily="34" charset="0"/>
              </a:rPr>
              <a:t>through online mapping tool</a:t>
            </a:r>
          </a:p>
          <a:p>
            <a:pPr marL="248796" indent="-248796" defTabSz="877585" fontAlgn="auto">
              <a:spcBef>
                <a:spcPts val="526"/>
              </a:spcBef>
              <a:spcAft>
                <a:spcPts val="0"/>
              </a:spcAft>
              <a:buClr>
                <a:srgbClr val="006853"/>
              </a:buClr>
              <a:buSzPct val="100000"/>
              <a:buFont typeface="Webdings" panose="05030102010509060703" pitchFamily="18" charset="2"/>
              <a:buChar char="4"/>
            </a:pPr>
            <a:r>
              <a:rPr lang="en-GB" sz="1500" dirty="0">
                <a:solidFill>
                  <a:srgbClr val="323437"/>
                </a:solidFill>
                <a:latin typeface="Calibri"/>
                <a:ea typeface="+mn-ea"/>
                <a:cs typeface="Arial" panose="020B0604020202020204" pitchFamily="34" charset="0"/>
              </a:rPr>
              <a:t>Process for gathering </a:t>
            </a:r>
            <a:r>
              <a:rPr lang="en-GB" sz="1500" b="1" dirty="0">
                <a:solidFill>
                  <a:srgbClr val="323437"/>
                </a:solidFill>
                <a:latin typeface="Calibri"/>
                <a:ea typeface="+mn-ea"/>
                <a:cs typeface="Arial" panose="020B0604020202020204" pitchFamily="34" charset="0"/>
              </a:rPr>
              <a:t>stakeholder views </a:t>
            </a:r>
            <a:r>
              <a:rPr lang="en-GB" sz="1500" dirty="0">
                <a:solidFill>
                  <a:srgbClr val="323437"/>
                </a:solidFill>
                <a:latin typeface="Calibri"/>
                <a:ea typeface="+mn-ea"/>
                <a:cs typeface="Arial" panose="020B0604020202020204" pitchFamily="34" charset="0"/>
              </a:rPr>
              <a:t>to inform the RIS underway</a:t>
            </a:r>
          </a:p>
        </p:txBody>
      </p:sp>
    </p:spTree>
    <p:extLst>
      <p:ext uri="{BB962C8B-B14F-4D97-AF65-F5344CB8AC3E}">
        <p14:creationId xmlns:p14="http://schemas.microsoft.com/office/powerpoint/2010/main" val="7940336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634082"/>
          </a:xfrm>
        </p:spPr>
        <p:txBody>
          <a:bodyPr>
            <a:normAutofit/>
          </a:bodyPr>
          <a:lstStyle/>
          <a:p>
            <a:r>
              <a:rPr lang="en-GB" sz="3200" dirty="0"/>
              <a:t>How do we currently think RIS2 will look?</a:t>
            </a:r>
          </a:p>
        </p:txBody>
      </p:sp>
      <p:sp>
        <p:nvSpPr>
          <p:cNvPr id="4" name="Slide Number Placeholder 3"/>
          <p:cNvSpPr>
            <a:spLocks noGrp="1"/>
          </p:cNvSpPr>
          <p:nvPr>
            <p:ph type="sldNum" sz="quarter" idx="12"/>
          </p:nvPr>
        </p:nvSpPr>
        <p:spPr/>
        <p:txBody>
          <a:bodyPr/>
          <a:lstStyle/>
          <a:p>
            <a:fld id="{3A4F90C3-9BC3-49C3-B02E-320A486CA16F}" type="slidenum">
              <a:rPr lang="en-GB" smtClean="0">
                <a:solidFill>
                  <a:prstClr val="black"/>
                </a:solidFill>
              </a:rPr>
              <a:pPr/>
              <a:t>73</a:t>
            </a:fld>
            <a:endParaRPr lang="en-GB" dirty="0">
              <a:solidFill>
                <a:prstClr val="black"/>
              </a:solidFill>
            </a:endParaRPr>
          </a:p>
        </p:txBody>
      </p:sp>
      <p:sp>
        <p:nvSpPr>
          <p:cNvPr id="6" name="Date Placeholder 2"/>
          <p:cNvSpPr>
            <a:spLocks noGrp="1"/>
          </p:cNvSpPr>
          <p:nvPr>
            <p:ph type="dt" sz="half" idx="10"/>
          </p:nvPr>
        </p:nvSpPr>
        <p:spPr>
          <a:xfrm rot="16200000">
            <a:off x="8608036" y="6257127"/>
            <a:ext cx="889397" cy="162293"/>
          </a:xfrm>
        </p:spPr>
        <p:txBody>
          <a:bodyPr/>
          <a:lstStyle/>
          <a:p>
            <a:pPr algn="r"/>
            <a:fld id="{B0524155-C402-49B8-8718-F864CABF8E32}" type="datetime4">
              <a:rPr lang="en-US">
                <a:solidFill>
                  <a:prstClr val="white"/>
                </a:solidFill>
              </a:rPr>
              <a:pPr algn="r"/>
              <a:t>November 1, 2016</a:t>
            </a:fld>
            <a:endParaRPr dirty="0">
              <a:solidFill>
                <a:prstClr val="white"/>
              </a:solidFill>
            </a:endParaRPr>
          </a:p>
        </p:txBody>
      </p:sp>
      <p:sp>
        <p:nvSpPr>
          <p:cNvPr id="7" name="Slide Number Placeholder 3"/>
          <p:cNvSpPr txBox="1">
            <a:spLocks/>
          </p:cNvSpPr>
          <p:nvPr/>
        </p:nvSpPr>
        <p:spPr>
          <a:xfrm rot="16200000">
            <a:off x="8936544" y="6575515"/>
            <a:ext cx="254899" cy="1600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ED90C7D8-A463-4D44-A44E-FDAAFD65B625}" type="slidenum">
              <a:rPr lang="en-GB" smtClean="0">
                <a:solidFill>
                  <a:prstClr val="white"/>
                </a:solidFill>
              </a:rPr>
              <a:pPr algn="r" fontAlgn="auto">
                <a:spcBef>
                  <a:spcPts val="0"/>
                </a:spcBef>
                <a:spcAft>
                  <a:spcPts val="0"/>
                </a:spcAft>
              </a:pPr>
              <a:t>73</a:t>
            </a:fld>
            <a:endParaRPr lang="en-GB" dirty="0">
              <a:solidFill>
                <a:prstClr val="white"/>
              </a:solidFill>
            </a:endParaRPr>
          </a:p>
        </p:txBody>
      </p:sp>
      <p:sp>
        <p:nvSpPr>
          <p:cNvPr id="8" name="Footer Placeholder 4"/>
          <p:cNvSpPr>
            <a:spLocks noGrp="1"/>
          </p:cNvSpPr>
          <p:nvPr>
            <p:ph type="ftr" sz="quarter" idx="4294967295"/>
          </p:nvPr>
        </p:nvSpPr>
        <p:spPr>
          <a:xfrm rot="16200000">
            <a:off x="6747033" y="3117309"/>
            <a:ext cx="4633435" cy="162293"/>
          </a:xfrm>
          <a:prstGeom prst="rect">
            <a:avLst/>
          </a:prstGeom>
        </p:spPr>
        <p:txBody>
          <a:bodyPr/>
          <a:lstStyle/>
          <a:p>
            <a:pPr defTabSz="877585" fontAlgn="auto">
              <a:lnSpc>
                <a:spcPct val="90000"/>
              </a:lnSpc>
              <a:spcBef>
                <a:spcPts val="966"/>
              </a:spcBef>
              <a:spcAft>
                <a:spcPts val="0"/>
              </a:spcAft>
            </a:pPr>
            <a:r>
              <a:rPr dirty="0">
                <a:solidFill>
                  <a:prstClr val="white"/>
                </a:solidFill>
                <a:latin typeface="Calibri"/>
                <a:ea typeface="+mn-ea"/>
                <a:cs typeface="+mn-cs"/>
              </a:rPr>
              <a:t>EDIT THIS TEXT IN INSERT &gt; HEADER / FOOTER. INCLUDE TEAM NAME, SECURITY CLASSIFICATION AND DRAFT STATUS. CLICK APPLY TO ALL.</a:t>
            </a:r>
          </a:p>
        </p:txBody>
      </p:sp>
      <p:pic>
        <p:nvPicPr>
          <p:cNvPr id="9" name="Picture 8"/>
          <p:cNvPicPr>
            <a:picLocks noChangeAspect="1"/>
          </p:cNvPicPr>
          <p:nvPr/>
        </p:nvPicPr>
        <p:blipFill rotWithShape="1">
          <a:blip r:embed="rId2"/>
          <a:srcRect l="22778" t="16385" r="13572" b="24738"/>
          <a:stretch/>
        </p:blipFill>
        <p:spPr>
          <a:xfrm>
            <a:off x="0" y="836712"/>
            <a:ext cx="9144000" cy="5046728"/>
          </a:xfrm>
          <a:prstGeom prst="rect">
            <a:avLst/>
          </a:prstGeom>
        </p:spPr>
      </p:pic>
      <p:pic>
        <p:nvPicPr>
          <p:cNvPr id="10" name="Picture 9"/>
          <p:cNvPicPr>
            <a:picLocks noChangeAspect="1"/>
          </p:cNvPicPr>
          <p:nvPr/>
        </p:nvPicPr>
        <p:blipFill rotWithShape="1">
          <a:blip r:embed="rId2"/>
          <a:srcRect l="22778" t="16385" r="13572" b="24738"/>
          <a:stretch/>
        </p:blipFill>
        <p:spPr>
          <a:xfrm>
            <a:off x="0" y="836712"/>
            <a:ext cx="9144000" cy="5046728"/>
          </a:xfrm>
          <a:prstGeom prst="rect">
            <a:avLst/>
          </a:prstGeom>
        </p:spPr>
      </p:pic>
      <p:sp>
        <p:nvSpPr>
          <p:cNvPr id="11" name="Rounded Rectangle 10"/>
          <p:cNvSpPr/>
          <p:nvPr/>
        </p:nvSpPr>
        <p:spPr>
          <a:xfrm>
            <a:off x="3151966" y="943880"/>
            <a:ext cx="2841029" cy="4849596"/>
          </a:xfrm>
          <a:prstGeom prst="roundRect">
            <a:avLst>
              <a:gd name="adj" fmla="val 11846"/>
            </a:avLst>
          </a:prstGeom>
          <a:solidFill>
            <a:srgbClr val="A1CA6F"/>
          </a:solidFill>
          <a:ln w="12700" cap="flat" cmpd="sng" algn="ctr">
            <a:noFill/>
            <a:prstDash val="solid"/>
            <a:miter lim="800000"/>
          </a:ln>
          <a:effectLst/>
        </p:spPr>
        <p:txBody>
          <a:bodyPr lIns="79625" tIns="39813" rIns="79625" bIns="39813" rtlCol="0" anchor="ctr"/>
          <a:lstStyle/>
          <a:p>
            <a:pPr algn="ctr" defTabSz="633416" fontAlgn="auto">
              <a:spcBef>
                <a:spcPts val="0"/>
              </a:spcBef>
              <a:spcAft>
                <a:spcPts val="0"/>
              </a:spcAft>
              <a:defRPr/>
            </a:pPr>
            <a:endParaRPr lang="en-GB" sz="1000" kern="0" dirty="0">
              <a:solidFill>
                <a:prstClr val="white"/>
              </a:solidFill>
              <a:latin typeface="Calibri"/>
              <a:ea typeface="+mn-ea"/>
              <a:cs typeface="+mn-cs"/>
            </a:endParaRPr>
          </a:p>
        </p:txBody>
      </p:sp>
      <p:sp>
        <p:nvSpPr>
          <p:cNvPr id="12" name="Rounded Rectangle 11"/>
          <p:cNvSpPr/>
          <p:nvPr/>
        </p:nvSpPr>
        <p:spPr>
          <a:xfrm>
            <a:off x="250919" y="943880"/>
            <a:ext cx="2528720" cy="4849596"/>
          </a:xfrm>
          <a:prstGeom prst="roundRect">
            <a:avLst>
              <a:gd name="adj" fmla="val 11846"/>
            </a:avLst>
          </a:prstGeom>
          <a:solidFill>
            <a:srgbClr val="A1CA6F"/>
          </a:solidFill>
          <a:ln w="12700" cap="flat" cmpd="sng" algn="ctr">
            <a:noFill/>
            <a:prstDash val="solid"/>
            <a:miter lim="800000"/>
          </a:ln>
          <a:effectLst/>
        </p:spPr>
        <p:txBody>
          <a:bodyPr lIns="79625" tIns="39813" rIns="79625" bIns="39813" rtlCol="0" anchor="ctr"/>
          <a:lstStyle/>
          <a:p>
            <a:pPr algn="ctr" defTabSz="633416" fontAlgn="auto">
              <a:spcBef>
                <a:spcPts val="0"/>
              </a:spcBef>
              <a:spcAft>
                <a:spcPts val="0"/>
              </a:spcAft>
              <a:defRPr/>
            </a:pPr>
            <a:endParaRPr lang="en-GB" sz="1000" kern="0" dirty="0">
              <a:solidFill>
                <a:prstClr val="white"/>
              </a:solidFill>
              <a:latin typeface="Calibri"/>
              <a:ea typeface="+mn-ea"/>
              <a:cs typeface="+mn-cs"/>
            </a:endParaRPr>
          </a:p>
        </p:txBody>
      </p:sp>
      <p:sp>
        <p:nvSpPr>
          <p:cNvPr id="13" name="Content Placeholder 2"/>
          <p:cNvSpPr txBox="1">
            <a:spLocks/>
          </p:cNvSpPr>
          <p:nvPr/>
        </p:nvSpPr>
        <p:spPr>
          <a:xfrm>
            <a:off x="248440" y="1901471"/>
            <a:ext cx="2528719" cy="316274"/>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fontAlgn="auto">
              <a:spcBef>
                <a:spcPts val="0"/>
              </a:spcBef>
              <a:spcAft>
                <a:spcPts val="0"/>
              </a:spcAft>
              <a:buClr>
                <a:srgbClr val="006853"/>
              </a:buClr>
              <a:buFont typeface="Webdings" panose="05030102010509060703" pitchFamily="18" charset="2"/>
              <a:buNone/>
            </a:pPr>
            <a:r>
              <a:rPr lang="en-GB" sz="1400" b="1" dirty="0">
                <a:solidFill>
                  <a:prstClr val="white"/>
                </a:solidFill>
              </a:rPr>
              <a:t>RIS2 has five key aims …</a:t>
            </a:r>
          </a:p>
        </p:txBody>
      </p:sp>
      <p:sp>
        <p:nvSpPr>
          <p:cNvPr id="14" name="Content Placeholder 2"/>
          <p:cNvSpPr txBox="1">
            <a:spLocks/>
          </p:cNvSpPr>
          <p:nvPr/>
        </p:nvSpPr>
        <p:spPr>
          <a:xfrm>
            <a:off x="230599" y="2267380"/>
            <a:ext cx="2546527" cy="3395989"/>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fontAlgn="auto">
              <a:spcBef>
                <a:spcPts val="0"/>
              </a:spcBef>
              <a:spcAft>
                <a:spcPts val="0"/>
              </a:spcAft>
              <a:buClr>
                <a:srgbClr val="006853"/>
              </a:buClr>
              <a:buFont typeface="Webdings" panose="05030102010509060703" pitchFamily="18" charset="2"/>
              <a:buNone/>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Economy</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Network Capability</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Integration</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Environment</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Safety</a:t>
            </a:r>
          </a:p>
        </p:txBody>
      </p:sp>
      <p:sp>
        <p:nvSpPr>
          <p:cNvPr id="15" name="Oval 14"/>
          <p:cNvSpPr/>
          <p:nvPr/>
        </p:nvSpPr>
        <p:spPr>
          <a:xfrm>
            <a:off x="1131247" y="1077940"/>
            <a:ext cx="768181" cy="814842"/>
          </a:xfrm>
          <a:prstGeom prst="ellipse">
            <a:avLst/>
          </a:prstGeom>
          <a:solidFill>
            <a:schemeClr val="bg1"/>
          </a:solidFill>
          <a:ln>
            <a:solidFill>
              <a:srgbClr val="62A70F"/>
            </a:solidFill>
          </a:ln>
        </p:spPr>
        <p:style>
          <a:lnRef idx="2">
            <a:schemeClr val="accent1">
              <a:shade val="50000"/>
            </a:schemeClr>
          </a:lnRef>
          <a:fillRef idx="1">
            <a:schemeClr val="accent1"/>
          </a:fillRef>
          <a:effectRef idx="0">
            <a:schemeClr val="accent1"/>
          </a:effectRef>
          <a:fontRef idx="minor">
            <a:schemeClr val="lt1"/>
          </a:fontRef>
        </p:style>
        <p:txBody>
          <a:bodyPr lIns="79625" tIns="39813" rIns="79625" bIns="39813" rtlCol="0" anchor="ctr"/>
          <a:lstStyle/>
          <a:p>
            <a:pPr algn="ctr" defTabSz="796136" fontAlgn="auto">
              <a:spcBef>
                <a:spcPts val="0"/>
              </a:spcBef>
              <a:spcAft>
                <a:spcPts val="0"/>
              </a:spcAft>
            </a:pPr>
            <a:r>
              <a:rPr lang="en-GB" sz="4600" b="1" dirty="0">
                <a:solidFill>
                  <a:srgbClr val="62A70F"/>
                </a:solidFill>
                <a:latin typeface="Rockwell" panose="02060603020205020403" pitchFamily="18" charset="0"/>
              </a:rPr>
              <a:t>1</a:t>
            </a:r>
          </a:p>
        </p:txBody>
      </p:sp>
      <p:sp>
        <p:nvSpPr>
          <p:cNvPr id="16" name="Content Placeholder 2"/>
          <p:cNvSpPr txBox="1">
            <a:spLocks/>
          </p:cNvSpPr>
          <p:nvPr/>
        </p:nvSpPr>
        <p:spPr>
          <a:xfrm>
            <a:off x="1209254" y="1269695"/>
            <a:ext cx="768181" cy="826859"/>
          </a:xfrm>
          <a:prstGeom prst="rect">
            <a:avLst/>
          </a:prstGeom>
        </p:spPr>
        <p:txBody>
          <a:bodyPr lIns="79625" tIns="39813" rIns="79625" bIns="39813" anchor="ctr">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fontAlgn="auto">
              <a:spcBef>
                <a:spcPts val="0"/>
              </a:spcBef>
              <a:spcAft>
                <a:spcPts val="0"/>
              </a:spcAft>
              <a:buClr>
                <a:srgbClr val="006853"/>
              </a:buClr>
              <a:buFont typeface="Webdings" panose="05030102010509060703" pitchFamily="18" charset="2"/>
              <a:buNone/>
            </a:pPr>
            <a:endParaRPr lang="en-GB" sz="4600" b="1" dirty="0">
              <a:solidFill>
                <a:srgbClr val="62A70F"/>
              </a:solidFill>
              <a:latin typeface="Rockwell" panose="02060603020205020403" pitchFamily="18" charset="0"/>
            </a:endParaRPr>
          </a:p>
        </p:txBody>
      </p:sp>
      <p:sp>
        <p:nvSpPr>
          <p:cNvPr id="17" name="Content Placeholder 2"/>
          <p:cNvSpPr txBox="1">
            <a:spLocks/>
          </p:cNvSpPr>
          <p:nvPr/>
        </p:nvSpPr>
        <p:spPr>
          <a:xfrm>
            <a:off x="3149449" y="1915301"/>
            <a:ext cx="2841029" cy="316274"/>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fontAlgn="auto">
              <a:spcBef>
                <a:spcPts val="0"/>
              </a:spcBef>
              <a:spcAft>
                <a:spcPts val="0"/>
              </a:spcAft>
              <a:buClr>
                <a:srgbClr val="006853"/>
              </a:buClr>
              <a:buFont typeface="Webdings" panose="05030102010509060703" pitchFamily="18" charset="2"/>
              <a:buNone/>
            </a:pPr>
            <a:r>
              <a:rPr lang="en-GB" sz="1400" b="1" dirty="0">
                <a:solidFill>
                  <a:prstClr val="white"/>
                </a:solidFill>
              </a:rPr>
              <a:t>It seeks to take account of a changing world …</a:t>
            </a:r>
          </a:p>
        </p:txBody>
      </p:sp>
      <p:sp>
        <p:nvSpPr>
          <p:cNvPr id="18" name="Content Placeholder 2"/>
          <p:cNvSpPr txBox="1">
            <a:spLocks/>
          </p:cNvSpPr>
          <p:nvPr/>
        </p:nvSpPr>
        <p:spPr>
          <a:xfrm>
            <a:off x="3133001" y="2513593"/>
            <a:ext cx="2850639" cy="3271280"/>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298553" indent="-298553" fontAlgn="auto">
              <a:spcBef>
                <a:spcPts val="0"/>
              </a:spcBef>
              <a:spcAft>
                <a:spcPts val="0"/>
              </a:spcAft>
              <a:buClr>
                <a:srgbClr val="006853"/>
              </a:buClr>
              <a:buFont typeface="+mj-lt"/>
              <a:buAutoNum type="alphaLcParenR"/>
            </a:pPr>
            <a:r>
              <a:rPr lang="en-GB" sz="1400" b="1" dirty="0">
                <a:solidFill>
                  <a:prstClr val="white"/>
                </a:solidFill>
              </a:rPr>
              <a:t>Devolution</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Growth &amp;  Economic Change</a:t>
            </a:r>
          </a:p>
          <a:p>
            <a:pPr marL="298553" indent="-298553" fontAlgn="auto">
              <a:spcBef>
                <a:spcPts val="0"/>
              </a:spcBef>
              <a:spcAft>
                <a:spcPts val="0"/>
              </a:spcAft>
              <a:buClr>
                <a:srgbClr val="006853"/>
              </a:buClr>
              <a:buFont typeface="+mj-lt"/>
              <a:buAutoNum type="alphaLcParenR"/>
            </a:pPr>
            <a:endParaRPr lang="en-GB" sz="1400"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Population Growth &amp; Demographic Shifts</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Environment &amp; Climate Change</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Technology</a:t>
            </a:r>
          </a:p>
        </p:txBody>
      </p:sp>
      <p:sp>
        <p:nvSpPr>
          <p:cNvPr id="19" name="Oval 18"/>
          <p:cNvSpPr/>
          <p:nvPr/>
        </p:nvSpPr>
        <p:spPr>
          <a:xfrm>
            <a:off x="4187968" y="1059298"/>
            <a:ext cx="768181" cy="790976"/>
          </a:xfrm>
          <a:prstGeom prst="ellipse">
            <a:avLst/>
          </a:prstGeom>
          <a:solidFill>
            <a:schemeClr val="bg1"/>
          </a:solidFill>
          <a:ln>
            <a:solidFill>
              <a:srgbClr val="62A70F"/>
            </a:solidFill>
          </a:ln>
        </p:spPr>
        <p:style>
          <a:lnRef idx="2">
            <a:schemeClr val="accent1">
              <a:shade val="50000"/>
            </a:schemeClr>
          </a:lnRef>
          <a:fillRef idx="1">
            <a:schemeClr val="accent1"/>
          </a:fillRef>
          <a:effectRef idx="0">
            <a:schemeClr val="accent1"/>
          </a:effectRef>
          <a:fontRef idx="minor">
            <a:schemeClr val="lt1"/>
          </a:fontRef>
        </p:style>
        <p:txBody>
          <a:bodyPr lIns="79625" tIns="39813" rIns="79625" bIns="39813" rtlCol="0" anchor="ctr"/>
          <a:lstStyle/>
          <a:p>
            <a:pPr algn="ctr" defTabSz="796136" fontAlgn="auto">
              <a:spcBef>
                <a:spcPts val="0"/>
              </a:spcBef>
              <a:spcAft>
                <a:spcPts val="0"/>
              </a:spcAft>
            </a:pPr>
            <a:r>
              <a:rPr lang="en-GB" sz="4600" b="1" dirty="0">
                <a:solidFill>
                  <a:srgbClr val="62A70F"/>
                </a:solidFill>
                <a:latin typeface="Rockwell" panose="02060603020205020403" pitchFamily="18" charset="0"/>
              </a:rPr>
              <a:t>2</a:t>
            </a:r>
          </a:p>
        </p:txBody>
      </p:sp>
      <p:sp>
        <p:nvSpPr>
          <p:cNvPr id="20" name="Rounded Rectangle 19"/>
          <p:cNvSpPr/>
          <p:nvPr/>
        </p:nvSpPr>
        <p:spPr>
          <a:xfrm>
            <a:off x="6301622" y="943936"/>
            <a:ext cx="2528720" cy="4840995"/>
          </a:xfrm>
          <a:prstGeom prst="roundRect">
            <a:avLst>
              <a:gd name="adj" fmla="val 11846"/>
            </a:avLst>
          </a:prstGeom>
          <a:solidFill>
            <a:srgbClr val="A1CA6F"/>
          </a:solidFill>
          <a:ln w="12700" cap="flat" cmpd="sng" algn="ctr">
            <a:noFill/>
            <a:prstDash val="solid"/>
            <a:miter lim="800000"/>
          </a:ln>
          <a:effectLst/>
        </p:spPr>
        <p:txBody>
          <a:bodyPr lIns="79625" tIns="39813" rIns="79625" bIns="39813" rtlCol="0" anchor="ctr"/>
          <a:lstStyle/>
          <a:p>
            <a:pPr algn="ctr" defTabSz="633416" fontAlgn="auto">
              <a:spcBef>
                <a:spcPts val="0"/>
              </a:spcBef>
              <a:spcAft>
                <a:spcPts val="0"/>
              </a:spcAft>
              <a:defRPr/>
            </a:pPr>
            <a:endParaRPr lang="en-GB" sz="1000" kern="0" dirty="0">
              <a:solidFill>
                <a:prstClr val="white"/>
              </a:solidFill>
              <a:latin typeface="Calibri"/>
              <a:ea typeface="+mn-ea"/>
              <a:cs typeface="+mn-cs"/>
            </a:endParaRPr>
          </a:p>
        </p:txBody>
      </p:sp>
      <p:sp>
        <p:nvSpPr>
          <p:cNvPr id="21" name="Content Placeholder 2"/>
          <p:cNvSpPr txBox="1">
            <a:spLocks/>
          </p:cNvSpPr>
          <p:nvPr/>
        </p:nvSpPr>
        <p:spPr>
          <a:xfrm>
            <a:off x="6299914" y="1915301"/>
            <a:ext cx="2530433" cy="316274"/>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fontAlgn="auto">
              <a:spcBef>
                <a:spcPts val="0"/>
              </a:spcBef>
              <a:spcAft>
                <a:spcPts val="0"/>
              </a:spcAft>
              <a:buClr>
                <a:srgbClr val="006853"/>
              </a:buClr>
              <a:buFont typeface="Webdings" panose="05030102010509060703" pitchFamily="18" charset="2"/>
              <a:buNone/>
            </a:pPr>
            <a:r>
              <a:rPr lang="en-GB" sz="1400" b="1" dirty="0">
                <a:solidFill>
                  <a:prstClr val="white"/>
                </a:solidFill>
              </a:rPr>
              <a:t>And will need to make decisions about …</a:t>
            </a:r>
          </a:p>
        </p:txBody>
      </p:sp>
      <p:sp>
        <p:nvSpPr>
          <p:cNvPr id="22" name="Content Placeholder 2"/>
          <p:cNvSpPr txBox="1">
            <a:spLocks/>
          </p:cNvSpPr>
          <p:nvPr/>
        </p:nvSpPr>
        <p:spPr>
          <a:xfrm>
            <a:off x="6301622" y="2513593"/>
            <a:ext cx="2528720" cy="3271280"/>
          </a:xfrm>
          <a:prstGeom prst="rect">
            <a:avLst/>
          </a:prstGeom>
        </p:spPr>
        <p:txBody>
          <a:bodyPr lIns="79625" tIns="39813" rIns="79625" bIns="39813" anchor="t">
            <a:no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298553" indent="-298553" fontAlgn="auto">
              <a:spcBef>
                <a:spcPts val="0"/>
              </a:spcBef>
              <a:spcAft>
                <a:spcPts val="0"/>
              </a:spcAft>
              <a:buClr>
                <a:srgbClr val="006853"/>
              </a:buClr>
              <a:buFont typeface="+mj-lt"/>
              <a:buAutoNum type="alphaLcParenR"/>
            </a:pPr>
            <a:r>
              <a:rPr lang="en-GB" sz="1400" b="1" dirty="0">
                <a:solidFill>
                  <a:prstClr val="white"/>
                </a:solidFill>
              </a:rPr>
              <a:t>Shape of the Network</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Lessons from RIS1</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Linking up our work with the National Infrastructure Commission</a:t>
            </a:r>
          </a:p>
          <a:p>
            <a:pPr marL="298553" indent="-298553" fontAlgn="auto">
              <a:spcBef>
                <a:spcPts val="0"/>
              </a:spcBef>
              <a:spcAft>
                <a:spcPts val="0"/>
              </a:spcAft>
              <a:buClr>
                <a:srgbClr val="006853"/>
              </a:buClr>
              <a:buFont typeface="+mj-lt"/>
              <a:buAutoNum type="alphaLcParenR"/>
            </a:pPr>
            <a:endParaRPr lang="en-GB" sz="1400" b="1" dirty="0">
              <a:solidFill>
                <a:prstClr val="white"/>
              </a:solidFill>
            </a:endParaRPr>
          </a:p>
          <a:p>
            <a:pPr marL="298553" indent="-298553" fontAlgn="auto">
              <a:spcBef>
                <a:spcPts val="0"/>
              </a:spcBef>
              <a:spcAft>
                <a:spcPts val="0"/>
              </a:spcAft>
              <a:buClr>
                <a:srgbClr val="006853"/>
              </a:buClr>
              <a:buFont typeface="+mj-lt"/>
              <a:buAutoNum type="alphaLcParenR"/>
            </a:pPr>
            <a:r>
              <a:rPr lang="en-GB" sz="1400" b="1" dirty="0">
                <a:solidFill>
                  <a:prstClr val="white"/>
                </a:solidFill>
              </a:rPr>
              <a:t>National Roads Fund</a:t>
            </a:r>
          </a:p>
        </p:txBody>
      </p:sp>
      <p:sp>
        <p:nvSpPr>
          <p:cNvPr id="23" name="Oval 22"/>
          <p:cNvSpPr/>
          <p:nvPr/>
        </p:nvSpPr>
        <p:spPr>
          <a:xfrm>
            <a:off x="7181949" y="1035431"/>
            <a:ext cx="768181" cy="814842"/>
          </a:xfrm>
          <a:prstGeom prst="ellipse">
            <a:avLst/>
          </a:prstGeom>
          <a:solidFill>
            <a:schemeClr val="bg1"/>
          </a:solidFill>
          <a:ln>
            <a:solidFill>
              <a:srgbClr val="62A70F"/>
            </a:solidFill>
          </a:ln>
        </p:spPr>
        <p:style>
          <a:lnRef idx="2">
            <a:schemeClr val="accent1">
              <a:shade val="50000"/>
            </a:schemeClr>
          </a:lnRef>
          <a:fillRef idx="1">
            <a:schemeClr val="accent1"/>
          </a:fillRef>
          <a:effectRef idx="0">
            <a:schemeClr val="accent1"/>
          </a:effectRef>
          <a:fontRef idx="minor">
            <a:schemeClr val="lt1"/>
          </a:fontRef>
        </p:style>
        <p:txBody>
          <a:bodyPr lIns="79625" tIns="39813" rIns="79625" bIns="39813" rtlCol="0" anchor="ctr"/>
          <a:lstStyle/>
          <a:p>
            <a:pPr algn="ctr" defTabSz="796136" fontAlgn="auto">
              <a:spcBef>
                <a:spcPts val="0"/>
              </a:spcBef>
              <a:spcAft>
                <a:spcPts val="0"/>
              </a:spcAft>
            </a:pPr>
            <a:r>
              <a:rPr lang="en-GB" sz="4600" b="1" dirty="0">
                <a:solidFill>
                  <a:srgbClr val="62A70F"/>
                </a:solidFill>
                <a:latin typeface="Rockwell" panose="02060603020205020403" pitchFamily="18" charset="0"/>
              </a:rPr>
              <a:t>3</a:t>
            </a:r>
          </a:p>
        </p:txBody>
      </p:sp>
    </p:spTree>
    <p:extLst>
      <p:ext uri="{BB962C8B-B14F-4D97-AF65-F5344CB8AC3E}">
        <p14:creationId xmlns:p14="http://schemas.microsoft.com/office/powerpoint/2010/main" val="154883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a:t>Road Investment Strategy: key dates</a:t>
            </a:r>
          </a:p>
        </p:txBody>
      </p:sp>
      <p:sp>
        <p:nvSpPr>
          <p:cNvPr id="3" name="Slide Number Placeholder 2"/>
          <p:cNvSpPr>
            <a:spLocks noGrp="1"/>
          </p:cNvSpPr>
          <p:nvPr>
            <p:ph type="sldNum" sz="quarter" idx="12"/>
          </p:nvPr>
        </p:nvSpPr>
        <p:spPr/>
        <p:txBody>
          <a:bodyPr/>
          <a:lstStyle/>
          <a:p>
            <a:fld id="{3A4F90C3-9BC3-49C3-B02E-320A486CA16F}" type="slidenum">
              <a:rPr lang="en-GB" smtClean="0">
                <a:solidFill>
                  <a:prstClr val="black"/>
                </a:solidFill>
              </a:rPr>
              <a:pPr/>
              <a:t>74</a:t>
            </a:fld>
            <a:endParaRPr lang="en-GB" dirty="0">
              <a:solidFill>
                <a:prstClr val="black"/>
              </a:solidFill>
            </a:endParaRPr>
          </a:p>
        </p:txBody>
      </p:sp>
      <p:sp>
        <p:nvSpPr>
          <p:cNvPr id="23" name="Date Placeholder 2"/>
          <p:cNvSpPr>
            <a:spLocks noGrp="1"/>
          </p:cNvSpPr>
          <p:nvPr>
            <p:ph type="dt" sz="half" idx="10"/>
          </p:nvPr>
        </p:nvSpPr>
        <p:spPr>
          <a:xfrm rot="16200000">
            <a:off x="8608036" y="6257127"/>
            <a:ext cx="889397" cy="162293"/>
          </a:xfrm>
        </p:spPr>
        <p:txBody>
          <a:bodyPr/>
          <a:lstStyle/>
          <a:p>
            <a:pPr algn="r"/>
            <a:fld id="{B0524155-C402-49B8-8718-F864CABF8E32}" type="datetime4">
              <a:rPr lang="en-US">
                <a:solidFill>
                  <a:prstClr val="white"/>
                </a:solidFill>
              </a:rPr>
              <a:pPr algn="r"/>
              <a:t>November 1, 2016</a:t>
            </a:fld>
            <a:endParaRPr dirty="0">
              <a:solidFill>
                <a:prstClr val="white"/>
              </a:solidFill>
            </a:endParaRPr>
          </a:p>
        </p:txBody>
      </p:sp>
      <p:sp>
        <p:nvSpPr>
          <p:cNvPr id="25" name="Slide Number Placeholder 3"/>
          <p:cNvSpPr txBox="1">
            <a:spLocks/>
          </p:cNvSpPr>
          <p:nvPr/>
        </p:nvSpPr>
        <p:spPr>
          <a:xfrm rot="16200000">
            <a:off x="8936544" y="6575515"/>
            <a:ext cx="254899" cy="1600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ED90C7D8-A463-4D44-A44E-FDAAFD65B625}" type="slidenum">
              <a:rPr lang="en-GB" smtClean="0">
                <a:solidFill>
                  <a:prstClr val="white"/>
                </a:solidFill>
              </a:rPr>
              <a:pPr algn="r" fontAlgn="auto">
                <a:spcBef>
                  <a:spcPts val="0"/>
                </a:spcBef>
                <a:spcAft>
                  <a:spcPts val="0"/>
                </a:spcAft>
              </a:pPr>
              <a:t>74</a:t>
            </a:fld>
            <a:endParaRPr lang="en-GB" dirty="0">
              <a:solidFill>
                <a:prstClr val="white"/>
              </a:solidFill>
            </a:endParaRPr>
          </a:p>
        </p:txBody>
      </p:sp>
      <p:sp>
        <p:nvSpPr>
          <p:cNvPr id="27" name="Footer Placeholder 4"/>
          <p:cNvSpPr>
            <a:spLocks noGrp="1"/>
          </p:cNvSpPr>
          <p:nvPr>
            <p:ph type="ftr" sz="quarter" idx="4294967295"/>
          </p:nvPr>
        </p:nvSpPr>
        <p:spPr>
          <a:xfrm rot="16200000">
            <a:off x="6747033" y="3495710"/>
            <a:ext cx="4633435" cy="162293"/>
          </a:xfrm>
          <a:prstGeom prst="rect">
            <a:avLst/>
          </a:prstGeom>
        </p:spPr>
        <p:txBody>
          <a:bodyPr/>
          <a:lstStyle/>
          <a:p>
            <a:pPr defTabSz="877585" fontAlgn="auto">
              <a:lnSpc>
                <a:spcPct val="90000"/>
              </a:lnSpc>
              <a:spcBef>
                <a:spcPts val="966"/>
              </a:spcBef>
              <a:spcAft>
                <a:spcPts val="0"/>
              </a:spcAft>
            </a:pPr>
            <a:r>
              <a:rPr dirty="0">
                <a:solidFill>
                  <a:prstClr val="white"/>
                </a:solidFill>
                <a:latin typeface="Calibri"/>
                <a:ea typeface="+mn-ea"/>
                <a:cs typeface="+mn-cs"/>
              </a:rPr>
              <a:t>EDIT THIS TEXT IN INSERT &gt; HEADER / FOOTER. INCLUDE TEAM NAME, SECURITY CLASSIFICATION AND DRAFT STATUS. CLICK APPLY TO ALL.</a:t>
            </a:r>
          </a:p>
        </p:txBody>
      </p:sp>
      <p:pic>
        <p:nvPicPr>
          <p:cNvPr id="29" name="Content Placeholder 6"/>
          <p:cNvPicPr>
            <a:picLocks noGrp="1" noChangeAspect="1"/>
          </p:cNvPicPr>
          <p:nvPr>
            <p:ph idx="1"/>
          </p:nvPr>
        </p:nvPicPr>
        <p:blipFill>
          <a:blip r:embed="rId2"/>
          <a:stretch>
            <a:fillRect/>
          </a:stretch>
        </p:blipFill>
        <p:spPr>
          <a:xfrm>
            <a:off x="268457" y="1260142"/>
            <a:ext cx="4715462" cy="5182194"/>
          </a:xfrm>
          <a:prstGeom prst="rect">
            <a:avLst/>
          </a:prstGeom>
        </p:spPr>
      </p:pic>
      <p:sp>
        <p:nvSpPr>
          <p:cNvPr id="30" name="Rectangle 29"/>
          <p:cNvSpPr/>
          <p:nvPr/>
        </p:nvSpPr>
        <p:spPr>
          <a:xfrm>
            <a:off x="6143005" y="1651950"/>
            <a:ext cx="2252191" cy="357938"/>
          </a:xfrm>
          <a:prstGeom prst="rect">
            <a:avLst/>
          </a:prstGeom>
        </p:spPr>
        <p:txBody>
          <a:bodyPr wrap="none" lIns="79625" tIns="39813" rIns="79625" bIns="39813">
            <a:spAutoFit/>
          </a:bodyPr>
          <a:lstStyle/>
          <a:p>
            <a:pPr defTabSz="796136" fontAlgn="auto">
              <a:spcBef>
                <a:spcPts val="0"/>
              </a:spcBef>
              <a:spcAft>
                <a:spcPts val="0"/>
              </a:spcAft>
            </a:pPr>
            <a:r>
              <a:rPr lang="en-GB" dirty="0">
                <a:solidFill>
                  <a:srgbClr val="323437"/>
                </a:solidFill>
                <a:latin typeface="Calibri"/>
                <a:ea typeface="+mn-ea"/>
                <a:cs typeface="+mn-cs"/>
              </a:rPr>
              <a:t>until the end of 2017</a:t>
            </a:r>
          </a:p>
        </p:txBody>
      </p:sp>
      <p:sp>
        <p:nvSpPr>
          <p:cNvPr id="32" name="Down Arrow 31"/>
          <p:cNvSpPr/>
          <p:nvPr/>
        </p:nvSpPr>
        <p:spPr>
          <a:xfrm rot="5400000">
            <a:off x="5181939" y="1387691"/>
            <a:ext cx="763045" cy="863566"/>
          </a:xfrm>
          <a:prstGeom prst="down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4" name="Down Arrow 33"/>
          <p:cNvSpPr/>
          <p:nvPr/>
        </p:nvSpPr>
        <p:spPr>
          <a:xfrm rot="5400000">
            <a:off x="5181938" y="2763553"/>
            <a:ext cx="763045" cy="863566"/>
          </a:xfrm>
          <a:prstGeom prst="down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5" name="Rectangle 34"/>
          <p:cNvSpPr/>
          <p:nvPr/>
        </p:nvSpPr>
        <p:spPr>
          <a:xfrm>
            <a:off x="6110708" y="3027842"/>
            <a:ext cx="2635842" cy="357403"/>
          </a:xfrm>
          <a:prstGeom prst="rect">
            <a:avLst/>
          </a:prstGeom>
        </p:spPr>
        <p:txBody>
          <a:bodyPr wrap="none" lIns="79625" tIns="39813" rIns="79625" bIns="39813">
            <a:spAutoFit/>
          </a:bodyPr>
          <a:lstStyle/>
          <a:p>
            <a:pPr defTabSz="796136" fontAlgn="auto">
              <a:spcBef>
                <a:spcPts val="0"/>
              </a:spcBef>
              <a:spcAft>
                <a:spcPts val="0"/>
              </a:spcAft>
            </a:pPr>
            <a:r>
              <a:rPr lang="en-GB" dirty="0">
                <a:solidFill>
                  <a:srgbClr val="323437"/>
                </a:solidFill>
                <a:latin typeface="Calibri"/>
                <a:ea typeface="+mn-ea"/>
                <a:cs typeface="+mn-cs"/>
              </a:rPr>
              <a:t>between 2018 and 2020</a:t>
            </a:r>
          </a:p>
        </p:txBody>
      </p:sp>
      <p:sp>
        <p:nvSpPr>
          <p:cNvPr id="36" name="Oval Callout 35"/>
          <p:cNvSpPr/>
          <p:nvPr/>
        </p:nvSpPr>
        <p:spPr>
          <a:xfrm>
            <a:off x="5877873" y="4077072"/>
            <a:ext cx="2759426" cy="1656184"/>
          </a:xfrm>
          <a:prstGeom prst="wedgeEllipseCallout">
            <a:avLst>
              <a:gd name="adj1" fmla="val -84644"/>
              <a:gd name="adj2" fmla="val 48059"/>
            </a:avLst>
          </a:prstGeom>
          <a:noFill/>
        </p:spPr>
        <p:style>
          <a:lnRef idx="2">
            <a:schemeClr val="accent1">
              <a:shade val="50000"/>
            </a:schemeClr>
          </a:lnRef>
          <a:fillRef idx="1">
            <a:schemeClr val="accent1"/>
          </a:fillRef>
          <a:effectRef idx="0">
            <a:schemeClr val="accent1"/>
          </a:effectRef>
          <a:fontRef idx="minor">
            <a:schemeClr val="lt1"/>
          </a:fontRef>
        </p:style>
        <p:txBody>
          <a:bodyPr lIns="79625" tIns="39813" rIns="79625" bIns="39813" rtlCol="0" anchor="ctr"/>
          <a:lstStyle/>
          <a:p>
            <a:pPr algn="ctr" defTabSz="796136" fontAlgn="auto">
              <a:spcBef>
                <a:spcPts val="0"/>
              </a:spcBef>
              <a:spcAft>
                <a:spcPts val="0"/>
              </a:spcAft>
            </a:pPr>
            <a:endParaRPr lang="en-GB" dirty="0">
              <a:solidFill>
                <a:prstClr val="white"/>
              </a:solidFill>
            </a:endParaRPr>
          </a:p>
        </p:txBody>
      </p:sp>
      <p:sp>
        <p:nvSpPr>
          <p:cNvPr id="37" name="TextBox 36"/>
          <p:cNvSpPr txBox="1"/>
          <p:nvPr/>
        </p:nvSpPr>
        <p:spPr>
          <a:xfrm>
            <a:off x="5995245" y="4365104"/>
            <a:ext cx="2537195" cy="911400"/>
          </a:xfrm>
          <a:prstGeom prst="rect">
            <a:avLst/>
          </a:prstGeom>
          <a:noFill/>
        </p:spPr>
        <p:txBody>
          <a:bodyPr wrap="square" lIns="79625" tIns="39813" rIns="79625" bIns="39813" rtlCol="0">
            <a:spAutoFit/>
          </a:bodyPr>
          <a:lstStyle/>
          <a:p>
            <a:pPr algn="ctr" defTabSz="796136" fontAlgn="auto">
              <a:spcBef>
                <a:spcPts val="0"/>
              </a:spcBef>
              <a:spcAft>
                <a:spcPts val="0"/>
              </a:spcAft>
            </a:pPr>
            <a:r>
              <a:rPr lang="en-GB" dirty="0">
                <a:solidFill>
                  <a:srgbClr val="323437"/>
                </a:solidFill>
                <a:latin typeface="Calibri"/>
                <a:ea typeface="+mn-ea"/>
                <a:cs typeface="+mn-cs"/>
              </a:rPr>
              <a:t>This is also when</a:t>
            </a:r>
            <a:br>
              <a:rPr lang="en-GB" dirty="0">
                <a:solidFill>
                  <a:srgbClr val="323437"/>
                </a:solidFill>
                <a:latin typeface="Calibri"/>
                <a:ea typeface="+mn-ea"/>
                <a:cs typeface="+mn-cs"/>
              </a:rPr>
            </a:br>
            <a:r>
              <a:rPr lang="en-GB" dirty="0">
                <a:solidFill>
                  <a:srgbClr val="323437"/>
                </a:solidFill>
                <a:latin typeface="Calibri"/>
                <a:ea typeface="+mn-ea"/>
                <a:cs typeface="+mn-cs"/>
              </a:rPr>
              <a:t> the National Roads Fund comes on stream</a:t>
            </a:r>
          </a:p>
        </p:txBody>
      </p:sp>
    </p:spTree>
    <p:extLst>
      <p:ext uri="{BB962C8B-B14F-4D97-AF65-F5344CB8AC3E}">
        <p14:creationId xmlns:p14="http://schemas.microsoft.com/office/powerpoint/2010/main" val="806915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i="1" dirty="0"/>
          </a:p>
          <a:p>
            <a:pPr marL="0" indent="0">
              <a:buNone/>
            </a:pPr>
            <a:r>
              <a:rPr lang="en-GB" i="1" dirty="0"/>
              <a:t>The launch of Highways England is an opportunity to strengthen relationships with existing stakeholders and to work with new ones.</a:t>
            </a:r>
          </a:p>
        </p:txBody>
      </p:sp>
    </p:spTree>
    <p:extLst>
      <p:ext uri="{BB962C8B-B14F-4D97-AF65-F5344CB8AC3E}">
        <p14:creationId xmlns:p14="http://schemas.microsoft.com/office/powerpoint/2010/main" val="2697065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p:cNvSpPr>
            <a:spLocks noGrp="1"/>
          </p:cNvSpPr>
          <p:nvPr>
            <p:ph type="ctrTitle"/>
          </p:nvPr>
        </p:nvSpPr>
        <p:spPr/>
        <p:txBody>
          <a:bodyPr/>
          <a:lstStyle/>
          <a:p>
            <a:r>
              <a:rPr lang="en-GB" dirty="0"/>
              <a:t>Bedford &amp; Milton Keynes Waterway Park</a:t>
            </a:r>
          </a:p>
        </p:txBody>
      </p:sp>
      <p:sp>
        <p:nvSpPr>
          <p:cNvPr id="7" name="Text Placeholder 6" descr="[NAME_JOB_DATE]"/>
          <p:cNvSpPr>
            <a:spLocks noGrp="1"/>
          </p:cNvSpPr>
          <p:nvPr>
            <p:ph type="body" sz="quarter" idx="10"/>
          </p:nvPr>
        </p:nvSpPr>
        <p:spPr/>
        <p:txBody>
          <a:bodyPr/>
          <a:lstStyle/>
          <a:p>
            <a:r>
              <a:rPr lang="en-GB" dirty="0"/>
              <a:t>James Clifton &amp; Jane Hamilton</a:t>
            </a:r>
          </a:p>
          <a:p>
            <a:endParaRPr lang="en-GB" dirty="0"/>
          </a:p>
          <a:p>
            <a:r>
              <a:rPr lang="en-GB" dirty="0"/>
              <a:t>27 October 2016</a:t>
            </a:r>
          </a:p>
        </p:txBody>
      </p:sp>
      <p:sp>
        <p:nvSpPr>
          <p:cNvPr id="5" name="AutoShape 5"/>
          <p:cNvSpPr>
            <a:spLocks noChangeAspect="1" noChangeArrowheads="1" noTextEdit="1"/>
          </p:cNvSpPr>
          <p:nvPr/>
        </p:nvSpPr>
        <p:spPr bwMode="auto">
          <a:xfrm>
            <a:off x="5556740" y="668215"/>
            <a:ext cx="2851638" cy="70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pPr>
            <a:endParaRPr lang="en-GB" dirty="0">
              <a:solidFill>
                <a:prstClr val="black"/>
              </a:solidFill>
              <a:latin typeface="Aria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181" y="383552"/>
            <a:ext cx="974894" cy="1095999"/>
          </a:xfrm>
          <a:prstGeom prst="rect">
            <a:avLst/>
          </a:prstGeom>
        </p:spPr>
      </p:pic>
    </p:spTree>
    <p:extLst>
      <p:ext uri="{BB962C8B-B14F-4D97-AF65-F5344CB8AC3E}">
        <p14:creationId xmlns:p14="http://schemas.microsoft.com/office/powerpoint/2010/main" val="495257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Our Vision</a:t>
            </a:r>
          </a:p>
        </p:txBody>
      </p:sp>
      <p:pic>
        <p:nvPicPr>
          <p:cNvPr id="5" name="Picture 4"/>
          <p:cNvPicPr>
            <a:picLocks noChangeAspect="1"/>
          </p:cNvPicPr>
          <p:nvPr/>
        </p:nvPicPr>
        <p:blipFill>
          <a:blip r:embed="rId2"/>
          <a:stretch>
            <a:fillRect/>
          </a:stretch>
        </p:blipFill>
        <p:spPr>
          <a:xfrm>
            <a:off x="804199" y="2846273"/>
            <a:ext cx="7495916" cy="3747958"/>
          </a:xfrm>
          <a:prstGeom prst="rect">
            <a:avLst/>
          </a:prstGeom>
        </p:spPr>
      </p:pic>
      <p:sp>
        <p:nvSpPr>
          <p:cNvPr id="6" name="Rectangle 5"/>
          <p:cNvSpPr/>
          <p:nvPr/>
        </p:nvSpPr>
        <p:spPr>
          <a:xfrm>
            <a:off x="527539" y="1647431"/>
            <a:ext cx="7570177" cy="1114921"/>
          </a:xfrm>
          <a:prstGeom prst="rect">
            <a:avLst/>
          </a:prstGeom>
        </p:spPr>
        <p:txBody>
          <a:bodyPr wrap="square">
            <a:spAutoFit/>
          </a:bodyPr>
          <a:lstStyle/>
          <a:p>
            <a:pPr lvl="1" defTabSz="844083" eaLnBrk="0" hangingPunct="0">
              <a:spcBef>
                <a:spcPts val="1108"/>
              </a:spcBef>
              <a:spcAft>
                <a:spcPts val="1108"/>
              </a:spcAft>
              <a:buClr>
                <a:srgbClr val="FF6600"/>
              </a:buClr>
            </a:pPr>
            <a:r>
              <a:rPr lang="en-GB" sz="2215" dirty="0">
                <a:solidFill>
                  <a:prstClr val="black"/>
                </a:solidFill>
                <a:latin typeface="Arial"/>
                <a:ea typeface="+mn-ea"/>
                <a:cs typeface="+mn-cs"/>
              </a:rPr>
              <a:t>To create a nationally recognised Waterway Park  linking Bedford and Milton Keynes for the social, economic &amp; environmental benefit of our communities</a:t>
            </a:r>
          </a:p>
        </p:txBody>
      </p:sp>
    </p:spTree>
    <p:extLst>
      <p:ext uri="{BB962C8B-B14F-4D97-AF65-F5344CB8AC3E}">
        <p14:creationId xmlns:p14="http://schemas.microsoft.com/office/powerpoint/2010/main" val="3161097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Trans-regional project</a:t>
            </a:r>
          </a:p>
        </p:txBody>
      </p:sp>
      <p:pic>
        <p:nvPicPr>
          <p:cNvPr id="4" name="Picture 3"/>
          <p:cNvPicPr>
            <a:picLocks noChangeAspect="1"/>
          </p:cNvPicPr>
          <p:nvPr/>
        </p:nvPicPr>
        <p:blipFill rotWithShape="1">
          <a:blip r:embed="rId2"/>
          <a:srcRect t="12919" b="7088"/>
          <a:stretch/>
        </p:blipFill>
        <p:spPr>
          <a:xfrm>
            <a:off x="417513" y="1397977"/>
            <a:ext cx="6302873" cy="5064369"/>
          </a:xfrm>
          <a:prstGeom prst="rect">
            <a:avLst/>
          </a:prstGeom>
        </p:spPr>
      </p:pic>
      <p:pic>
        <p:nvPicPr>
          <p:cNvPr id="5" name="Picture 4"/>
          <p:cNvPicPr>
            <a:picLocks noChangeAspect="1"/>
          </p:cNvPicPr>
          <p:nvPr/>
        </p:nvPicPr>
        <p:blipFill>
          <a:blip r:embed="rId3"/>
          <a:stretch>
            <a:fillRect/>
          </a:stretch>
        </p:blipFill>
        <p:spPr>
          <a:xfrm>
            <a:off x="4552157" y="4943530"/>
            <a:ext cx="770976" cy="742839"/>
          </a:xfrm>
          <a:prstGeom prst="rect">
            <a:avLst/>
          </a:prstGeom>
        </p:spPr>
      </p:pic>
    </p:spTree>
    <p:extLst>
      <p:ext uri="{BB962C8B-B14F-4D97-AF65-F5344CB8AC3E}">
        <p14:creationId xmlns:p14="http://schemas.microsoft.com/office/powerpoint/2010/main" val="837291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Closing the Gap</a:t>
            </a:r>
          </a:p>
        </p:txBody>
      </p:sp>
      <p:pic>
        <p:nvPicPr>
          <p:cNvPr id="5" name="Picture 4"/>
          <p:cNvPicPr>
            <a:picLocks noChangeAspect="1"/>
          </p:cNvPicPr>
          <p:nvPr/>
        </p:nvPicPr>
        <p:blipFill>
          <a:blip r:embed="rId2"/>
          <a:stretch>
            <a:fillRect/>
          </a:stretch>
        </p:blipFill>
        <p:spPr>
          <a:xfrm>
            <a:off x="417514" y="1959249"/>
            <a:ext cx="6083397" cy="4687761"/>
          </a:xfrm>
          <a:prstGeom prst="rect">
            <a:avLst/>
          </a:prstGeom>
        </p:spPr>
      </p:pic>
      <p:pic>
        <p:nvPicPr>
          <p:cNvPr id="7" name="Picture 6"/>
          <p:cNvPicPr>
            <a:picLocks noChangeAspect="1"/>
          </p:cNvPicPr>
          <p:nvPr/>
        </p:nvPicPr>
        <p:blipFill>
          <a:blip r:embed="rId3"/>
          <a:stretch>
            <a:fillRect/>
          </a:stretch>
        </p:blipFill>
        <p:spPr>
          <a:xfrm>
            <a:off x="2688235" y="5679069"/>
            <a:ext cx="770976" cy="742839"/>
          </a:xfrm>
          <a:prstGeom prst="rect">
            <a:avLst/>
          </a:prstGeom>
        </p:spPr>
      </p:pic>
      <p:pic>
        <p:nvPicPr>
          <p:cNvPr id="8" name="Picture 7"/>
          <p:cNvPicPr>
            <a:picLocks noChangeAspect="1"/>
          </p:cNvPicPr>
          <p:nvPr/>
        </p:nvPicPr>
        <p:blipFill>
          <a:blip r:embed="rId4"/>
          <a:stretch>
            <a:fillRect/>
          </a:stretch>
        </p:blipFill>
        <p:spPr>
          <a:xfrm>
            <a:off x="3750438" y="5380808"/>
            <a:ext cx="2459246" cy="596522"/>
          </a:xfrm>
          <a:prstGeom prst="rect">
            <a:avLst/>
          </a:prstGeom>
        </p:spPr>
      </p:pic>
    </p:spTree>
    <p:extLst>
      <p:ext uri="{BB962C8B-B14F-4D97-AF65-F5344CB8AC3E}">
        <p14:creationId xmlns:p14="http://schemas.microsoft.com/office/powerpoint/2010/main" val="185645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725" y="274638"/>
            <a:ext cx="6877584" cy="586603"/>
          </a:xfrm>
        </p:spPr>
        <p:txBody>
          <a:bodyPr>
            <a:noAutofit/>
          </a:bodyPr>
          <a:lstStyle/>
          <a:p>
            <a:r>
              <a:rPr lang="en-GB" dirty="0"/>
              <a:t>ICMS</a:t>
            </a:r>
          </a:p>
        </p:txBody>
      </p:sp>
      <p:sp>
        <p:nvSpPr>
          <p:cNvPr id="4" name="Text Placeholder 3"/>
          <p:cNvSpPr>
            <a:spLocks noGrp="1"/>
          </p:cNvSpPr>
          <p:nvPr>
            <p:ph type="body" sz="quarter" idx="15"/>
          </p:nvPr>
        </p:nvSpPr>
        <p:spPr>
          <a:xfrm>
            <a:off x="438150" y="1362075"/>
            <a:ext cx="8166298" cy="5379293"/>
          </a:xfrm>
        </p:spPr>
        <p:txBody>
          <a:bodyPr/>
          <a:lstStyle/>
          <a:p>
            <a:pPr marL="0" indent="0">
              <a:buNone/>
            </a:pPr>
            <a:r>
              <a:rPr lang="en-GB" sz="2200" b="1" dirty="0">
                <a:solidFill>
                  <a:srgbClr val="3D0A6D"/>
                </a:solidFill>
              </a:rPr>
              <a:t>International Construction Measurement Standards</a:t>
            </a:r>
          </a:p>
          <a:p>
            <a:endParaRPr lang="en-GB" sz="1400" dirty="0">
              <a:solidFill>
                <a:schemeClr val="accent6">
                  <a:lumMod val="95000"/>
                  <a:lumOff val="5000"/>
                </a:schemeClr>
              </a:solidFill>
            </a:endParaRPr>
          </a:p>
          <a:p>
            <a:r>
              <a:rPr lang="en-GB" dirty="0">
                <a:solidFill>
                  <a:schemeClr val="tx1"/>
                </a:solidFill>
                <a:latin typeface="+mj-lt"/>
              </a:rPr>
              <a:t>Construction measurement standards refer to the way construction project costs are calculated, classified and reported.</a:t>
            </a:r>
          </a:p>
          <a:p>
            <a:pPr marL="0" indent="0">
              <a:buNone/>
            </a:pPr>
            <a:endParaRPr lang="en-GB" dirty="0">
              <a:solidFill>
                <a:schemeClr val="tx1"/>
              </a:solidFill>
              <a:latin typeface="+mj-lt"/>
            </a:endParaRPr>
          </a:p>
          <a:p>
            <a:r>
              <a:rPr lang="en-GB" dirty="0">
                <a:solidFill>
                  <a:schemeClr val="tx1"/>
                </a:solidFill>
                <a:latin typeface="+mj-lt"/>
              </a:rPr>
              <a:t>Not about the units of measurement ($, £, €, ¥ etc.) </a:t>
            </a:r>
          </a:p>
          <a:p>
            <a:pPr marL="0" indent="0">
              <a:buNone/>
            </a:pPr>
            <a:r>
              <a:rPr lang="en-GB" dirty="0">
                <a:solidFill>
                  <a:schemeClr val="tx1"/>
                </a:solidFill>
                <a:latin typeface="+mj-lt"/>
              </a:rPr>
              <a:t>but instead the ‘line items’ in the calculation such as </a:t>
            </a:r>
          </a:p>
          <a:p>
            <a:pPr marL="0" indent="0">
              <a:buNone/>
            </a:pPr>
            <a:r>
              <a:rPr lang="en-GB" dirty="0">
                <a:solidFill>
                  <a:schemeClr val="tx1"/>
                </a:solidFill>
                <a:latin typeface="+mj-lt"/>
              </a:rPr>
              <a:t>labour, land purchase, design, materials and client costs.</a:t>
            </a:r>
          </a:p>
          <a:p>
            <a:pPr marL="0" indent="0">
              <a:buNone/>
            </a:pPr>
            <a:endParaRPr lang="en-GB" dirty="0">
              <a:solidFill>
                <a:schemeClr val="tx1"/>
              </a:solidFill>
              <a:latin typeface="+mj-lt"/>
            </a:endParaRPr>
          </a:p>
          <a:p>
            <a:pPr marL="0" indent="0">
              <a:buNone/>
            </a:pPr>
            <a:r>
              <a:rPr lang="en-GB" dirty="0">
                <a:solidFill>
                  <a:schemeClr val="tx1"/>
                </a:solidFill>
                <a:latin typeface="+mj-lt"/>
              </a:rPr>
              <a:t>Knowing what is, and what is not included in the cost of a </a:t>
            </a:r>
          </a:p>
          <a:p>
            <a:pPr marL="0" indent="0">
              <a:buNone/>
            </a:pPr>
            <a:r>
              <a:rPr lang="en-GB" dirty="0">
                <a:solidFill>
                  <a:schemeClr val="tx1"/>
                </a:solidFill>
                <a:latin typeface="+mj-lt"/>
              </a:rPr>
              <a:t>construction project is vital to:</a:t>
            </a:r>
          </a:p>
          <a:p>
            <a:endParaRPr lang="en-GB" dirty="0">
              <a:solidFill>
                <a:schemeClr val="tx1"/>
              </a:solidFill>
              <a:latin typeface="+mj-lt"/>
            </a:endParaRPr>
          </a:p>
          <a:p>
            <a:r>
              <a:rPr lang="en-GB" dirty="0">
                <a:solidFill>
                  <a:schemeClr val="tx1"/>
                </a:solidFill>
                <a:latin typeface="+mj-lt"/>
              </a:rPr>
              <a:t>Understanding how it compares with other projects within or outside that market</a:t>
            </a:r>
          </a:p>
          <a:p>
            <a:r>
              <a:rPr lang="en-GB" dirty="0">
                <a:solidFill>
                  <a:schemeClr val="tx1"/>
                </a:solidFill>
                <a:latin typeface="+mj-lt"/>
              </a:rPr>
              <a:t>Accurately assessing value-for-money</a:t>
            </a:r>
          </a:p>
          <a:p>
            <a:r>
              <a:rPr lang="en-GB" dirty="0">
                <a:solidFill>
                  <a:schemeClr val="tx1"/>
                </a:solidFill>
                <a:latin typeface="+mj-lt"/>
              </a:rPr>
              <a:t>Assessing and benchmarking the ‘footprint’ of a construction project</a:t>
            </a:r>
          </a:p>
          <a:p>
            <a:r>
              <a:rPr lang="en-GB" dirty="0">
                <a:solidFill>
                  <a:schemeClr val="tx1"/>
                </a:solidFill>
                <a:latin typeface="+mj-lt"/>
              </a:rPr>
              <a:t>Reporting national and international construction statistics</a:t>
            </a:r>
          </a:p>
          <a:p>
            <a:pPr marL="0" indent="0">
              <a:buNone/>
            </a:pPr>
            <a:endParaRPr lang="en-GB" sz="1600" dirty="0">
              <a:solidFill>
                <a:schemeClr val="accent6">
                  <a:lumMod val="95000"/>
                  <a:lumOff val="5000"/>
                </a:schemeClr>
              </a:solidFill>
              <a:latin typeface="Calibri Light" panose="020F0302020204030204" pitchFamily="34" charset="0"/>
            </a:endParaRPr>
          </a:p>
          <a:p>
            <a:pPr marL="0" indent="0">
              <a:buNone/>
            </a:pPr>
            <a:endParaRPr lang="en-GB" dirty="0">
              <a:solidFill>
                <a:schemeClr val="accent6"/>
              </a:solidFill>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651" y="2562225"/>
            <a:ext cx="265988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73188"/>
      </p:ext>
    </p:extLst>
  </p:cSld>
  <p:clrMapOvr>
    <a:masterClrMapping/>
  </p:clrMapOvr>
  <mc:AlternateContent xmlns:mc="http://schemas.openxmlformats.org/markup-compatibility/2006" xmlns:p14="http://schemas.microsoft.com/office/powerpoint/2010/main">
    <mc:Choice Requires="p14">
      <p:transition p14:dur="50" advTm="60000">
        <p:fade/>
      </p:transition>
    </mc:Choice>
    <mc:Fallback xmlns="">
      <p:transition advTm="60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Waterway Park</a:t>
            </a:r>
          </a:p>
        </p:txBody>
      </p:sp>
      <p:sp>
        <p:nvSpPr>
          <p:cNvPr id="3" name="Content Placeholder 2"/>
          <p:cNvSpPr>
            <a:spLocks noGrp="1"/>
          </p:cNvSpPr>
          <p:nvPr>
            <p:ph sz="half" idx="1"/>
          </p:nvPr>
        </p:nvSpPr>
        <p:spPr>
          <a:xfrm>
            <a:off x="417513" y="1629509"/>
            <a:ext cx="6480053" cy="4289181"/>
          </a:xfrm>
        </p:spPr>
        <p:txBody>
          <a:bodyPr>
            <a:normAutofit fontScale="25000" lnSpcReduction="20000"/>
          </a:bodyPr>
          <a:lstStyle/>
          <a:p>
            <a:pPr>
              <a:buClr>
                <a:srgbClr val="FF0000"/>
              </a:buClr>
            </a:pPr>
            <a:r>
              <a:rPr lang="en-US" sz="8862" dirty="0"/>
              <a:t>Catalyst for environmentally led regeneration</a:t>
            </a:r>
          </a:p>
          <a:p>
            <a:pPr>
              <a:buClr>
                <a:srgbClr val="FF0000"/>
              </a:buClr>
            </a:pPr>
            <a:r>
              <a:rPr lang="en-US" sz="8862" dirty="0"/>
              <a:t>Generate new jobs in leisure &amp; tourism</a:t>
            </a:r>
          </a:p>
          <a:p>
            <a:pPr>
              <a:buClr>
                <a:srgbClr val="FF0000"/>
              </a:buClr>
            </a:pPr>
            <a:r>
              <a:rPr lang="en-US" sz="8862" dirty="0"/>
              <a:t>Promote healthier  lifestyles</a:t>
            </a:r>
          </a:p>
          <a:p>
            <a:pPr>
              <a:buClr>
                <a:srgbClr val="FF0000"/>
              </a:buClr>
            </a:pPr>
            <a:r>
              <a:rPr lang="en-US" sz="8862" dirty="0"/>
              <a:t>Increase biodiversity by linking major wetlands</a:t>
            </a:r>
          </a:p>
          <a:p>
            <a:pPr>
              <a:buClr>
                <a:srgbClr val="FF0000"/>
              </a:buClr>
            </a:pPr>
            <a:r>
              <a:rPr lang="en-US" sz="8862" dirty="0"/>
              <a:t>Greatly improve water management in the region</a:t>
            </a:r>
          </a:p>
          <a:p>
            <a:pPr lvl="1">
              <a:buClr>
                <a:srgbClr val="FF0000"/>
              </a:buClr>
            </a:pPr>
            <a:r>
              <a:rPr lang="en-US" sz="8862" dirty="0"/>
              <a:t>water storage </a:t>
            </a:r>
          </a:p>
          <a:p>
            <a:pPr lvl="1">
              <a:buClr>
                <a:srgbClr val="FF0000"/>
              </a:buClr>
            </a:pPr>
            <a:r>
              <a:rPr lang="en-US" sz="8862" dirty="0"/>
              <a:t>flood and drainage</a:t>
            </a:r>
          </a:p>
          <a:p>
            <a:pPr>
              <a:buClr>
                <a:srgbClr val="FF0000"/>
              </a:buClr>
            </a:pPr>
            <a:r>
              <a:rPr lang="en-US" sz="8862" dirty="0"/>
              <a:t>Build the first waterway for 100 years </a:t>
            </a:r>
          </a:p>
          <a:p>
            <a:pPr>
              <a:buClr>
                <a:srgbClr val="FF0000"/>
              </a:buClr>
            </a:pPr>
            <a:r>
              <a:rPr lang="en-US" sz="8862" dirty="0"/>
              <a:t>Create a vital link in the Anglian regional waterway network</a:t>
            </a:r>
          </a:p>
          <a:p>
            <a:pPr lvl="1">
              <a:buClr>
                <a:srgbClr val="FF0000"/>
              </a:buClr>
            </a:pPr>
            <a:r>
              <a:rPr lang="en-US" sz="8862" dirty="0"/>
              <a:t>Linking the Severn to Wash</a:t>
            </a:r>
          </a:p>
          <a:p>
            <a:endParaRPr lang="en-GB" dirty="0"/>
          </a:p>
        </p:txBody>
      </p:sp>
      <p:pic>
        <p:nvPicPr>
          <p:cNvPr id="7" name="Picture 6"/>
          <p:cNvPicPr>
            <a:picLocks noChangeAspect="1"/>
          </p:cNvPicPr>
          <p:nvPr/>
        </p:nvPicPr>
        <p:blipFill>
          <a:blip r:embed="rId2"/>
          <a:stretch>
            <a:fillRect/>
          </a:stretch>
        </p:blipFill>
        <p:spPr>
          <a:xfrm>
            <a:off x="7082738" y="1629509"/>
            <a:ext cx="1598277" cy="101551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4293" y="2886296"/>
            <a:ext cx="1556722" cy="98521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4294" y="4112785"/>
            <a:ext cx="1572765" cy="1062231"/>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0337" y="5416291"/>
            <a:ext cx="1556722" cy="985213"/>
          </a:xfrm>
          <a:prstGeom prst="rect">
            <a:avLst/>
          </a:prstGeom>
        </p:spPr>
      </p:pic>
    </p:spTree>
    <p:extLst>
      <p:ext uri="{BB962C8B-B14F-4D97-AF65-F5344CB8AC3E}">
        <p14:creationId xmlns:p14="http://schemas.microsoft.com/office/powerpoint/2010/main" val="337892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Leisure Benefits</a:t>
            </a:r>
          </a:p>
        </p:txBody>
      </p:sp>
      <p:sp>
        <p:nvSpPr>
          <p:cNvPr id="3" name="Content Placeholder 2"/>
          <p:cNvSpPr>
            <a:spLocks noGrp="1"/>
          </p:cNvSpPr>
          <p:nvPr>
            <p:ph idx="1"/>
          </p:nvPr>
        </p:nvSpPr>
        <p:spPr/>
        <p:txBody>
          <a:bodyPr/>
          <a:lstStyle/>
          <a:p>
            <a:pPr>
              <a:buClr>
                <a:srgbClr val="C00000"/>
              </a:buClr>
            </a:pPr>
            <a:r>
              <a:rPr lang="en-GB" sz="2215" dirty="0"/>
              <a:t>Development of over 26Km of new footpaths, bridleways</a:t>
            </a:r>
          </a:p>
          <a:p>
            <a:pPr>
              <a:buClr>
                <a:srgbClr val="C00000"/>
              </a:buClr>
            </a:pPr>
            <a:r>
              <a:rPr lang="en-GB" sz="2215" dirty="0"/>
              <a:t>Opening up a wide range of recreational opportunities</a:t>
            </a:r>
          </a:p>
          <a:p>
            <a:pPr>
              <a:buClr>
                <a:srgbClr val="C00000"/>
              </a:buClr>
            </a:pPr>
            <a:r>
              <a:rPr lang="en-GB" sz="2215" dirty="0"/>
              <a:t>Focus on Healthy lifestyles</a:t>
            </a:r>
          </a:p>
          <a:p>
            <a:pPr lvl="1">
              <a:buClr>
                <a:srgbClr val="C00000"/>
              </a:buClr>
            </a:pPr>
            <a:r>
              <a:rPr lang="en-GB" sz="1846" dirty="0"/>
              <a:t>Walking, Rambling</a:t>
            </a:r>
          </a:p>
          <a:p>
            <a:pPr lvl="1">
              <a:buClr>
                <a:srgbClr val="C00000"/>
              </a:buClr>
            </a:pPr>
            <a:r>
              <a:rPr lang="en-GB" sz="1846" dirty="0"/>
              <a:t>Cycling</a:t>
            </a:r>
          </a:p>
          <a:p>
            <a:pPr lvl="1">
              <a:buClr>
                <a:srgbClr val="C00000"/>
              </a:buClr>
            </a:pPr>
            <a:r>
              <a:rPr lang="en-GB" sz="1846" dirty="0"/>
              <a:t>Horse riding</a:t>
            </a:r>
          </a:p>
          <a:p>
            <a:pPr lvl="1">
              <a:buClr>
                <a:srgbClr val="C00000"/>
              </a:buClr>
            </a:pPr>
            <a:r>
              <a:rPr lang="en-GB" sz="1846" dirty="0"/>
              <a:t>Fishing</a:t>
            </a:r>
          </a:p>
          <a:p>
            <a:pPr lvl="1">
              <a:buClr>
                <a:srgbClr val="C00000"/>
              </a:buClr>
            </a:pPr>
            <a:r>
              <a:rPr lang="en-GB" sz="1846" dirty="0"/>
              <a:t>Water based recreation and sports</a:t>
            </a:r>
          </a:p>
          <a:p>
            <a:pPr>
              <a:buClr>
                <a:srgbClr val="C00000"/>
              </a:buClr>
            </a:pPr>
            <a:r>
              <a:rPr lang="en-GB" sz="2215" dirty="0"/>
              <a:t>Making new areas of countryside accessible to public </a:t>
            </a:r>
          </a:p>
          <a:p>
            <a:pPr>
              <a:buClr>
                <a:srgbClr val="C00000"/>
              </a:buClr>
            </a:pPr>
            <a:r>
              <a:rPr lang="en-GB" sz="2215" dirty="0"/>
              <a:t>Increasing biodiversity through linking major wetlands</a:t>
            </a:r>
          </a:p>
          <a:p>
            <a:pPr>
              <a:buClr>
                <a:srgbClr val="C00000"/>
              </a:buClr>
            </a:pPr>
            <a:r>
              <a:rPr lang="en-GB" sz="2215" dirty="0"/>
              <a:t>Introduction of new wetlands on the bank of canal </a:t>
            </a:r>
          </a:p>
          <a:p>
            <a:endParaRPr lang="en-GB" dirty="0"/>
          </a:p>
        </p:txBody>
      </p:sp>
    </p:spTree>
    <p:extLst>
      <p:ext uri="{BB962C8B-B14F-4D97-AF65-F5344CB8AC3E}">
        <p14:creationId xmlns:p14="http://schemas.microsoft.com/office/powerpoint/2010/main" val="353751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an iconic visitor centre</a:t>
            </a:r>
          </a:p>
        </p:txBody>
      </p:sp>
      <p:pic>
        <p:nvPicPr>
          <p:cNvPr id="5" name="Content Placeholder 4"/>
          <p:cNvPicPr>
            <a:picLocks noGrp="1" noChangeAspect="1"/>
          </p:cNvPicPr>
          <p:nvPr>
            <p:ph sz="half" idx="1"/>
          </p:nvPr>
        </p:nvPicPr>
        <p:blipFill>
          <a:blip r:embed="rId2"/>
          <a:stretch>
            <a:fillRect/>
          </a:stretch>
        </p:blipFill>
        <p:spPr>
          <a:xfrm>
            <a:off x="417513" y="1763775"/>
            <a:ext cx="4554537" cy="3552654"/>
          </a:xfrm>
          <a:prstGeom prst="rect">
            <a:avLst/>
          </a:prstGeom>
        </p:spPr>
      </p:pic>
      <p:sp>
        <p:nvSpPr>
          <p:cNvPr id="4" name="Content Placeholder 3"/>
          <p:cNvSpPr>
            <a:spLocks noGrp="1"/>
          </p:cNvSpPr>
          <p:nvPr>
            <p:ph sz="half" idx="2"/>
          </p:nvPr>
        </p:nvSpPr>
        <p:spPr>
          <a:xfrm>
            <a:off x="5117123" y="1763775"/>
            <a:ext cx="3893527" cy="4289181"/>
          </a:xfrm>
        </p:spPr>
        <p:txBody>
          <a:bodyPr>
            <a:normAutofit/>
          </a:bodyPr>
          <a:lstStyle/>
          <a:p>
            <a:pPr indent="-228606">
              <a:spcBef>
                <a:spcPts val="554"/>
              </a:spcBef>
              <a:spcAft>
                <a:spcPts val="277"/>
              </a:spcAft>
              <a:buClr>
                <a:srgbClr val="C00000"/>
              </a:buClr>
            </a:pPr>
            <a:r>
              <a:rPr lang="en-GB" dirty="0"/>
              <a:t>Access 50% of the UK population &lt; 2 hrs drive</a:t>
            </a:r>
          </a:p>
          <a:p>
            <a:pPr indent="-228606">
              <a:spcBef>
                <a:spcPts val="554"/>
              </a:spcBef>
              <a:spcAft>
                <a:spcPts val="277"/>
              </a:spcAft>
              <a:buClr>
                <a:srgbClr val="C00000"/>
              </a:buClr>
            </a:pPr>
            <a:r>
              <a:rPr lang="en-GB" dirty="0"/>
              <a:t>Develop a visitor centre and attraction similar to the Falkirk  Wheel</a:t>
            </a:r>
          </a:p>
          <a:p>
            <a:pPr indent="-228606">
              <a:spcBef>
                <a:spcPts val="554"/>
              </a:spcBef>
              <a:spcAft>
                <a:spcPts val="277"/>
              </a:spcAft>
              <a:buClr>
                <a:srgbClr val="C00000"/>
              </a:buClr>
            </a:pPr>
            <a:r>
              <a:rPr lang="en-GB" dirty="0"/>
              <a:t>Offer</a:t>
            </a:r>
          </a:p>
          <a:p>
            <a:pPr lvl="1">
              <a:buClr>
                <a:srgbClr val="C00000"/>
              </a:buClr>
            </a:pPr>
            <a:r>
              <a:rPr lang="en-GB" dirty="0"/>
              <a:t>Range of land and water based activities</a:t>
            </a:r>
          </a:p>
          <a:p>
            <a:endParaRPr lang="en-GB" dirty="0"/>
          </a:p>
        </p:txBody>
      </p:sp>
    </p:spTree>
    <p:extLst>
      <p:ext uri="{BB962C8B-B14F-4D97-AF65-F5344CB8AC3E}">
        <p14:creationId xmlns:p14="http://schemas.microsoft.com/office/powerpoint/2010/main" val="951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cs typeface="Arial" panose="020B0604020202020204" pitchFamily="34" charset="0"/>
              </a:rPr>
              <a:t>Economic benefits</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385058" y="1754665"/>
            <a:ext cx="8253837" cy="433196"/>
          </a:xfrm>
          <a:prstGeom prst="rect">
            <a:avLst/>
          </a:prstGeom>
          <a:noFill/>
        </p:spPr>
        <p:txBody>
          <a:bodyPr wrap="square" rtlCol="0">
            <a:spAutoFit/>
          </a:bodyPr>
          <a:lstStyle/>
          <a:p>
            <a:pPr defTabSz="844083" eaLnBrk="0" hangingPunct="0"/>
            <a:r>
              <a:rPr lang="en-GB" sz="2215" dirty="0">
                <a:solidFill>
                  <a:prstClr val="black"/>
                </a:solidFill>
                <a:latin typeface="Arial"/>
                <a:ea typeface="+mn-ea"/>
                <a:cs typeface="Arial" panose="020B0604020202020204" pitchFamily="34" charset="0"/>
              </a:rPr>
              <a:t>Visitors to the Waterway Park: 85,000 day visitors / year</a:t>
            </a:r>
          </a:p>
        </p:txBody>
      </p:sp>
      <p:sp>
        <p:nvSpPr>
          <p:cNvPr id="9" name="TextBox 8"/>
          <p:cNvSpPr txBox="1"/>
          <p:nvPr/>
        </p:nvSpPr>
        <p:spPr>
          <a:xfrm>
            <a:off x="417513" y="4977212"/>
            <a:ext cx="6750118" cy="546945"/>
          </a:xfrm>
          <a:prstGeom prst="rect">
            <a:avLst/>
          </a:prstGeom>
          <a:noFill/>
        </p:spPr>
        <p:txBody>
          <a:bodyPr wrap="none" rtlCol="0">
            <a:spAutoFit/>
          </a:bodyPr>
          <a:lstStyle/>
          <a:p>
            <a:pPr defTabSz="844083" eaLnBrk="0" hangingPunct="0"/>
            <a:r>
              <a:rPr lang="en-GB" sz="2954" dirty="0">
                <a:solidFill>
                  <a:prstClr val="black"/>
                </a:solidFill>
                <a:latin typeface="Arial"/>
                <a:ea typeface="+mn-ea"/>
                <a:cs typeface="Arial" panose="020B0604020202020204" pitchFamily="34" charset="0"/>
              </a:rPr>
              <a:t>Visitor Expenditure:  up to £4 million pa</a:t>
            </a:r>
          </a:p>
        </p:txBody>
      </p:sp>
      <p:sp>
        <p:nvSpPr>
          <p:cNvPr id="10" name="TextBox 9"/>
          <p:cNvSpPr txBox="1"/>
          <p:nvPr/>
        </p:nvSpPr>
        <p:spPr>
          <a:xfrm>
            <a:off x="417513" y="2836040"/>
            <a:ext cx="8214108" cy="433196"/>
          </a:xfrm>
          <a:prstGeom prst="rect">
            <a:avLst/>
          </a:prstGeom>
          <a:noFill/>
        </p:spPr>
        <p:txBody>
          <a:bodyPr wrap="none" rtlCol="0">
            <a:spAutoFit/>
          </a:bodyPr>
          <a:lstStyle/>
          <a:p>
            <a:pPr defTabSz="844083" eaLnBrk="0" hangingPunct="0"/>
            <a:r>
              <a:rPr lang="en-GB" sz="2215" dirty="0">
                <a:solidFill>
                  <a:prstClr val="black"/>
                </a:solidFill>
                <a:latin typeface="Arial"/>
                <a:ea typeface="+mn-ea"/>
                <a:cs typeface="Arial" panose="020B0604020202020204" pitchFamily="34" charset="0"/>
              </a:rPr>
              <a:t>Boating &amp; Boating Expenditure: 7,200 boat movements = £633k</a:t>
            </a:r>
          </a:p>
        </p:txBody>
      </p:sp>
      <p:sp>
        <p:nvSpPr>
          <p:cNvPr id="12" name="TextBox 11"/>
          <p:cNvSpPr txBox="1"/>
          <p:nvPr/>
        </p:nvSpPr>
        <p:spPr>
          <a:xfrm>
            <a:off x="417513" y="3895837"/>
            <a:ext cx="3371436" cy="433196"/>
          </a:xfrm>
          <a:prstGeom prst="rect">
            <a:avLst/>
          </a:prstGeom>
          <a:noFill/>
        </p:spPr>
        <p:txBody>
          <a:bodyPr wrap="none" rtlCol="0">
            <a:spAutoFit/>
          </a:bodyPr>
          <a:lstStyle/>
          <a:p>
            <a:pPr defTabSz="844083" eaLnBrk="0" hangingPunct="0"/>
            <a:r>
              <a:rPr lang="en-GB" sz="2215" dirty="0">
                <a:solidFill>
                  <a:prstClr val="black"/>
                </a:solidFill>
                <a:latin typeface="Arial"/>
                <a:ea typeface="+mn-ea"/>
                <a:cs typeface="Arial" panose="020B0604020202020204" pitchFamily="34" charset="0"/>
              </a:rPr>
              <a:t>Hire Boat Usage: +£599k</a:t>
            </a:r>
          </a:p>
        </p:txBody>
      </p:sp>
    </p:spTree>
    <p:extLst>
      <p:ext uri="{BB962C8B-B14F-4D97-AF65-F5344CB8AC3E}">
        <p14:creationId xmlns:p14="http://schemas.microsoft.com/office/powerpoint/2010/main" val="35267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z="3323" dirty="0"/>
              <a:t>National Infrastructure Commission</a:t>
            </a:r>
          </a:p>
        </p:txBody>
      </p:sp>
      <p:sp>
        <p:nvSpPr>
          <p:cNvPr id="6" name="Rectangle 5"/>
          <p:cNvSpPr/>
          <p:nvPr/>
        </p:nvSpPr>
        <p:spPr>
          <a:xfrm>
            <a:off x="737089" y="1629509"/>
            <a:ext cx="7633188" cy="2535309"/>
          </a:xfrm>
          <a:prstGeom prst="rect">
            <a:avLst/>
          </a:prstGeom>
        </p:spPr>
        <p:txBody>
          <a:bodyPr wrap="square">
            <a:spAutoFit/>
          </a:bodyPr>
          <a:lstStyle/>
          <a:p>
            <a:pPr defTabSz="844083" eaLnBrk="0" hangingPunct="0"/>
            <a:r>
              <a:rPr lang="en-US" sz="2585" b="1" dirty="0">
                <a:solidFill>
                  <a:prstClr val="black"/>
                </a:solidFill>
                <a:latin typeface="Trebuchet MS" pitchFamily="34" charset="0"/>
                <a:ea typeface="+mn-ea"/>
                <a:cs typeface="+mn-cs"/>
              </a:rPr>
              <a:t>Cambridge/MK/Milton Keynes growth corridor</a:t>
            </a:r>
          </a:p>
          <a:p>
            <a:pPr marL="263776" indent="-263776" defTabSz="844083" eaLnBrk="0" hangingPunct="0">
              <a:buFont typeface="Arial" panose="020B0604020202020204" pitchFamily="34" charset="0"/>
              <a:buChar char="•"/>
            </a:pPr>
            <a:endParaRPr lang="en-US" sz="2215" dirty="0">
              <a:solidFill>
                <a:prstClr val="black"/>
              </a:solidFill>
              <a:latin typeface="Trebuchet MS" pitchFamily="34" charset="0"/>
              <a:ea typeface="+mn-ea"/>
              <a:cs typeface="+mn-cs"/>
            </a:endParaRPr>
          </a:p>
          <a:p>
            <a:pPr marL="263776" indent="-263776" defTabSz="844083" eaLnBrk="0" hangingPunct="0">
              <a:buFont typeface="Arial" panose="020B0604020202020204" pitchFamily="34" charset="0"/>
              <a:buChar char="•"/>
            </a:pPr>
            <a:r>
              <a:rPr lang="en-US" sz="2215" dirty="0">
                <a:solidFill>
                  <a:prstClr val="black"/>
                </a:solidFill>
                <a:latin typeface="Trebuchet MS" pitchFamily="34" charset="0"/>
                <a:ea typeface="+mn-ea"/>
                <a:cs typeface="+mn-cs"/>
              </a:rPr>
              <a:t>Call for evidence</a:t>
            </a:r>
          </a:p>
          <a:p>
            <a:pPr marL="263776" indent="-263776" defTabSz="844083" eaLnBrk="0" hangingPunct="0">
              <a:buFont typeface="Arial" panose="020B0604020202020204" pitchFamily="34" charset="0"/>
              <a:buChar char="•"/>
            </a:pPr>
            <a:r>
              <a:rPr lang="en-US" sz="2215" dirty="0">
                <a:solidFill>
                  <a:prstClr val="black"/>
                </a:solidFill>
                <a:latin typeface="Trebuchet MS" pitchFamily="34" charset="0"/>
                <a:ea typeface="+mn-ea"/>
                <a:cs typeface="+mn-cs"/>
              </a:rPr>
              <a:t>Maximise potential of the corridor</a:t>
            </a:r>
          </a:p>
          <a:p>
            <a:pPr marL="263776" indent="-263776" defTabSz="844083" eaLnBrk="0" hangingPunct="0">
              <a:buFont typeface="Arial" panose="020B0604020202020204" pitchFamily="34" charset="0"/>
              <a:buChar char="•"/>
            </a:pPr>
            <a:r>
              <a:rPr lang="en-US" sz="2215" dirty="0">
                <a:solidFill>
                  <a:prstClr val="black"/>
                </a:solidFill>
                <a:latin typeface="Trebuchet MS" pitchFamily="34" charset="0"/>
                <a:ea typeface="+mn-ea"/>
                <a:cs typeface="+mn-cs"/>
              </a:rPr>
              <a:t>High quality environment</a:t>
            </a:r>
          </a:p>
          <a:p>
            <a:pPr marL="263776" indent="-263776" defTabSz="844083" eaLnBrk="0" hangingPunct="0">
              <a:buFont typeface="Arial" panose="020B0604020202020204" pitchFamily="34" charset="0"/>
              <a:buChar char="•"/>
            </a:pPr>
            <a:r>
              <a:rPr lang="en-US" sz="2215" dirty="0">
                <a:solidFill>
                  <a:prstClr val="black"/>
                </a:solidFill>
                <a:latin typeface="Trebuchet MS" pitchFamily="34" charset="0"/>
                <a:ea typeface="+mn-ea"/>
                <a:cs typeface="+mn-cs"/>
              </a:rPr>
              <a:t>Homes and Jobs</a:t>
            </a:r>
          </a:p>
          <a:p>
            <a:pPr marL="263776" indent="-263776" defTabSz="844083" eaLnBrk="0" hangingPunct="0">
              <a:buFont typeface="Arial" panose="020B0604020202020204" pitchFamily="34" charset="0"/>
              <a:buChar char="•"/>
            </a:pPr>
            <a:r>
              <a:rPr lang="en-US" sz="2215" dirty="0">
                <a:solidFill>
                  <a:prstClr val="black"/>
                </a:solidFill>
                <a:latin typeface="Trebuchet MS" pitchFamily="34" charset="0"/>
                <a:ea typeface="+mn-ea"/>
                <a:cs typeface="+mn-cs"/>
              </a:rPr>
              <a:t>Priority Green Infrastructure</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43712" y="2263489"/>
            <a:ext cx="3143089" cy="126054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1861494" y="3964567"/>
            <a:ext cx="6051088" cy="2693299"/>
          </a:xfrm>
          <a:prstGeom prst="rect">
            <a:avLst/>
          </a:prstGeom>
        </p:spPr>
      </p:pic>
    </p:spTree>
    <p:extLst>
      <p:ext uri="{BB962C8B-B14F-4D97-AF65-F5344CB8AC3E}">
        <p14:creationId xmlns:p14="http://schemas.microsoft.com/office/powerpoint/2010/main" val="2850536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960" t="8656" r="6483" b="4901"/>
          <a:stretch/>
        </p:blipFill>
        <p:spPr>
          <a:xfrm>
            <a:off x="-12881" y="807503"/>
            <a:ext cx="9156881" cy="5204181"/>
          </a:xfrm>
          <a:prstGeom prst="rect">
            <a:avLst/>
          </a:prstGeom>
        </p:spPr>
      </p:pic>
    </p:spTree>
    <p:extLst>
      <p:ext uri="{BB962C8B-B14F-4D97-AF65-F5344CB8AC3E}">
        <p14:creationId xmlns:p14="http://schemas.microsoft.com/office/powerpoint/2010/main" val="1098620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783" t="9180" r="6307" b="5231"/>
          <a:stretch/>
        </p:blipFill>
        <p:spPr>
          <a:xfrm>
            <a:off x="0" y="870334"/>
            <a:ext cx="9121967" cy="5111914"/>
          </a:xfrm>
          <a:prstGeom prst="rect">
            <a:avLst/>
          </a:prstGeom>
        </p:spPr>
      </p:pic>
    </p:spTree>
    <p:extLst>
      <p:ext uri="{BB962C8B-B14F-4D97-AF65-F5344CB8AC3E}">
        <p14:creationId xmlns:p14="http://schemas.microsoft.com/office/powerpoint/2010/main" val="224159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pic>
        <p:nvPicPr>
          <p:cNvPr id="4" name="Picture 3"/>
          <p:cNvPicPr>
            <a:picLocks noChangeAspect="1"/>
          </p:cNvPicPr>
          <p:nvPr/>
        </p:nvPicPr>
        <p:blipFill rotWithShape="1">
          <a:blip r:embed="rId2"/>
          <a:srcRect l="7795" t="8876" r="6311" b="4299"/>
          <a:stretch/>
        </p:blipFill>
        <p:spPr>
          <a:xfrm>
            <a:off x="0" y="928688"/>
            <a:ext cx="9145178" cy="5199962"/>
          </a:xfrm>
          <a:prstGeom prst="rect">
            <a:avLst/>
          </a:prstGeom>
        </p:spPr>
      </p:pic>
    </p:spTree>
    <p:extLst>
      <p:ext uri="{BB962C8B-B14F-4D97-AF65-F5344CB8AC3E}">
        <p14:creationId xmlns:p14="http://schemas.microsoft.com/office/powerpoint/2010/main" val="1845739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401" t="10164" r="6296" b="6219"/>
          <a:stretch/>
        </p:blipFill>
        <p:spPr>
          <a:xfrm>
            <a:off x="0" y="771179"/>
            <a:ext cx="9144000" cy="5041915"/>
          </a:xfrm>
          <a:prstGeom prst="rect">
            <a:avLst/>
          </a:prstGeom>
        </p:spPr>
      </p:pic>
    </p:spTree>
    <p:extLst>
      <p:ext uri="{BB962C8B-B14F-4D97-AF65-F5344CB8AC3E}">
        <p14:creationId xmlns:p14="http://schemas.microsoft.com/office/powerpoint/2010/main" val="3847600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501" t="9175" r="6459" b="5029"/>
          <a:stretch/>
        </p:blipFill>
        <p:spPr>
          <a:xfrm>
            <a:off x="0" y="782198"/>
            <a:ext cx="9152789" cy="5133860"/>
          </a:xfrm>
          <a:prstGeom prst="rect">
            <a:avLst/>
          </a:prstGeom>
        </p:spPr>
      </p:pic>
    </p:spTree>
    <p:extLst>
      <p:ext uri="{BB962C8B-B14F-4D97-AF65-F5344CB8AC3E}">
        <p14:creationId xmlns:p14="http://schemas.microsoft.com/office/powerpoint/2010/main" val="101556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Infrastructure training portfolio</a:t>
            </a:r>
          </a:p>
        </p:txBody>
      </p:sp>
      <p:graphicFrame>
        <p:nvGraphicFramePr>
          <p:cNvPr id="4" name="Table 3"/>
          <p:cNvGraphicFramePr>
            <a:graphicFrameLocks noGrp="1"/>
          </p:cNvGraphicFramePr>
          <p:nvPr>
            <p:extLst/>
          </p:nvPr>
        </p:nvGraphicFramePr>
        <p:xfrm>
          <a:off x="755576" y="1484784"/>
          <a:ext cx="7488832" cy="5172866"/>
        </p:xfrm>
        <a:graphic>
          <a:graphicData uri="http://schemas.openxmlformats.org/drawingml/2006/table">
            <a:tbl>
              <a:tblPr firstRow="1" bandRow="1">
                <a:tableStyleId>{5C22544A-7EE6-4342-B048-85BDC9FD1C3A}</a:tableStyleId>
              </a:tblPr>
              <a:tblGrid>
                <a:gridCol w="3744416">
                  <a:extLst>
                    <a:ext uri="{9D8B030D-6E8A-4147-A177-3AD203B41FA5}">
                      <a16:colId xmlns="" xmlns:a16="http://schemas.microsoft.com/office/drawing/2014/main" val="20000"/>
                    </a:ext>
                  </a:extLst>
                </a:gridCol>
                <a:gridCol w="3744416">
                  <a:extLst>
                    <a:ext uri="{9D8B030D-6E8A-4147-A177-3AD203B41FA5}">
                      <a16:colId xmlns="" xmlns:a16="http://schemas.microsoft.com/office/drawing/2014/main" val="20001"/>
                    </a:ext>
                  </a:extLst>
                </a:gridCol>
              </a:tblGrid>
              <a:tr h="1443433">
                <a:tc>
                  <a:txBody>
                    <a:bodyPr/>
                    <a:lstStyle/>
                    <a:p>
                      <a:r>
                        <a:rPr lang="en-GB" sz="1600" b="1" dirty="0"/>
                        <a:t>BIM</a:t>
                      </a:r>
                    </a:p>
                    <a:p>
                      <a:endParaRPr lang="en-GB" sz="1600" dirty="0"/>
                    </a:p>
                    <a:p>
                      <a:pPr marL="285750" indent="-285750">
                        <a:buFont typeface="Arial" panose="020B0604020202020204" pitchFamily="34" charset="0"/>
                        <a:buChar char="•"/>
                      </a:pPr>
                      <a:r>
                        <a:rPr lang="en-GB" sz="1600" dirty="0"/>
                        <a:t>Implementation</a:t>
                      </a:r>
                      <a:r>
                        <a:rPr lang="en-GB" sz="1600" baseline="0" dirty="0"/>
                        <a:t> and management</a:t>
                      </a:r>
                    </a:p>
                    <a:p>
                      <a:pPr marL="285750" indent="-285750">
                        <a:buFont typeface="Arial" panose="020B0604020202020204" pitchFamily="34" charset="0"/>
                        <a:buChar char="•"/>
                      </a:pPr>
                      <a:r>
                        <a:rPr lang="en-GB" sz="1600" baseline="0" dirty="0"/>
                        <a:t>BIM for infrastructure</a:t>
                      </a:r>
                      <a:endParaRPr lang="en-GB"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Collaboration</a:t>
                      </a:r>
                      <a:r>
                        <a:rPr lang="en-GB" sz="1600" baseline="0" dirty="0"/>
                        <a:t> &amp; dispute avoidance</a:t>
                      </a:r>
                      <a:endParaRPr lang="en-GB" sz="1600" dirty="0"/>
                    </a:p>
                    <a:p>
                      <a:endParaRPr lang="en-GB" sz="1600" dirty="0"/>
                    </a:p>
                    <a:p>
                      <a:pPr marL="285750" indent="-285750">
                        <a:buFont typeface="Arial" panose="020B0604020202020204" pitchFamily="34" charset="0"/>
                        <a:buChar char="•"/>
                      </a:pPr>
                      <a:r>
                        <a:rPr lang="en-GB" sz="1600" dirty="0"/>
                        <a:t>Conflict avoidance</a:t>
                      </a:r>
                    </a:p>
                    <a:p>
                      <a:pPr marL="285750" indent="-285750">
                        <a:buFont typeface="Arial" panose="020B0604020202020204" pitchFamily="34" charset="0"/>
                        <a:buChar char="•"/>
                      </a:pPr>
                      <a:r>
                        <a:rPr lang="en-GB" sz="1600" dirty="0"/>
                        <a:t>Early</a:t>
                      </a:r>
                      <a:r>
                        <a:rPr lang="en-GB" sz="1600" baseline="0" dirty="0"/>
                        <a:t> intervention</a:t>
                      </a:r>
                    </a:p>
                    <a:p>
                      <a:pPr marL="285750" indent="-285750">
                        <a:buFont typeface="Arial" panose="020B0604020202020204" pitchFamily="34" charset="0"/>
                        <a:buChar char="•"/>
                      </a:pPr>
                      <a:r>
                        <a:rPr lang="en-GB" sz="1600" baseline="0" dirty="0"/>
                        <a:t>Dispute avoidance</a:t>
                      </a:r>
                      <a:endParaRPr lang="en-GB" sz="1600" dirty="0"/>
                    </a:p>
                  </a:txBody>
                  <a:tcPr/>
                </a:tc>
                <a:extLst>
                  <a:ext uri="{0D108BD9-81ED-4DB2-BD59-A6C34878D82A}">
                    <a16:rowId xmlns="" xmlns:a16="http://schemas.microsoft.com/office/drawing/2014/main" val="10000"/>
                  </a:ext>
                </a:extLst>
              </a:tr>
              <a:tr h="21536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a:t>Commercial management &amp; risk</a:t>
                      </a:r>
                    </a:p>
                    <a:p>
                      <a:endParaRPr lang="en-GB" sz="1600" dirty="0"/>
                    </a:p>
                    <a:p>
                      <a:pPr marL="285750" indent="-285750">
                        <a:buFont typeface="Arial" panose="020B0604020202020204" pitchFamily="34" charset="0"/>
                        <a:buChar char="•"/>
                      </a:pPr>
                      <a:r>
                        <a:rPr lang="en-GB" sz="1600" b="0" dirty="0"/>
                        <a:t>Quantity surveying:</a:t>
                      </a:r>
                      <a:r>
                        <a:rPr lang="en-GB" sz="1600" b="0" baseline="0" dirty="0"/>
                        <a:t> foundation and advanced</a:t>
                      </a:r>
                    </a:p>
                    <a:p>
                      <a:pPr marL="285750" indent="-285750">
                        <a:buFont typeface="Arial" panose="020B0604020202020204" pitchFamily="34" charset="0"/>
                        <a:buChar char="•"/>
                      </a:pPr>
                      <a:r>
                        <a:rPr lang="en-GB" sz="1600" b="0" baseline="0" dirty="0"/>
                        <a:t>Pre and Post contract management</a:t>
                      </a:r>
                    </a:p>
                    <a:p>
                      <a:pPr marL="285750" indent="-285750">
                        <a:buFont typeface="Arial" panose="020B0604020202020204" pitchFamily="34" charset="0"/>
                        <a:buChar char="•"/>
                      </a:pPr>
                      <a:r>
                        <a:rPr lang="en-GB" sz="1600" b="0" baseline="0" dirty="0"/>
                        <a:t>Risk management on infrastructure projects</a:t>
                      </a:r>
                    </a:p>
                    <a:p>
                      <a:pPr marL="285750" indent="-285750">
                        <a:buFont typeface="Arial" panose="020B0604020202020204" pitchFamily="34" charset="0"/>
                        <a:buChar char="•"/>
                      </a:pPr>
                      <a:r>
                        <a:rPr lang="en-GB" sz="1600" b="0" baseline="0" dirty="0"/>
                        <a:t>Commercial management in infrastructure</a:t>
                      </a:r>
                      <a:endParaRPr lang="en-GB" sz="1600" b="0" dirty="0"/>
                    </a:p>
                  </a:txBody>
                  <a:tcPr/>
                </a:tc>
                <a:tc>
                  <a:txBody>
                    <a:bodyPr/>
                    <a:lstStyle/>
                    <a:p>
                      <a:r>
                        <a:rPr lang="en-GB" sz="1600" b="1" dirty="0"/>
                        <a:t>Contracts &amp; procurement</a:t>
                      </a:r>
                    </a:p>
                    <a:p>
                      <a:endParaRPr lang="en-GB" sz="1600" b="1" dirty="0"/>
                    </a:p>
                    <a:p>
                      <a:pPr marL="285750" indent="-285750">
                        <a:buFont typeface="Arial" panose="020B0604020202020204" pitchFamily="34" charset="0"/>
                        <a:buChar char="•"/>
                      </a:pPr>
                      <a:r>
                        <a:rPr lang="en-GB" sz="1600" b="0" dirty="0"/>
                        <a:t>NEC3</a:t>
                      </a:r>
                    </a:p>
                    <a:p>
                      <a:pPr marL="285750" indent="-285750">
                        <a:buFont typeface="Arial" panose="020B0604020202020204" pitchFamily="34" charset="0"/>
                        <a:buChar char="•"/>
                      </a:pPr>
                      <a:r>
                        <a:rPr lang="en-GB" sz="1600" b="0" dirty="0"/>
                        <a:t>ICC / ICE</a:t>
                      </a:r>
                    </a:p>
                    <a:p>
                      <a:pPr marL="285750" indent="-285750">
                        <a:buFont typeface="Arial" panose="020B0604020202020204" pitchFamily="34" charset="0"/>
                        <a:buChar char="•"/>
                      </a:pPr>
                      <a:r>
                        <a:rPr lang="en-GB" sz="1600" b="0" dirty="0"/>
                        <a:t>FIDIC</a:t>
                      </a:r>
                    </a:p>
                    <a:p>
                      <a:pPr marL="285750" indent="-285750">
                        <a:buFont typeface="Arial" panose="020B0604020202020204" pitchFamily="34" charset="0"/>
                        <a:buChar char="•"/>
                      </a:pPr>
                      <a:r>
                        <a:rPr lang="en-GB" sz="1600" b="0" dirty="0"/>
                        <a:t>JCT</a:t>
                      </a:r>
                    </a:p>
                    <a:p>
                      <a:pPr marL="285750" indent="-285750">
                        <a:buFont typeface="Arial" panose="020B0604020202020204" pitchFamily="34" charset="0"/>
                        <a:buChar char="•"/>
                      </a:pPr>
                      <a:r>
                        <a:rPr lang="en-GB" sz="1600" b="0" dirty="0"/>
                        <a:t>Contract</a:t>
                      </a:r>
                      <a:r>
                        <a:rPr lang="en-GB" sz="1600" b="0" baseline="0" dirty="0"/>
                        <a:t> administration</a:t>
                      </a:r>
                      <a:endParaRPr lang="en-GB" sz="1600" b="0" dirty="0"/>
                    </a:p>
                  </a:txBody>
                  <a:tcPr/>
                </a:tc>
                <a:extLst>
                  <a:ext uri="{0D108BD9-81ED-4DB2-BD59-A6C34878D82A}">
                    <a16:rowId xmlns="" xmlns:a16="http://schemas.microsoft.com/office/drawing/2014/main" val="10001"/>
                  </a:ext>
                </a:extLst>
              </a:tr>
              <a:tr h="1443433">
                <a:tc>
                  <a:txBody>
                    <a:bodyPr/>
                    <a:lstStyle/>
                    <a:p>
                      <a:r>
                        <a:rPr lang="en-GB" sz="1600" b="1" dirty="0"/>
                        <a:t>Industry</a:t>
                      </a:r>
                      <a:r>
                        <a:rPr lang="en-GB" sz="1600" b="1" baseline="0" dirty="0"/>
                        <a:t> overviews</a:t>
                      </a:r>
                      <a:br>
                        <a:rPr lang="en-GB" sz="1600" b="1" baseline="0" dirty="0"/>
                      </a:br>
                      <a:endParaRPr lang="en-GB" sz="1600" b="1" baseline="0" dirty="0"/>
                    </a:p>
                    <a:p>
                      <a:pPr marL="285750" indent="-285750">
                        <a:buFont typeface="Arial" panose="020B0604020202020204" pitchFamily="34" charset="0"/>
                        <a:buChar char="•"/>
                      </a:pPr>
                      <a:r>
                        <a:rPr lang="en-GB" sz="1600" b="0" baseline="0" dirty="0"/>
                        <a:t>Rail</a:t>
                      </a:r>
                    </a:p>
                    <a:p>
                      <a:pPr marL="285750" indent="-285750">
                        <a:buFont typeface="Arial" panose="020B0604020202020204" pitchFamily="34" charset="0"/>
                        <a:buChar char="•"/>
                      </a:pPr>
                      <a:r>
                        <a:rPr lang="en-GB" sz="1600" b="0" baseline="0" dirty="0"/>
                        <a:t>Roads</a:t>
                      </a:r>
                    </a:p>
                    <a:p>
                      <a:pPr marL="285750" indent="-285750">
                        <a:buFont typeface="Arial" panose="020B0604020202020204" pitchFamily="34" charset="0"/>
                        <a:buChar char="•"/>
                      </a:pPr>
                      <a:r>
                        <a:rPr lang="en-GB" sz="1600" b="0" baseline="0" dirty="0"/>
                        <a:t>Water</a:t>
                      </a:r>
                      <a:endParaRPr lang="en-GB" sz="1600" b="0" dirty="0"/>
                    </a:p>
                  </a:txBody>
                  <a:tcPr/>
                </a:tc>
                <a:tc>
                  <a:txBody>
                    <a:bodyPr/>
                    <a:lstStyle/>
                    <a:p>
                      <a:r>
                        <a:rPr lang="en-GB" sz="1600" b="1" dirty="0"/>
                        <a:t>Measurement &amp; standards</a:t>
                      </a:r>
                      <a:br>
                        <a:rPr lang="en-GB" sz="1600" b="1" dirty="0"/>
                      </a:br>
                      <a:endParaRPr lang="en-GB" sz="1600" b="1" dirty="0"/>
                    </a:p>
                    <a:p>
                      <a:pPr marL="285750" indent="-285750">
                        <a:buFont typeface="Arial" panose="020B0604020202020204" pitchFamily="34" charset="0"/>
                        <a:buChar char="•"/>
                      </a:pPr>
                      <a:r>
                        <a:rPr lang="en-GB" sz="1600" b="0" dirty="0"/>
                        <a:t>The informed infrastructure client</a:t>
                      </a:r>
                    </a:p>
                    <a:p>
                      <a:pPr marL="285750" indent="-285750">
                        <a:buFont typeface="Arial" panose="020B0604020202020204" pitchFamily="34" charset="0"/>
                        <a:buChar char="•"/>
                      </a:pPr>
                      <a:r>
                        <a:rPr lang="en-GB" sz="1600" b="0" dirty="0"/>
                        <a:t>NRM2</a:t>
                      </a:r>
                      <a:r>
                        <a:rPr lang="en-GB" sz="1600" b="0" baseline="0" dirty="0"/>
                        <a:t> for Infrastructure</a:t>
                      </a:r>
                      <a:endParaRPr lang="en-GB" sz="1600" b="0"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764218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061" t="9718" r="6496" b="5965"/>
          <a:stretch/>
        </p:blipFill>
        <p:spPr>
          <a:xfrm>
            <a:off x="0" y="848300"/>
            <a:ext cx="9055865" cy="5026878"/>
          </a:xfrm>
          <a:prstGeom prst="rect">
            <a:avLst/>
          </a:prstGeom>
        </p:spPr>
      </p:pic>
    </p:spTree>
    <p:extLst>
      <p:ext uri="{BB962C8B-B14F-4D97-AF65-F5344CB8AC3E}">
        <p14:creationId xmlns:p14="http://schemas.microsoft.com/office/powerpoint/2010/main" val="1451541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160" t="10446" r="6638" b="5738"/>
          <a:stretch/>
        </p:blipFill>
        <p:spPr>
          <a:xfrm>
            <a:off x="-1" y="826264"/>
            <a:ext cx="9122359" cy="4990641"/>
          </a:xfrm>
          <a:prstGeom prst="rect">
            <a:avLst/>
          </a:prstGeom>
        </p:spPr>
      </p:pic>
    </p:spTree>
    <p:extLst>
      <p:ext uri="{BB962C8B-B14F-4D97-AF65-F5344CB8AC3E}">
        <p14:creationId xmlns:p14="http://schemas.microsoft.com/office/powerpoint/2010/main" val="1374501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855" t="9431" r="6463" b="5638"/>
          <a:stretch/>
        </p:blipFill>
        <p:spPr>
          <a:xfrm>
            <a:off x="11832" y="808312"/>
            <a:ext cx="9121151" cy="5085712"/>
          </a:xfrm>
          <a:prstGeom prst="rect">
            <a:avLst/>
          </a:prstGeom>
        </p:spPr>
      </p:pic>
    </p:spTree>
    <p:extLst>
      <p:ext uri="{BB962C8B-B14F-4D97-AF65-F5344CB8AC3E}">
        <p14:creationId xmlns:p14="http://schemas.microsoft.com/office/powerpoint/2010/main" val="1148447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443" t="8769" r="6179" b="4677"/>
          <a:stretch/>
        </p:blipFill>
        <p:spPr>
          <a:xfrm>
            <a:off x="0" y="848299"/>
            <a:ext cx="9128007" cy="5144877"/>
          </a:xfrm>
          <a:prstGeom prst="rect">
            <a:avLst/>
          </a:prstGeom>
        </p:spPr>
      </p:pic>
    </p:spTree>
    <p:extLst>
      <p:ext uri="{BB962C8B-B14F-4D97-AF65-F5344CB8AC3E}">
        <p14:creationId xmlns:p14="http://schemas.microsoft.com/office/powerpoint/2010/main" val="1326039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437" t="11805" r="6770" b="6351"/>
          <a:stretch/>
        </p:blipFill>
        <p:spPr>
          <a:xfrm>
            <a:off x="0" y="903382"/>
            <a:ext cx="9110949" cy="4946575"/>
          </a:xfrm>
          <a:prstGeom prst="rect">
            <a:avLst/>
          </a:prstGeom>
        </p:spPr>
      </p:pic>
    </p:spTree>
    <p:extLst>
      <p:ext uri="{BB962C8B-B14F-4D97-AF65-F5344CB8AC3E}">
        <p14:creationId xmlns:p14="http://schemas.microsoft.com/office/powerpoint/2010/main" val="37692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997" t="9440" r="7126" b="5363"/>
          <a:stretch/>
        </p:blipFill>
        <p:spPr>
          <a:xfrm>
            <a:off x="0" y="804232"/>
            <a:ext cx="9088916" cy="5131912"/>
          </a:xfrm>
          <a:prstGeom prst="rect">
            <a:avLst/>
          </a:prstGeom>
        </p:spPr>
      </p:pic>
    </p:spTree>
    <p:extLst>
      <p:ext uri="{BB962C8B-B14F-4D97-AF65-F5344CB8AC3E}">
        <p14:creationId xmlns:p14="http://schemas.microsoft.com/office/powerpoint/2010/main" val="35738368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883" t="9383" r="6641" b="5904"/>
          <a:stretch/>
        </p:blipFill>
        <p:spPr>
          <a:xfrm>
            <a:off x="0" y="826265"/>
            <a:ext cx="9149756" cy="5100810"/>
          </a:xfrm>
          <a:prstGeom prst="rect">
            <a:avLst/>
          </a:prstGeom>
        </p:spPr>
      </p:pic>
    </p:spTree>
    <p:extLst>
      <p:ext uri="{BB962C8B-B14F-4D97-AF65-F5344CB8AC3E}">
        <p14:creationId xmlns:p14="http://schemas.microsoft.com/office/powerpoint/2010/main" val="7025966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309" t="9840" r="6624" b="6418"/>
          <a:stretch/>
        </p:blipFill>
        <p:spPr>
          <a:xfrm>
            <a:off x="11849" y="903383"/>
            <a:ext cx="9132151" cy="5056742"/>
          </a:xfrm>
          <a:prstGeom prst="rect">
            <a:avLst/>
          </a:prstGeom>
        </p:spPr>
      </p:pic>
    </p:spTree>
    <p:extLst>
      <p:ext uri="{BB962C8B-B14F-4D97-AF65-F5344CB8AC3E}">
        <p14:creationId xmlns:p14="http://schemas.microsoft.com/office/powerpoint/2010/main" val="4162244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812266" y="3056250"/>
            <a:ext cx="7742811" cy="2015936"/>
          </a:xfrm>
          <a:prstGeom prst="rect">
            <a:avLst/>
          </a:prstGeom>
          <a:noFill/>
        </p:spPr>
        <p:txBody>
          <a:bodyPr wrap="square" rtlCol="0">
            <a:spAutoFit/>
          </a:bodyPr>
          <a:lstStyle/>
          <a:p>
            <a:pPr marL="0" lvl="0" indent="0" algn="ctr">
              <a:spcAft>
                <a:spcPts val="600"/>
              </a:spcAft>
              <a:buNone/>
            </a:pPr>
            <a:r>
              <a:rPr lang="en-GB" sz="4000" b="1" dirty="0">
                <a:solidFill>
                  <a:schemeClr val="accent3">
                    <a:lumMod val="50000"/>
                  </a:schemeClr>
                </a:solidFill>
                <a:latin typeface="Corbel" panose="020B0503020204020204" pitchFamily="34" charset="0"/>
              </a:rPr>
              <a:t>Phil Graham, Chief Executive</a:t>
            </a:r>
          </a:p>
          <a:p>
            <a:pPr marL="0" lvl="0" indent="0" algn="ctr">
              <a:spcAft>
                <a:spcPts val="600"/>
              </a:spcAft>
              <a:buNone/>
            </a:pPr>
            <a:r>
              <a:rPr lang="en-GB" sz="4000" b="1" dirty="0">
                <a:solidFill>
                  <a:schemeClr val="accent3">
                    <a:lumMod val="50000"/>
                  </a:schemeClr>
                </a:solidFill>
                <a:latin typeface="Corbel" panose="020B0503020204020204" pitchFamily="34" charset="0"/>
              </a:rPr>
              <a:t>National Infrastructure Commission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4012387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99" y="434658"/>
            <a:ext cx="7781799" cy="1910177"/>
          </a:xfrm>
          <a:prstGeom prst="rect">
            <a:avLst/>
          </a:prstGeom>
        </p:spPr>
      </p:pic>
      <p:sp>
        <p:nvSpPr>
          <p:cNvPr id="7" name="TextBox 6"/>
          <p:cNvSpPr txBox="1"/>
          <p:nvPr/>
        </p:nvSpPr>
        <p:spPr>
          <a:xfrm>
            <a:off x="812266" y="2375563"/>
            <a:ext cx="7742811" cy="3616375"/>
          </a:xfrm>
          <a:prstGeom prst="rect">
            <a:avLst/>
          </a:prstGeom>
          <a:noFill/>
        </p:spPr>
        <p:txBody>
          <a:bodyPr wrap="square" rtlCol="0">
            <a:spAutoFit/>
          </a:bodyPr>
          <a:lstStyle/>
          <a:p>
            <a:pPr algn="ctr">
              <a:spcAft>
                <a:spcPts val="600"/>
              </a:spcAft>
            </a:pPr>
            <a:r>
              <a:rPr lang="en-GB" sz="2800" b="1" dirty="0">
                <a:solidFill>
                  <a:schemeClr val="accent3">
                    <a:lumMod val="50000"/>
                  </a:schemeClr>
                </a:solidFill>
                <a:latin typeface="Corbel" panose="020B0503020204020204" pitchFamily="34" charset="0"/>
              </a:rPr>
              <a:t>Panel Discussion 1</a:t>
            </a:r>
            <a:endParaRPr lang="en-GB" sz="2800" dirty="0">
              <a:solidFill>
                <a:schemeClr val="accent3">
                  <a:lumMod val="50000"/>
                </a:schemeClr>
              </a:solidFill>
              <a:latin typeface="Corbel" panose="020B0503020204020204" pitchFamily="34" charset="0"/>
            </a:endParaRPr>
          </a:p>
          <a:p>
            <a:pPr algn="ctr"/>
            <a:r>
              <a:rPr lang="en-GB" sz="2800" dirty="0">
                <a:solidFill>
                  <a:schemeClr val="accent3">
                    <a:lumMod val="50000"/>
                  </a:schemeClr>
                </a:solidFill>
              </a:rPr>
              <a:t>Phil Hardy-Bishop, RICS</a:t>
            </a:r>
          </a:p>
          <a:p>
            <a:pPr algn="ctr"/>
            <a:r>
              <a:rPr lang="en-GB" sz="2800" dirty="0">
                <a:solidFill>
                  <a:schemeClr val="accent3">
                    <a:lumMod val="50000"/>
                  </a:schemeClr>
                </a:solidFill>
              </a:rPr>
              <a:t>Phil Graham, NIC </a:t>
            </a:r>
          </a:p>
          <a:p>
            <a:pPr algn="ctr"/>
            <a:r>
              <a:rPr lang="en-GB" sz="2800" dirty="0">
                <a:solidFill>
                  <a:schemeClr val="accent3">
                    <a:lumMod val="50000"/>
                  </a:schemeClr>
                </a:solidFill>
              </a:rPr>
              <a:t>Patrick O’Sullivan, EWR</a:t>
            </a:r>
          </a:p>
          <a:p>
            <a:pPr algn="ctr"/>
            <a:r>
              <a:rPr lang="en-GB" sz="2800" dirty="0">
                <a:solidFill>
                  <a:schemeClr val="accent3">
                    <a:lumMod val="50000"/>
                  </a:schemeClr>
                </a:solidFill>
              </a:rPr>
              <a:t>Simon Amor, Highways England</a:t>
            </a:r>
          </a:p>
          <a:p>
            <a:pPr algn="ctr"/>
            <a:r>
              <a:rPr lang="en-GB" sz="2800" dirty="0">
                <a:solidFill>
                  <a:schemeClr val="accent3">
                    <a:lumMod val="50000"/>
                  </a:schemeClr>
                </a:solidFill>
              </a:rPr>
              <a:t>Nick Barton, London Luton Airport</a:t>
            </a:r>
          </a:p>
          <a:p>
            <a:pPr algn="ctr"/>
            <a:r>
              <a:rPr lang="en-GB" sz="2800" dirty="0">
                <a:solidFill>
                  <a:schemeClr val="accent3">
                    <a:lumMod val="50000"/>
                  </a:schemeClr>
                </a:solidFill>
              </a:rPr>
              <a:t>Jane Hamilton, B&amp;MK Waterway Park</a:t>
            </a:r>
          </a:p>
          <a:p>
            <a:pPr marL="0" lvl="0" indent="0" algn="ctr">
              <a:spcAft>
                <a:spcPts val="600"/>
              </a:spcAft>
              <a:buNone/>
            </a:pPr>
            <a:endParaRPr lang="en-GB" sz="2800" b="1" dirty="0">
              <a:solidFill>
                <a:schemeClr val="accent3">
                  <a:lumMod val="50000"/>
                </a:schemeClr>
              </a:solidFill>
              <a:latin typeface="Corbel" panose="020B0503020204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26" y="5879201"/>
            <a:ext cx="1405890" cy="5344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686" y="5769964"/>
            <a:ext cx="1925294" cy="64366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275" y="5770137"/>
            <a:ext cx="1694814" cy="61653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1043" t="9312" r="8041" b="6061"/>
          <a:stretch/>
        </p:blipFill>
        <p:spPr>
          <a:xfrm>
            <a:off x="4451984" y="5755609"/>
            <a:ext cx="2217421" cy="585735"/>
          </a:xfrm>
          <a:prstGeom prst="rect">
            <a:avLst/>
          </a:prstGeom>
        </p:spPr>
      </p:pic>
    </p:spTree>
    <p:extLst>
      <p:ext uri="{BB962C8B-B14F-4D97-AF65-F5344CB8AC3E}">
        <p14:creationId xmlns:p14="http://schemas.microsoft.com/office/powerpoint/2010/main" val="2776814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NRPPT Blue PC 13Nov09 1030">
  <a:themeElements>
    <a:clrScheme name="NRPPT Blue PC 13Nov09 1030 1">
      <a:dk1>
        <a:srgbClr val="000000"/>
      </a:dk1>
      <a:lt1>
        <a:srgbClr val="FFFFFF"/>
      </a:lt1>
      <a:dk2>
        <a:srgbClr val="FFFFFF"/>
      </a:dk2>
      <a:lt2>
        <a:srgbClr val="808080"/>
      </a:lt2>
      <a:accent1>
        <a:srgbClr val="005172"/>
      </a:accent1>
      <a:accent2>
        <a:srgbClr val="3A9FBE"/>
      </a:accent2>
      <a:accent3>
        <a:srgbClr val="FFFFFF"/>
      </a:accent3>
      <a:accent4>
        <a:srgbClr val="000000"/>
      </a:accent4>
      <a:accent5>
        <a:srgbClr val="AAB3BC"/>
      </a:accent5>
      <a:accent6>
        <a:srgbClr val="3490AC"/>
      </a:accent6>
      <a:hlink>
        <a:srgbClr val="70B6C2"/>
      </a:hlink>
      <a:folHlink>
        <a:srgbClr val="ABD0D9"/>
      </a:folHlink>
    </a:clrScheme>
    <a:fontScheme name="NRPPT Blue PC 13Nov09 1030">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RPPT Blue PC 13Nov09 1030 1">
        <a:dk1>
          <a:srgbClr val="000000"/>
        </a:dk1>
        <a:lt1>
          <a:srgbClr val="FFFFFF"/>
        </a:lt1>
        <a:dk2>
          <a:srgbClr val="FFFFFF"/>
        </a:dk2>
        <a:lt2>
          <a:srgbClr val="808080"/>
        </a:lt2>
        <a:accent1>
          <a:srgbClr val="005172"/>
        </a:accent1>
        <a:accent2>
          <a:srgbClr val="3A9FBE"/>
        </a:accent2>
        <a:accent3>
          <a:srgbClr val="FFFFFF"/>
        </a:accent3>
        <a:accent4>
          <a:srgbClr val="000000"/>
        </a:accent4>
        <a:accent5>
          <a:srgbClr val="AAB3BC"/>
        </a:accent5>
        <a:accent6>
          <a:srgbClr val="3490AC"/>
        </a:accent6>
        <a:hlink>
          <a:srgbClr val="70B6C2"/>
        </a:hlink>
        <a:folHlink>
          <a:srgbClr val="ABD0D9"/>
        </a:folHlink>
      </a:clrScheme>
      <a:clrMap bg1="lt1" tx1="dk1" bg2="lt2" tx2="dk2" accent1="accent1" accent2="accent2" accent3="accent3" accent4="accent4" accent5="accent5" accent6="accent6" hlink="hlink" folHlink="folHlink"/>
    </a:extraClrScheme>
    <a:extraClrScheme>
      <a:clrScheme name="NRPPT Blue PC 13Nov09 1030 2">
        <a:dk1>
          <a:srgbClr val="000000"/>
        </a:dk1>
        <a:lt1>
          <a:srgbClr val="FFFFFF"/>
        </a:lt1>
        <a:dk2>
          <a:srgbClr val="FFFFFF"/>
        </a:dk2>
        <a:lt2>
          <a:srgbClr val="808080"/>
        </a:lt2>
        <a:accent1>
          <a:srgbClr val="427730"/>
        </a:accent1>
        <a:accent2>
          <a:srgbClr val="ACB700"/>
        </a:accent2>
        <a:accent3>
          <a:srgbClr val="FFFFFF"/>
        </a:accent3>
        <a:accent4>
          <a:srgbClr val="000000"/>
        </a:accent4>
        <a:accent5>
          <a:srgbClr val="B0BDAD"/>
        </a:accent5>
        <a:accent6>
          <a:srgbClr val="9BA600"/>
        </a:accent6>
        <a:hlink>
          <a:srgbClr val="D2E200"/>
        </a:hlink>
        <a:folHlink>
          <a:srgbClr val="E6F242"/>
        </a:folHlink>
      </a:clrScheme>
      <a:clrMap bg1="lt1" tx1="dk1" bg2="lt2" tx2="dk2" accent1="accent1" accent2="accent2" accent3="accent3" accent4="accent4" accent5="accent5" accent6="accent6" hlink="hlink" folHlink="folHlink"/>
    </a:extraClrScheme>
    <a:extraClrScheme>
      <a:clrScheme name="NRPPT Blue PC 13Nov09 1030 3">
        <a:dk1>
          <a:srgbClr val="000000"/>
        </a:dk1>
        <a:lt1>
          <a:srgbClr val="FFFFFF"/>
        </a:lt1>
        <a:dk2>
          <a:srgbClr val="FFFFFF"/>
        </a:dk2>
        <a:lt2>
          <a:srgbClr val="808080"/>
        </a:lt2>
        <a:accent1>
          <a:srgbClr val="EC7A08"/>
        </a:accent1>
        <a:accent2>
          <a:srgbClr val="F8B900"/>
        </a:accent2>
        <a:accent3>
          <a:srgbClr val="FFFFFF"/>
        </a:accent3>
        <a:accent4>
          <a:srgbClr val="000000"/>
        </a:accent4>
        <a:accent5>
          <a:srgbClr val="F4BEAA"/>
        </a:accent5>
        <a:accent6>
          <a:srgbClr val="E1A700"/>
        </a:accent6>
        <a:hlink>
          <a:srgbClr val="FDE113"/>
        </a:hlink>
        <a:folHlink>
          <a:srgbClr val="FCF25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T_Theme">
  <a:themeElements>
    <a:clrScheme name="CRT_Primary">
      <a:dk1>
        <a:sysClr val="windowText" lastClr="000000"/>
      </a:dk1>
      <a:lt1>
        <a:sysClr val="window" lastClr="FFFFFF"/>
      </a:lt1>
      <a:dk2>
        <a:srgbClr val="850052"/>
      </a:dk2>
      <a:lt2>
        <a:srgbClr val="EEEEEE"/>
      </a:lt2>
      <a:accent1>
        <a:srgbClr val="AAC02C"/>
      </a:accent1>
      <a:accent2>
        <a:srgbClr val="00A6B8"/>
      </a:accent2>
      <a:accent3>
        <a:srgbClr val="F5881F"/>
      </a:accent3>
      <a:accent4>
        <a:srgbClr val="73B569"/>
      </a:accent4>
      <a:accent5>
        <a:srgbClr val="A70841"/>
      </a:accent5>
      <a:accent6>
        <a:srgbClr val="5DADE0"/>
      </a:accent6>
      <a:hlink>
        <a:srgbClr val="0000FF"/>
      </a:hlink>
      <a:folHlink>
        <a:srgbClr val="800080"/>
      </a:folHlink>
    </a:clrScheme>
    <a:fontScheme name="Canal &amp; River Trust">
      <a:majorFont>
        <a:latin typeface="Clarendon LT St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T_5.potx" id="{71236FD8-1F78-4411-A42E-970991A0393D}" vid="{6CBA29B3-FBBB-41E5-8BC1-A7EE1E5E80D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_PPT_STD_White.potx" id="{C5DC826B-221C-4BFA-AE2D-5348A1F43056}" vid="{D717856E-93EF-4870-8349-848641DF9498}"/>
    </a:ext>
  </a:extLst>
</a:theme>
</file>

<file path=ppt/theme/theme5.xml><?xml version="1.0" encoding="utf-8"?>
<a:theme xmlns:a="http://schemas.openxmlformats.org/drawingml/2006/main" name="3_Office Theme">
  <a:themeElements>
    <a:clrScheme name="RICS">
      <a:dk1>
        <a:srgbClr val="FFFFFF"/>
      </a:dk1>
      <a:lt1>
        <a:srgbClr val="FFFFFF"/>
      </a:lt1>
      <a:dk2>
        <a:srgbClr val="FFFFFF"/>
      </a:dk2>
      <a:lt2>
        <a:srgbClr val="FFFFFF"/>
      </a:lt2>
      <a:accent1>
        <a:srgbClr val="002147"/>
      </a:accent1>
      <a:accent2>
        <a:srgbClr val="0F4DBC"/>
      </a:accent2>
      <a:accent3>
        <a:srgbClr val="6AADE4"/>
      </a:accent3>
      <a:accent4>
        <a:srgbClr val="00B2A9"/>
      </a:accent4>
      <a:accent5>
        <a:srgbClr val="9A9B9C"/>
      </a:accent5>
      <a:accent6>
        <a:srgbClr val="000000"/>
      </a:accent6>
      <a:hlink>
        <a:srgbClr val="4D3069"/>
      </a:hlink>
      <a:folHlink>
        <a:srgbClr val="36424A"/>
      </a:folHlink>
    </a:clrScheme>
    <a:fontScheme name="R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rIns="0" anchor="b" anchorCtr="0">
        <a:normAutofit/>
      </a:bodyPr>
      <a:lstStyle>
        <a:defPPr marL="285750" indent="-285750">
          <a:buFont typeface="Arial" panose="020B0604020202020204" pitchFamily="34" charset="0"/>
          <a:buChar char="•"/>
          <a:defRPr sz="1400" dirty="0"/>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MT powerpoint presentation">
  <a:themeElements>
    <a:clrScheme name="">
      <a:dk1>
        <a:srgbClr val="000000"/>
      </a:dk1>
      <a:lt1>
        <a:srgbClr val="FFFFFF"/>
      </a:lt1>
      <a:dk2>
        <a:srgbClr val="C41200"/>
      </a:dk2>
      <a:lt2>
        <a:srgbClr val="333333"/>
      </a:lt2>
      <a:accent1>
        <a:srgbClr val="C41200"/>
      </a:accent1>
      <a:accent2>
        <a:srgbClr val="262D4C"/>
      </a:accent2>
      <a:accent3>
        <a:srgbClr val="FFFFFF"/>
      </a:accent3>
      <a:accent4>
        <a:srgbClr val="000000"/>
      </a:accent4>
      <a:accent5>
        <a:srgbClr val="DEAAAA"/>
      </a:accent5>
      <a:accent6>
        <a:srgbClr val="212844"/>
      </a:accent6>
      <a:hlink>
        <a:srgbClr val="598BBD"/>
      </a:hlink>
      <a:folHlink>
        <a:srgbClr val="DDDDDD"/>
      </a:folHlink>
    </a:clrScheme>
    <a:fontScheme name="HMT powerpoint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Pct val="85000"/>
          <a:buFont typeface="Arial" charset="0"/>
          <a:buNone/>
          <a:tabLst/>
          <a:defRPr kumimoji="0" lang="en-GB" sz="32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Pct val="85000"/>
          <a:buFont typeface="Arial" charset="0"/>
          <a:buNone/>
          <a:tabLst/>
          <a:defRPr kumimoji="0" lang="en-GB" sz="3200" b="0" i="0" u="none" strike="noStrike" cap="none" normalizeH="0" baseline="0" smtClean="0">
            <a:ln>
              <a:noFill/>
            </a:ln>
            <a:solidFill>
              <a:srgbClr val="000000"/>
            </a:solidFill>
            <a:effectLst/>
            <a:latin typeface="Arial" charset="0"/>
          </a:defRPr>
        </a:defPPr>
      </a:lstStyle>
    </a:lnDef>
  </a:objectDefaults>
  <a:extraClrSchemeLst>
    <a:extraClrScheme>
      <a:clrScheme name="HMT powerpoint presentation 1">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HMT powerpoint presentation 2">
        <a:dk1>
          <a:srgbClr val="000000"/>
        </a:dk1>
        <a:lt1>
          <a:srgbClr val="FFFFFF"/>
        </a:lt1>
        <a:dk2>
          <a:srgbClr val="C40012"/>
        </a:dk2>
        <a:lt2>
          <a:srgbClr val="333333"/>
        </a:lt2>
        <a:accent1>
          <a:srgbClr val="C40012"/>
        </a:accent1>
        <a:accent2>
          <a:srgbClr val="262D4C"/>
        </a:accent2>
        <a:accent3>
          <a:srgbClr val="FFFFFF"/>
        </a:accent3>
        <a:accent4>
          <a:srgbClr val="000000"/>
        </a:accent4>
        <a:accent5>
          <a:srgbClr val="DEAAAA"/>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HMT powerpoint presentation 3">
        <a:dk1>
          <a:srgbClr val="000000"/>
        </a:dk1>
        <a:lt1>
          <a:srgbClr val="FFFFFF"/>
        </a:lt1>
        <a:dk2>
          <a:srgbClr val="C40012"/>
        </a:dk2>
        <a:lt2>
          <a:srgbClr val="333333"/>
        </a:lt2>
        <a:accent1>
          <a:srgbClr val="C40012"/>
        </a:accent1>
        <a:accent2>
          <a:srgbClr val="262D4C"/>
        </a:accent2>
        <a:accent3>
          <a:srgbClr val="FFFFFF"/>
        </a:accent3>
        <a:accent4>
          <a:srgbClr val="000000"/>
        </a:accent4>
        <a:accent5>
          <a:srgbClr val="DEAAAA"/>
        </a:accent5>
        <a:accent6>
          <a:srgbClr val="212844"/>
        </a:accent6>
        <a:hlink>
          <a:srgbClr val="598BBD"/>
        </a:hlink>
        <a:folHlink>
          <a:srgbClr val="C0C0C0"/>
        </a:folHlink>
      </a:clrScheme>
      <a:clrMap bg1="lt1" tx1="dk1" bg2="lt2" tx2="dk2" accent1="accent1" accent2="accent2" accent3="accent3" accent4="accent4" accent5="accent5" accent6="accent6" hlink="hlink" folHlink="folHlink"/>
    </a:extraClrScheme>
    <a:extraClrScheme>
      <a:clrScheme name="HMT powerpoint presentation 4">
        <a:dk1>
          <a:srgbClr val="000000"/>
        </a:dk1>
        <a:lt1>
          <a:srgbClr val="FFFFFF"/>
        </a:lt1>
        <a:dk2>
          <a:srgbClr val="C40012"/>
        </a:dk2>
        <a:lt2>
          <a:srgbClr val="333333"/>
        </a:lt2>
        <a:accent1>
          <a:srgbClr val="C40012"/>
        </a:accent1>
        <a:accent2>
          <a:srgbClr val="262D4C"/>
        </a:accent2>
        <a:accent3>
          <a:srgbClr val="FFFFFF"/>
        </a:accent3>
        <a:accent4>
          <a:srgbClr val="000000"/>
        </a:accent4>
        <a:accent5>
          <a:srgbClr val="DEAAAA"/>
        </a:accent5>
        <a:accent6>
          <a:srgbClr val="212844"/>
        </a:accent6>
        <a:hlink>
          <a:srgbClr val="598BBD"/>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MT PowerPoint_template_library.pptx" id="{329E222A-4A20-4286-BC36-D72F8B33ED05}" vid="{BE91E04A-0C07-4341-8D8B-E4820ADB8C26}"/>
    </a:ext>
  </a:extLst>
</a:theme>
</file>

<file path=ppt/theme/theme9.xml><?xml version="1.0" encoding="utf-8"?>
<a:theme xmlns:a="http://schemas.openxmlformats.org/drawingml/2006/main" name="Default Design">
  <a:themeElements>
    <a:clrScheme name="Default Design 1">
      <a:dk1>
        <a:srgbClr val="000000"/>
      </a:dk1>
      <a:lt1>
        <a:srgbClr val="FFFFFF"/>
      </a:lt1>
      <a:dk2>
        <a:srgbClr val="FFFFFF"/>
      </a:dk2>
      <a:lt2>
        <a:srgbClr val="808080"/>
      </a:lt2>
      <a:accent1>
        <a:srgbClr val="005172"/>
      </a:accent1>
      <a:accent2>
        <a:srgbClr val="3A9FBE"/>
      </a:accent2>
      <a:accent3>
        <a:srgbClr val="FFFFFF"/>
      </a:accent3>
      <a:accent4>
        <a:srgbClr val="000000"/>
      </a:accent4>
      <a:accent5>
        <a:srgbClr val="AAB3BC"/>
      </a:accent5>
      <a:accent6>
        <a:srgbClr val="3490AC"/>
      </a:accent6>
      <a:hlink>
        <a:srgbClr val="70B6C2"/>
      </a:hlink>
      <a:folHlink>
        <a:srgbClr val="ABD0D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Default Design 1">
        <a:dk1>
          <a:srgbClr val="000000"/>
        </a:dk1>
        <a:lt1>
          <a:srgbClr val="FFFFFF"/>
        </a:lt1>
        <a:dk2>
          <a:srgbClr val="FFFFFF"/>
        </a:dk2>
        <a:lt2>
          <a:srgbClr val="808080"/>
        </a:lt2>
        <a:accent1>
          <a:srgbClr val="005172"/>
        </a:accent1>
        <a:accent2>
          <a:srgbClr val="3A9FBE"/>
        </a:accent2>
        <a:accent3>
          <a:srgbClr val="FFFFFF"/>
        </a:accent3>
        <a:accent4>
          <a:srgbClr val="000000"/>
        </a:accent4>
        <a:accent5>
          <a:srgbClr val="AAB3BC"/>
        </a:accent5>
        <a:accent6>
          <a:srgbClr val="3490AC"/>
        </a:accent6>
        <a:hlink>
          <a:srgbClr val="70B6C2"/>
        </a:hlink>
        <a:folHlink>
          <a:srgbClr val="ABD0D9"/>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FFFFFF"/>
        </a:dk2>
        <a:lt2>
          <a:srgbClr val="808080"/>
        </a:lt2>
        <a:accent1>
          <a:srgbClr val="427730"/>
        </a:accent1>
        <a:accent2>
          <a:srgbClr val="ACB700"/>
        </a:accent2>
        <a:accent3>
          <a:srgbClr val="FFFFFF"/>
        </a:accent3>
        <a:accent4>
          <a:srgbClr val="000000"/>
        </a:accent4>
        <a:accent5>
          <a:srgbClr val="B0BDAD"/>
        </a:accent5>
        <a:accent6>
          <a:srgbClr val="9BA600"/>
        </a:accent6>
        <a:hlink>
          <a:srgbClr val="D2E200"/>
        </a:hlink>
        <a:folHlink>
          <a:srgbClr val="E6F24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FFFFFF"/>
        </a:dk2>
        <a:lt2>
          <a:srgbClr val="808080"/>
        </a:lt2>
        <a:accent1>
          <a:srgbClr val="EC7A08"/>
        </a:accent1>
        <a:accent2>
          <a:srgbClr val="F8B900"/>
        </a:accent2>
        <a:accent3>
          <a:srgbClr val="FFFFFF"/>
        </a:accent3>
        <a:accent4>
          <a:srgbClr val="000000"/>
        </a:accent4>
        <a:accent5>
          <a:srgbClr val="F4BEAA"/>
        </a:accent5>
        <a:accent6>
          <a:srgbClr val="E1A700"/>
        </a:accent6>
        <a:hlink>
          <a:srgbClr val="FDE113"/>
        </a:hlink>
        <a:folHlink>
          <a:srgbClr val="FCF25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CA8308745D9945B453B58C7F54BC35" ma:contentTypeVersion="3" ma:contentTypeDescription="Create a new document." ma:contentTypeScope="" ma:versionID="cecd931a214c9dfcfdc5233a3fd42f66">
  <xsd:schema xmlns:xsd="http://www.w3.org/2001/XMLSchema" xmlns:xs="http://www.w3.org/2001/XMLSchema" xmlns:p="http://schemas.microsoft.com/office/2006/metadata/properties" xmlns:ns2="4a05aac9-83a7-45fa-8ac0-41a32b4d4742" targetNamespace="http://schemas.microsoft.com/office/2006/metadata/properties" ma:root="true" ma:fieldsID="f71a8f13b3e377312df4c0df578f95d6" ns2:_="">
    <xsd:import namespace="4a05aac9-83a7-45fa-8ac0-41a32b4d4742"/>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5aac9-83a7-45fa-8ac0-41a32b4d474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5A9772-48E5-4DD6-983D-C00BEC927F9C}">
  <ds:schemaRefs>
    <ds:schemaRef ds:uri="http://schemas.microsoft.com/sharepoint/v3/contenttype/forms"/>
  </ds:schemaRefs>
</ds:datastoreItem>
</file>

<file path=customXml/itemProps2.xml><?xml version="1.0" encoding="utf-8"?>
<ds:datastoreItem xmlns:ds="http://schemas.openxmlformats.org/officeDocument/2006/customXml" ds:itemID="{171CE344-6172-4723-9839-5717289D4FDB}">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4a05aac9-83a7-45fa-8ac0-41a32b4d4742"/>
  </ds:schemaRefs>
</ds:datastoreItem>
</file>

<file path=customXml/itemProps3.xml><?xml version="1.0" encoding="utf-8"?>
<ds:datastoreItem xmlns:ds="http://schemas.openxmlformats.org/officeDocument/2006/customXml" ds:itemID="{33A6EEA2-423F-4400-B844-D000F318D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05aac9-83a7-45fa-8ac0-41a32b4d47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7676</TotalTime>
  <Words>4552</Words>
  <Application>Microsoft Office PowerPoint</Application>
  <PresentationFormat>On-screen Show (4:3)</PresentationFormat>
  <Paragraphs>864</Paragraphs>
  <Slides>114</Slides>
  <Notes>30</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114</vt:i4>
      </vt:variant>
    </vt:vector>
  </HeadingPairs>
  <TitlesOfParts>
    <vt:vector size="143" baseType="lpstr">
      <vt:lpstr>MS Mincho</vt:lpstr>
      <vt:lpstr>ＭＳ Ｐゴシック</vt:lpstr>
      <vt:lpstr>ＭＳ Ｐゴシック</vt:lpstr>
      <vt:lpstr>Arial</vt:lpstr>
      <vt:lpstr>Arial Black</vt:lpstr>
      <vt:lpstr>Calibri</vt:lpstr>
      <vt:lpstr>Calibri Light</vt:lpstr>
      <vt:lpstr>Clarendon LT Std</vt:lpstr>
      <vt:lpstr>Comic Sans MS</vt:lpstr>
      <vt:lpstr>Corbel</vt:lpstr>
      <vt:lpstr>FSAlbert</vt:lpstr>
      <vt:lpstr>Helvetica</vt:lpstr>
      <vt:lpstr>Lucida Grande</vt:lpstr>
      <vt:lpstr>Rockwell</vt:lpstr>
      <vt:lpstr>Times New Roman</vt:lpstr>
      <vt:lpstr>Trebuchet MS</vt:lpstr>
      <vt:lpstr>Webdings</vt:lpstr>
      <vt:lpstr>Wingdings</vt:lpstr>
      <vt:lpstr>ヒラギノ角ゴ Pro W3</vt:lpstr>
      <vt:lpstr>Office Theme</vt:lpstr>
      <vt:lpstr>CRT_Theme</vt:lpstr>
      <vt:lpstr>2_Office Theme</vt:lpstr>
      <vt:lpstr>1_Office Theme</vt:lpstr>
      <vt:lpstr>3_Office Theme</vt:lpstr>
      <vt:lpstr>4_Office Theme</vt:lpstr>
      <vt:lpstr>5_Office Theme</vt:lpstr>
      <vt:lpstr>HMT powerpoint presentation</vt:lpstr>
      <vt:lpstr>Default Design</vt:lpstr>
      <vt:lpstr>NRPPT Blue PC 13Nov09 1030</vt:lpstr>
      <vt:lpstr>PowerPoint Presentation</vt:lpstr>
      <vt:lpstr>PowerPoint Presentation</vt:lpstr>
      <vt:lpstr>The Importance of Commercial Management in Infrastructure</vt:lpstr>
      <vt:lpstr>Phil Hardy-Bishop</vt:lpstr>
      <vt:lpstr>PowerPoint Presentation</vt:lpstr>
      <vt:lpstr>Infrastructure Vision</vt:lpstr>
      <vt:lpstr>RICS Standards and guidance</vt:lpstr>
      <vt:lpstr>ICMS</vt:lpstr>
      <vt:lpstr>Infrastructure training portfolio</vt:lpstr>
      <vt:lpstr>isurv infrastructure</vt:lpstr>
      <vt:lpstr>Thought Leadership</vt:lpstr>
      <vt:lpstr>The Importance of Commercial Management in Infrastructure</vt:lpstr>
      <vt:lpstr>Funding and delivering infrastructure to support growth</vt:lpstr>
      <vt:lpstr>HM Treasury</vt:lpstr>
      <vt:lpstr>The UK’s infrastructure</vt:lpstr>
      <vt:lpstr>The state of infrastructure in the UK</vt:lpstr>
      <vt:lpstr>Public infrastructure spending is dominated by transport, but energy receives the most finance overall </vt:lpstr>
      <vt:lpstr>Changes in infrastructure planning since 2010 include:</vt:lpstr>
      <vt:lpstr>UK economic infrastructure plans</vt:lpstr>
      <vt:lpstr>The Government is seeking to improve infrastructure delivery in key areas</vt:lpstr>
      <vt:lpstr>Principles for Infrastructure investment going forward?</vt:lpstr>
      <vt:lpstr>Principles for Infrastructure investment going forward</vt:lpstr>
      <vt:lpstr>Boosting the UK’s productivity</vt:lpstr>
      <vt:lpstr>Devolution</vt:lpstr>
      <vt:lpstr>Future proofing infrastructure investment</vt:lpstr>
      <vt:lpstr>Leaving the EU</vt:lpstr>
      <vt:lpstr>In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Anticipated Housing &amp; Employment Growth to 2031*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Artificial badger sett construction</vt:lpstr>
      <vt:lpstr>PowerPoint Presentation</vt:lpstr>
      <vt:lpstr>PowerPoint Presentation</vt:lpstr>
      <vt:lpstr>PowerPoint Presentation</vt:lpstr>
      <vt:lpstr>PowerPoint Presentation</vt:lpstr>
      <vt:lpstr>PowerPoint Presentation</vt:lpstr>
      <vt:lpstr>PowerPoint Presentation</vt:lpstr>
      <vt:lpstr>Highways England SEMLEP Infrastructure Conference</vt:lpstr>
      <vt:lpstr>Highways England</vt:lpstr>
      <vt:lpstr>Highways England Objectives</vt:lpstr>
      <vt:lpstr>Supporting Economic Growth</vt:lpstr>
      <vt:lpstr>A Safe and Serviceable Network</vt:lpstr>
      <vt:lpstr>A More Free Flowing Network</vt:lpstr>
      <vt:lpstr>Improved Environment</vt:lpstr>
      <vt:lpstr>An Accessible and Integrated Network</vt:lpstr>
      <vt:lpstr>Delivery of the Road Investment Strategy (RIS)</vt:lpstr>
      <vt:lpstr>PowerPoint Presentation</vt:lpstr>
      <vt:lpstr>Strategic Studies</vt:lpstr>
      <vt:lpstr>A1 East of England Strategic Study</vt:lpstr>
      <vt:lpstr>Oxford to Cambridge Expressway Strategic Study</vt:lpstr>
      <vt:lpstr>Oxford to Cambridge: Emerging road options shortlist</vt:lpstr>
      <vt:lpstr>Strategic Economic Growth Plan</vt:lpstr>
      <vt:lpstr>The journey so far </vt:lpstr>
      <vt:lpstr>A discussion paper – coming soon</vt:lpstr>
      <vt:lpstr>Road Investment Strategy 2 and Route Strategies</vt:lpstr>
      <vt:lpstr>The Future – RIS2</vt:lpstr>
      <vt:lpstr>The process of developing RIS2</vt:lpstr>
      <vt:lpstr>How do we currently think RIS2 will look?</vt:lpstr>
      <vt:lpstr>Road Investment Strategy: key dates</vt:lpstr>
      <vt:lpstr>PowerPoint Presentation</vt:lpstr>
      <vt:lpstr>Bedford &amp; Milton Keynes Waterway Park</vt:lpstr>
      <vt:lpstr>Our Vision</vt:lpstr>
      <vt:lpstr>Trans-regional project</vt:lpstr>
      <vt:lpstr>Closing the Gap</vt:lpstr>
      <vt:lpstr>New Waterway Park</vt:lpstr>
      <vt:lpstr>Leisure Benefits</vt:lpstr>
      <vt:lpstr>Create an iconic visitor centre</vt:lpstr>
      <vt:lpstr>Economic benefits</vt:lpstr>
      <vt:lpstr>National Infrastructure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 will cover</vt:lpstr>
      <vt:lpstr>What is Network Rail </vt:lpstr>
      <vt:lpstr>Planning Rail Infrastructure </vt:lpstr>
      <vt:lpstr>Current Challenges</vt:lpstr>
      <vt:lpstr>Moving Forward </vt:lpstr>
      <vt:lpstr>PowerPoint Presentation</vt:lpstr>
      <vt:lpstr>PowerPoint Presentation</vt:lpstr>
      <vt:lpstr>MK Growth 2010-2026 – infrastructure challenges     </vt:lpstr>
      <vt:lpstr>MK:SMART Integrated innovation and support programme  </vt:lpstr>
      <vt:lpstr>PowerPoint Presentation</vt:lpstr>
      <vt:lpstr>PowerPoint Presentation</vt:lpstr>
      <vt:lpstr>PowerPoint Presentation</vt:lpstr>
      <vt:lpstr>PowerPoint Presentation</vt:lpstr>
    </vt:vector>
  </TitlesOfParts>
  <Company>PD South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Nelson</dc:creator>
  <cp:lastModifiedBy>Ellen Whithey</cp:lastModifiedBy>
  <cp:revision>117</cp:revision>
  <cp:lastPrinted>2016-10-26T09:20:57Z</cp:lastPrinted>
  <dcterms:created xsi:type="dcterms:W3CDTF">2013-06-12T01:49:04Z</dcterms:created>
  <dcterms:modified xsi:type="dcterms:W3CDTF">2016-11-01T08:18:38Z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0x0101002FCA8308745D9945B453B58C7F54BC35</vt:lpwstr>
  </property>
</Properties>
</file>